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2"/>
  </p:notesMasterIdLst>
  <p:sldIdLst>
    <p:sldId id="1217" r:id="rId2"/>
    <p:sldId id="1195" r:id="rId3"/>
    <p:sldId id="722" r:id="rId4"/>
    <p:sldId id="1197" r:id="rId5"/>
    <p:sldId id="1136" r:id="rId6"/>
    <p:sldId id="1196" r:id="rId7"/>
    <p:sldId id="725" r:id="rId8"/>
    <p:sldId id="1216" r:id="rId9"/>
    <p:sldId id="1134" r:id="rId10"/>
    <p:sldId id="1135" r:id="rId11"/>
    <p:sldId id="1137" r:id="rId12"/>
    <p:sldId id="1138" r:id="rId13"/>
    <p:sldId id="1156" r:id="rId14"/>
    <p:sldId id="1139" r:id="rId15"/>
    <p:sldId id="1140" r:id="rId16"/>
    <p:sldId id="1141" r:id="rId17"/>
    <p:sldId id="1142" r:id="rId18"/>
    <p:sldId id="1143" r:id="rId19"/>
    <p:sldId id="1144" r:id="rId20"/>
    <p:sldId id="1145" r:id="rId21"/>
    <p:sldId id="1173" r:id="rId22"/>
    <p:sldId id="1146" r:id="rId23"/>
    <p:sldId id="1147" r:id="rId24"/>
    <p:sldId id="1159" r:id="rId25"/>
    <p:sldId id="1158" r:id="rId26"/>
    <p:sldId id="392" r:id="rId27"/>
    <p:sldId id="393" r:id="rId28"/>
    <p:sldId id="742" r:id="rId29"/>
    <p:sldId id="395" r:id="rId30"/>
    <p:sldId id="396" r:id="rId31"/>
    <p:sldId id="397" r:id="rId32"/>
    <p:sldId id="726" r:id="rId33"/>
    <p:sldId id="399" r:id="rId34"/>
    <p:sldId id="400" r:id="rId35"/>
    <p:sldId id="426" r:id="rId36"/>
    <p:sldId id="727" r:id="rId37"/>
    <p:sldId id="402" r:id="rId38"/>
    <p:sldId id="1207" r:id="rId39"/>
    <p:sldId id="1211" r:id="rId40"/>
    <p:sldId id="1208" r:id="rId41"/>
    <p:sldId id="1210" r:id="rId42"/>
    <p:sldId id="751" r:id="rId43"/>
    <p:sldId id="1201" r:id="rId44"/>
    <p:sldId id="403" r:id="rId45"/>
    <p:sldId id="404" r:id="rId46"/>
    <p:sldId id="405" r:id="rId47"/>
    <p:sldId id="406" r:id="rId48"/>
    <p:sldId id="401" r:id="rId49"/>
    <p:sldId id="408" r:id="rId50"/>
    <p:sldId id="407" r:id="rId51"/>
    <p:sldId id="728" r:id="rId52"/>
    <p:sldId id="750" r:id="rId53"/>
    <p:sldId id="409" r:id="rId54"/>
    <p:sldId id="410" r:id="rId55"/>
    <p:sldId id="411" r:id="rId56"/>
    <p:sldId id="729" r:id="rId57"/>
    <p:sldId id="413" r:id="rId58"/>
    <p:sldId id="414" r:id="rId59"/>
    <p:sldId id="415" r:id="rId60"/>
    <p:sldId id="416" r:id="rId61"/>
    <p:sldId id="417" r:id="rId62"/>
    <p:sldId id="418" r:id="rId63"/>
    <p:sldId id="419" r:id="rId64"/>
    <p:sldId id="731" r:id="rId65"/>
    <p:sldId id="736" r:id="rId66"/>
    <p:sldId id="1188" r:id="rId67"/>
    <p:sldId id="737" r:id="rId68"/>
    <p:sldId id="1189" r:id="rId69"/>
    <p:sldId id="1190" r:id="rId70"/>
    <p:sldId id="752" r:id="rId71"/>
    <p:sldId id="1191" r:id="rId72"/>
    <p:sldId id="744" r:id="rId73"/>
    <p:sldId id="738" r:id="rId74"/>
    <p:sldId id="739" r:id="rId75"/>
    <p:sldId id="1160" r:id="rId76"/>
    <p:sldId id="1161" r:id="rId77"/>
    <p:sldId id="1177" r:id="rId78"/>
    <p:sldId id="732" r:id="rId79"/>
    <p:sldId id="753" r:id="rId80"/>
    <p:sldId id="754" r:id="rId81"/>
    <p:sldId id="420" r:id="rId82"/>
    <p:sldId id="421" r:id="rId83"/>
    <p:sldId id="422" r:id="rId84"/>
    <p:sldId id="423" r:id="rId85"/>
    <p:sldId id="424" r:id="rId86"/>
    <p:sldId id="1162" r:id="rId87"/>
    <p:sldId id="1163" r:id="rId88"/>
    <p:sldId id="1178" r:id="rId89"/>
    <p:sldId id="1164" r:id="rId90"/>
    <p:sldId id="1179" r:id="rId91"/>
    <p:sldId id="1180" r:id="rId92"/>
    <p:sldId id="1181" r:id="rId93"/>
    <p:sldId id="1165" r:id="rId94"/>
    <p:sldId id="1182" r:id="rId95"/>
    <p:sldId id="1183" r:id="rId96"/>
    <p:sldId id="1168" r:id="rId97"/>
    <p:sldId id="1169" r:id="rId98"/>
    <p:sldId id="1170" r:id="rId99"/>
    <p:sldId id="1176" r:id="rId100"/>
    <p:sldId id="1171" r:id="rId101"/>
    <p:sldId id="1172" r:id="rId102"/>
    <p:sldId id="743" r:id="rId103"/>
    <p:sldId id="740" r:id="rId104"/>
    <p:sldId id="1174" r:id="rId105"/>
    <p:sldId id="1175" r:id="rId106"/>
    <p:sldId id="704" r:id="rId107"/>
    <p:sldId id="755" r:id="rId108"/>
    <p:sldId id="756" r:id="rId109"/>
    <p:sldId id="757" r:id="rId110"/>
    <p:sldId id="758" r:id="rId111"/>
    <p:sldId id="759" r:id="rId112"/>
    <p:sldId id="760" r:id="rId113"/>
    <p:sldId id="761" r:id="rId114"/>
    <p:sldId id="762" r:id="rId115"/>
    <p:sldId id="763" r:id="rId116"/>
    <p:sldId id="764" r:id="rId117"/>
    <p:sldId id="765" r:id="rId118"/>
    <p:sldId id="766" r:id="rId119"/>
    <p:sldId id="767" r:id="rId120"/>
    <p:sldId id="768" r:id="rId121"/>
    <p:sldId id="769" r:id="rId122"/>
    <p:sldId id="770" r:id="rId123"/>
    <p:sldId id="771" r:id="rId124"/>
    <p:sldId id="1184" r:id="rId125"/>
    <p:sldId id="1185" r:id="rId126"/>
    <p:sldId id="772" r:id="rId127"/>
    <p:sldId id="773" r:id="rId128"/>
    <p:sldId id="774" r:id="rId129"/>
    <p:sldId id="775" r:id="rId130"/>
    <p:sldId id="776" r:id="rId131"/>
    <p:sldId id="777" r:id="rId132"/>
    <p:sldId id="778" r:id="rId133"/>
    <p:sldId id="779" r:id="rId134"/>
    <p:sldId id="780" r:id="rId135"/>
    <p:sldId id="781" r:id="rId136"/>
    <p:sldId id="782" r:id="rId137"/>
    <p:sldId id="783" r:id="rId138"/>
    <p:sldId id="784" r:id="rId139"/>
    <p:sldId id="785" r:id="rId140"/>
    <p:sldId id="786" r:id="rId141"/>
    <p:sldId id="787" r:id="rId142"/>
    <p:sldId id="788" r:id="rId143"/>
    <p:sldId id="789" r:id="rId144"/>
    <p:sldId id="790" r:id="rId145"/>
    <p:sldId id="791" r:id="rId146"/>
    <p:sldId id="792" r:id="rId147"/>
    <p:sldId id="793" r:id="rId148"/>
    <p:sldId id="1186" r:id="rId149"/>
    <p:sldId id="795" r:id="rId150"/>
    <p:sldId id="796" r:id="rId151"/>
    <p:sldId id="797" r:id="rId152"/>
    <p:sldId id="798" r:id="rId153"/>
    <p:sldId id="799" r:id="rId154"/>
    <p:sldId id="800" r:id="rId155"/>
    <p:sldId id="801" r:id="rId156"/>
    <p:sldId id="802" r:id="rId157"/>
    <p:sldId id="803" r:id="rId158"/>
    <p:sldId id="804" r:id="rId159"/>
    <p:sldId id="805" r:id="rId160"/>
    <p:sldId id="806" r:id="rId161"/>
    <p:sldId id="807" r:id="rId162"/>
    <p:sldId id="808" r:id="rId163"/>
    <p:sldId id="809" r:id="rId164"/>
    <p:sldId id="810" r:id="rId165"/>
    <p:sldId id="811" r:id="rId166"/>
    <p:sldId id="812" r:id="rId167"/>
    <p:sldId id="813" r:id="rId168"/>
    <p:sldId id="814" r:id="rId169"/>
    <p:sldId id="815" r:id="rId170"/>
    <p:sldId id="816" r:id="rId171"/>
    <p:sldId id="817" r:id="rId172"/>
    <p:sldId id="818" r:id="rId173"/>
    <p:sldId id="819" r:id="rId174"/>
    <p:sldId id="820" r:id="rId175"/>
    <p:sldId id="821" r:id="rId176"/>
    <p:sldId id="822" r:id="rId177"/>
    <p:sldId id="823" r:id="rId178"/>
    <p:sldId id="824" r:id="rId179"/>
    <p:sldId id="825" r:id="rId180"/>
    <p:sldId id="826" r:id="rId181"/>
    <p:sldId id="827" r:id="rId182"/>
    <p:sldId id="828" r:id="rId183"/>
    <p:sldId id="829" r:id="rId184"/>
    <p:sldId id="830" r:id="rId185"/>
    <p:sldId id="831" r:id="rId186"/>
    <p:sldId id="832" r:id="rId187"/>
    <p:sldId id="833" r:id="rId188"/>
    <p:sldId id="834" r:id="rId189"/>
    <p:sldId id="1219" r:id="rId190"/>
    <p:sldId id="1220" r:id="rId191"/>
    <p:sldId id="835" r:id="rId192"/>
    <p:sldId id="836" r:id="rId193"/>
    <p:sldId id="837" r:id="rId194"/>
    <p:sldId id="838" r:id="rId195"/>
    <p:sldId id="839" r:id="rId196"/>
    <p:sldId id="840" r:id="rId197"/>
    <p:sldId id="841" r:id="rId198"/>
    <p:sldId id="842" r:id="rId199"/>
    <p:sldId id="1199" r:id="rId200"/>
    <p:sldId id="843" r:id="rId201"/>
    <p:sldId id="844" r:id="rId202"/>
    <p:sldId id="845" r:id="rId203"/>
    <p:sldId id="846" r:id="rId204"/>
    <p:sldId id="847" r:id="rId205"/>
    <p:sldId id="848" r:id="rId206"/>
    <p:sldId id="849" r:id="rId207"/>
    <p:sldId id="850" r:id="rId208"/>
    <p:sldId id="851" r:id="rId209"/>
    <p:sldId id="852" r:id="rId210"/>
    <p:sldId id="853" r:id="rId211"/>
    <p:sldId id="854" r:id="rId212"/>
    <p:sldId id="855" r:id="rId213"/>
    <p:sldId id="856" r:id="rId214"/>
    <p:sldId id="857" r:id="rId215"/>
    <p:sldId id="858" r:id="rId216"/>
    <p:sldId id="859" r:id="rId217"/>
    <p:sldId id="860" r:id="rId218"/>
    <p:sldId id="861" r:id="rId219"/>
    <p:sldId id="862" r:id="rId220"/>
    <p:sldId id="863" r:id="rId221"/>
    <p:sldId id="864" r:id="rId222"/>
    <p:sldId id="865" r:id="rId223"/>
    <p:sldId id="866" r:id="rId224"/>
    <p:sldId id="867" r:id="rId225"/>
    <p:sldId id="868" r:id="rId226"/>
    <p:sldId id="869" r:id="rId227"/>
    <p:sldId id="870" r:id="rId228"/>
    <p:sldId id="871" r:id="rId229"/>
    <p:sldId id="872" r:id="rId230"/>
    <p:sldId id="873" r:id="rId231"/>
    <p:sldId id="874" r:id="rId232"/>
    <p:sldId id="875" r:id="rId233"/>
    <p:sldId id="876" r:id="rId234"/>
    <p:sldId id="877" r:id="rId235"/>
    <p:sldId id="878" r:id="rId236"/>
    <p:sldId id="879" r:id="rId237"/>
    <p:sldId id="880" r:id="rId238"/>
    <p:sldId id="881" r:id="rId239"/>
    <p:sldId id="882" r:id="rId240"/>
    <p:sldId id="883" r:id="rId241"/>
    <p:sldId id="884" r:id="rId242"/>
    <p:sldId id="885" r:id="rId243"/>
    <p:sldId id="886" r:id="rId244"/>
    <p:sldId id="887" r:id="rId245"/>
    <p:sldId id="888" r:id="rId246"/>
    <p:sldId id="890" r:id="rId247"/>
    <p:sldId id="891" r:id="rId248"/>
    <p:sldId id="892" r:id="rId249"/>
    <p:sldId id="893" r:id="rId250"/>
    <p:sldId id="894" r:id="rId251"/>
    <p:sldId id="895" r:id="rId252"/>
    <p:sldId id="896" r:id="rId253"/>
    <p:sldId id="897" r:id="rId254"/>
    <p:sldId id="898" r:id="rId255"/>
    <p:sldId id="899" r:id="rId256"/>
    <p:sldId id="900" r:id="rId257"/>
    <p:sldId id="901" r:id="rId258"/>
    <p:sldId id="902" r:id="rId259"/>
    <p:sldId id="903" r:id="rId260"/>
    <p:sldId id="904" r:id="rId261"/>
    <p:sldId id="905" r:id="rId262"/>
    <p:sldId id="906" r:id="rId263"/>
    <p:sldId id="907" r:id="rId264"/>
    <p:sldId id="908" r:id="rId265"/>
    <p:sldId id="909" r:id="rId266"/>
    <p:sldId id="910" r:id="rId267"/>
    <p:sldId id="911" r:id="rId268"/>
    <p:sldId id="912" r:id="rId269"/>
    <p:sldId id="913" r:id="rId270"/>
    <p:sldId id="914" r:id="rId271"/>
    <p:sldId id="915" r:id="rId272"/>
    <p:sldId id="916" r:id="rId273"/>
    <p:sldId id="917" r:id="rId274"/>
    <p:sldId id="918" r:id="rId275"/>
    <p:sldId id="919" r:id="rId276"/>
    <p:sldId id="920" r:id="rId277"/>
    <p:sldId id="921" r:id="rId278"/>
    <p:sldId id="922" r:id="rId279"/>
    <p:sldId id="923" r:id="rId280"/>
    <p:sldId id="924" r:id="rId281"/>
    <p:sldId id="925" r:id="rId282"/>
    <p:sldId id="926" r:id="rId283"/>
    <p:sldId id="927" r:id="rId284"/>
    <p:sldId id="928" r:id="rId285"/>
    <p:sldId id="1221" r:id="rId286"/>
    <p:sldId id="929" r:id="rId287"/>
    <p:sldId id="930" r:id="rId288"/>
    <p:sldId id="931" r:id="rId289"/>
    <p:sldId id="933" r:id="rId290"/>
    <p:sldId id="934" r:id="rId291"/>
    <p:sldId id="935" r:id="rId292"/>
    <p:sldId id="936" r:id="rId293"/>
    <p:sldId id="937" r:id="rId294"/>
    <p:sldId id="938" r:id="rId295"/>
    <p:sldId id="939" r:id="rId296"/>
    <p:sldId id="940" r:id="rId297"/>
    <p:sldId id="941" r:id="rId298"/>
    <p:sldId id="942" r:id="rId299"/>
    <p:sldId id="943" r:id="rId300"/>
    <p:sldId id="944" r:id="rId301"/>
    <p:sldId id="945" r:id="rId302"/>
    <p:sldId id="946" r:id="rId303"/>
    <p:sldId id="947" r:id="rId304"/>
    <p:sldId id="948" r:id="rId305"/>
    <p:sldId id="949" r:id="rId306"/>
    <p:sldId id="950" r:id="rId307"/>
    <p:sldId id="951" r:id="rId308"/>
    <p:sldId id="952" r:id="rId309"/>
    <p:sldId id="953" r:id="rId310"/>
    <p:sldId id="954" r:id="rId311"/>
    <p:sldId id="955" r:id="rId312"/>
    <p:sldId id="956" r:id="rId313"/>
    <p:sldId id="957" r:id="rId314"/>
    <p:sldId id="958" r:id="rId315"/>
    <p:sldId id="959" r:id="rId316"/>
    <p:sldId id="960" r:id="rId317"/>
    <p:sldId id="961" r:id="rId318"/>
    <p:sldId id="962" r:id="rId319"/>
    <p:sldId id="963" r:id="rId320"/>
    <p:sldId id="964" r:id="rId321"/>
    <p:sldId id="965" r:id="rId322"/>
    <p:sldId id="966" r:id="rId323"/>
    <p:sldId id="967" r:id="rId324"/>
    <p:sldId id="968" r:id="rId325"/>
    <p:sldId id="969" r:id="rId326"/>
    <p:sldId id="970" r:id="rId327"/>
    <p:sldId id="972" r:id="rId328"/>
    <p:sldId id="973" r:id="rId329"/>
    <p:sldId id="974" r:id="rId330"/>
    <p:sldId id="975" r:id="rId331"/>
    <p:sldId id="976" r:id="rId332"/>
    <p:sldId id="980" r:id="rId333"/>
    <p:sldId id="1206" r:id="rId334"/>
    <p:sldId id="1202" r:id="rId335"/>
    <p:sldId id="1203" r:id="rId336"/>
    <p:sldId id="1204" r:id="rId337"/>
    <p:sldId id="1205" r:id="rId338"/>
    <p:sldId id="992" r:id="rId339"/>
    <p:sldId id="993" r:id="rId340"/>
    <p:sldId id="997" r:id="rId341"/>
    <p:sldId id="995" r:id="rId342"/>
    <p:sldId id="996" r:id="rId343"/>
    <p:sldId id="998" r:id="rId344"/>
    <p:sldId id="999" r:id="rId345"/>
    <p:sldId id="1000" r:id="rId346"/>
    <p:sldId id="1001" r:id="rId347"/>
    <p:sldId id="1002" r:id="rId348"/>
    <p:sldId id="1003" r:id="rId349"/>
    <p:sldId id="1004" r:id="rId350"/>
    <p:sldId id="1005" r:id="rId351"/>
    <p:sldId id="1006" r:id="rId352"/>
    <p:sldId id="1007" r:id="rId353"/>
    <p:sldId id="1008" r:id="rId354"/>
    <p:sldId id="1009" r:id="rId355"/>
    <p:sldId id="1010" r:id="rId356"/>
    <p:sldId id="1011" r:id="rId357"/>
    <p:sldId id="1012" r:id="rId358"/>
    <p:sldId id="1013" r:id="rId359"/>
    <p:sldId id="1014" r:id="rId360"/>
    <p:sldId id="1015" r:id="rId361"/>
    <p:sldId id="1016" r:id="rId362"/>
    <p:sldId id="1017" r:id="rId363"/>
    <p:sldId id="1018" r:id="rId364"/>
    <p:sldId id="1019" r:id="rId365"/>
    <p:sldId id="1020" r:id="rId366"/>
    <p:sldId id="1021" r:id="rId367"/>
    <p:sldId id="1022" r:id="rId368"/>
    <p:sldId id="1023" r:id="rId369"/>
    <p:sldId id="1024" r:id="rId370"/>
    <p:sldId id="1025" r:id="rId371"/>
    <p:sldId id="1026" r:id="rId372"/>
    <p:sldId id="1027" r:id="rId373"/>
    <p:sldId id="1212" r:id="rId374"/>
    <p:sldId id="1028" r:id="rId375"/>
    <p:sldId id="1029" r:id="rId376"/>
    <p:sldId id="1030" r:id="rId377"/>
    <p:sldId id="1031" r:id="rId378"/>
    <p:sldId id="1032" r:id="rId379"/>
    <p:sldId id="1033" r:id="rId380"/>
    <p:sldId id="1034" r:id="rId381"/>
    <p:sldId id="1035" r:id="rId382"/>
    <p:sldId id="1036" r:id="rId383"/>
    <p:sldId id="1037" r:id="rId384"/>
    <p:sldId id="1038" r:id="rId385"/>
    <p:sldId id="1039" r:id="rId386"/>
    <p:sldId id="1040" r:id="rId387"/>
    <p:sldId id="1041" r:id="rId388"/>
    <p:sldId id="1042" r:id="rId389"/>
    <p:sldId id="1043" r:id="rId390"/>
    <p:sldId id="1044" r:id="rId391"/>
    <p:sldId id="1045" r:id="rId392"/>
    <p:sldId id="1046" r:id="rId393"/>
    <p:sldId id="1193" r:id="rId394"/>
    <p:sldId id="1048" r:id="rId395"/>
    <p:sldId id="1049" r:id="rId396"/>
    <p:sldId id="1052" r:id="rId397"/>
    <p:sldId id="1053" r:id="rId398"/>
    <p:sldId id="1054" r:id="rId399"/>
    <p:sldId id="1055" r:id="rId400"/>
    <p:sldId id="1056" r:id="rId401"/>
    <p:sldId id="1057" r:id="rId402"/>
    <p:sldId id="1058" r:id="rId403"/>
    <p:sldId id="1059" r:id="rId404"/>
    <p:sldId id="1060" r:id="rId405"/>
    <p:sldId id="1061" r:id="rId406"/>
    <p:sldId id="1062" r:id="rId407"/>
    <p:sldId id="1063" r:id="rId408"/>
    <p:sldId id="1064" r:id="rId409"/>
    <p:sldId id="1065" r:id="rId410"/>
    <p:sldId id="1066" r:id="rId411"/>
    <p:sldId id="1067" r:id="rId412"/>
    <p:sldId id="1194" r:id="rId413"/>
    <p:sldId id="1068" r:id="rId414"/>
    <p:sldId id="1069" r:id="rId415"/>
    <p:sldId id="1070" r:id="rId416"/>
    <p:sldId id="1071" r:id="rId417"/>
    <p:sldId id="1187" r:id="rId418"/>
    <p:sldId id="1072" r:id="rId419"/>
    <p:sldId id="1073" r:id="rId420"/>
    <p:sldId id="1074" r:id="rId421"/>
    <p:sldId id="1075" r:id="rId422"/>
    <p:sldId id="1076" r:id="rId423"/>
    <p:sldId id="1077" r:id="rId424"/>
    <p:sldId id="1078" r:id="rId425"/>
    <p:sldId id="1079" r:id="rId426"/>
    <p:sldId id="1080" r:id="rId427"/>
    <p:sldId id="1081" r:id="rId428"/>
    <p:sldId id="1082" r:id="rId429"/>
    <p:sldId id="1083" r:id="rId430"/>
    <p:sldId id="1084" r:id="rId431"/>
    <p:sldId id="1085" r:id="rId432"/>
    <p:sldId id="1086" r:id="rId433"/>
    <p:sldId id="1087" r:id="rId434"/>
    <p:sldId id="1088" r:id="rId435"/>
    <p:sldId id="1089" r:id="rId436"/>
    <p:sldId id="1090" r:id="rId437"/>
    <p:sldId id="1091" r:id="rId438"/>
    <p:sldId id="1092" r:id="rId439"/>
    <p:sldId id="1093" r:id="rId440"/>
    <p:sldId id="1094" r:id="rId441"/>
    <p:sldId id="1095" r:id="rId442"/>
    <p:sldId id="1096" r:id="rId443"/>
    <p:sldId id="1097" r:id="rId444"/>
    <p:sldId id="1218" r:id="rId445"/>
    <p:sldId id="1099" r:id="rId446"/>
    <p:sldId id="1100" r:id="rId447"/>
    <p:sldId id="1101" r:id="rId448"/>
    <p:sldId id="1102" r:id="rId449"/>
    <p:sldId id="1103" r:id="rId450"/>
    <p:sldId id="1104" r:id="rId451"/>
    <p:sldId id="1105" r:id="rId452"/>
    <p:sldId id="1106" r:id="rId453"/>
    <p:sldId id="1107" r:id="rId454"/>
    <p:sldId id="1108" r:id="rId455"/>
    <p:sldId id="1213" r:id="rId456"/>
    <p:sldId id="1214" r:id="rId457"/>
    <p:sldId id="1215" r:id="rId458"/>
    <p:sldId id="1109" r:id="rId459"/>
    <p:sldId id="1110" r:id="rId460"/>
    <p:sldId id="1111" r:id="rId461"/>
    <p:sldId id="1112" r:id="rId462"/>
    <p:sldId id="1115" r:id="rId463"/>
    <p:sldId id="1116" r:id="rId464"/>
    <p:sldId id="1117" r:id="rId465"/>
    <p:sldId id="1118" r:id="rId466"/>
    <p:sldId id="1119" r:id="rId467"/>
    <p:sldId id="1121" r:id="rId468"/>
    <p:sldId id="1122" r:id="rId469"/>
    <p:sldId id="1123" r:id="rId470"/>
    <p:sldId id="1124" r:id="rId471"/>
    <p:sldId id="1125" r:id="rId472"/>
    <p:sldId id="1126" r:id="rId473"/>
    <p:sldId id="1127" r:id="rId474"/>
    <p:sldId id="1128" r:id="rId475"/>
    <p:sldId id="1129" r:id="rId476"/>
    <p:sldId id="1130" r:id="rId477"/>
    <p:sldId id="1131" r:id="rId478"/>
    <p:sldId id="1200" r:id="rId479"/>
    <p:sldId id="1132" r:id="rId480"/>
    <p:sldId id="1133" r:id="rId48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3" autoAdjust="0"/>
    <p:restoredTop sz="94658" autoAdjust="0"/>
  </p:normalViewPr>
  <p:slideViewPr>
    <p:cSldViewPr>
      <p:cViewPr varScale="1">
        <p:scale>
          <a:sx n="64" d="100"/>
          <a:sy n="64" d="100"/>
        </p:scale>
        <p:origin x="1380"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Lst>
  </p:outlineViewPr>
  <p:notesTextViewPr>
    <p:cViewPr>
      <p:scale>
        <a:sx n="3" d="2"/>
        <a:sy n="3" d="2"/>
      </p:scale>
      <p:origin x="0" y="0"/>
    </p:cViewPr>
  </p:notesTextViewPr>
  <p:sorterViewPr>
    <p:cViewPr>
      <p:scale>
        <a:sx n="75" d="100"/>
        <a:sy n="75" d="100"/>
      </p:scale>
      <p:origin x="0" y="-67590"/>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tableStyles" Target="tableStyles.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presProps" Target="pres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microsoft.com/office/2015/10/relationships/revisionInfo" Target="revisionInfo.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notesMaster" Target="notesMasters/notesMaster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viewProps" Target="view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53.xml"/><Relationship Id="rId21" Type="http://schemas.openxmlformats.org/officeDocument/2006/relationships/slide" Target="slides/slide235.xml"/><Relationship Id="rId42" Type="http://schemas.openxmlformats.org/officeDocument/2006/relationships/slide" Target="slides/slide350.xml"/><Relationship Id="rId47" Type="http://schemas.openxmlformats.org/officeDocument/2006/relationships/slide" Target="slides/slide357.xml"/><Relationship Id="rId63" Type="http://schemas.openxmlformats.org/officeDocument/2006/relationships/slide" Target="slides/slide430.xml"/><Relationship Id="rId68" Type="http://schemas.openxmlformats.org/officeDocument/2006/relationships/slide" Target="slides/slide442.xml"/><Relationship Id="rId2" Type="http://schemas.openxmlformats.org/officeDocument/2006/relationships/slide" Target="slides/slide174.xml"/><Relationship Id="rId16" Type="http://schemas.openxmlformats.org/officeDocument/2006/relationships/slide" Target="slides/slide230.xml"/><Relationship Id="rId29" Type="http://schemas.openxmlformats.org/officeDocument/2006/relationships/slide" Target="slides/slide272.xml"/><Relationship Id="rId11" Type="http://schemas.openxmlformats.org/officeDocument/2006/relationships/slide" Target="slides/slide225.xml"/><Relationship Id="rId24" Type="http://schemas.openxmlformats.org/officeDocument/2006/relationships/slide" Target="slides/slide243.xml"/><Relationship Id="rId32" Type="http://schemas.openxmlformats.org/officeDocument/2006/relationships/slide" Target="slides/slide276.xml"/><Relationship Id="rId37" Type="http://schemas.openxmlformats.org/officeDocument/2006/relationships/slide" Target="slides/slide295.xml"/><Relationship Id="rId40" Type="http://schemas.openxmlformats.org/officeDocument/2006/relationships/slide" Target="slides/slide346.xml"/><Relationship Id="rId45" Type="http://schemas.openxmlformats.org/officeDocument/2006/relationships/slide" Target="slides/slide355.xml"/><Relationship Id="rId53" Type="http://schemas.openxmlformats.org/officeDocument/2006/relationships/slide" Target="slides/slide395.xml"/><Relationship Id="rId58" Type="http://schemas.openxmlformats.org/officeDocument/2006/relationships/slide" Target="slides/slide408.xml"/><Relationship Id="rId66" Type="http://schemas.openxmlformats.org/officeDocument/2006/relationships/slide" Target="slides/slide439.xml"/><Relationship Id="rId74" Type="http://schemas.openxmlformats.org/officeDocument/2006/relationships/slide" Target="slides/slide477.xml"/><Relationship Id="rId5" Type="http://schemas.openxmlformats.org/officeDocument/2006/relationships/slide" Target="slides/slide191.xml"/><Relationship Id="rId61" Type="http://schemas.openxmlformats.org/officeDocument/2006/relationships/slide" Target="slides/slide426.xml"/><Relationship Id="rId19" Type="http://schemas.openxmlformats.org/officeDocument/2006/relationships/slide" Target="slides/slide233.xml"/><Relationship Id="rId14" Type="http://schemas.openxmlformats.org/officeDocument/2006/relationships/slide" Target="slides/slide228.xml"/><Relationship Id="rId22" Type="http://schemas.openxmlformats.org/officeDocument/2006/relationships/slide" Target="slides/slide238.xml"/><Relationship Id="rId27" Type="http://schemas.openxmlformats.org/officeDocument/2006/relationships/slide" Target="slides/slide254.xml"/><Relationship Id="rId30" Type="http://schemas.openxmlformats.org/officeDocument/2006/relationships/slide" Target="slides/slide273.xml"/><Relationship Id="rId35" Type="http://schemas.openxmlformats.org/officeDocument/2006/relationships/slide" Target="slides/slide283.xml"/><Relationship Id="rId43" Type="http://schemas.openxmlformats.org/officeDocument/2006/relationships/slide" Target="slides/slide351.xml"/><Relationship Id="rId48" Type="http://schemas.openxmlformats.org/officeDocument/2006/relationships/slide" Target="slides/slide362.xml"/><Relationship Id="rId56" Type="http://schemas.openxmlformats.org/officeDocument/2006/relationships/slide" Target="slides/slide405.xml"/><Relationship Id="rId64" Type="http://schemas.openxmlformats.org/officeDocument/2006/relationships/slide" Target="slides/slide434.xml"/><Relationship Id="rId69" Type="http://schemas.openxmlformats.org/officeDocument/2006/relationships/slide" Target="slides/slide443.xml"/><Relationship Id="rId8" Type="http://schemas.openxmlformats.org/officeDocument/2006/relationships/slide" Target="slides/slide211.xml"/><Relationship Id="rId51" Type="http://schemas.openxmlformats.org/officeDocument/2006/relationships/slide" Target="slides/slide372.xml"/><Relationship Id="rId72" Type="http://schemas.openxmlformats.org/officeDocument/2006/relationships/slide" Target="slides/slide475.xml"/><Relationship Id="rId3" Type="http://schemas.openxmlformats.org/officeDocument/2006/relationships/slide" Target="slides/slide175.xml"/><Relationship Id="rId12" Type="http://schemas.openxmlformats.org/officeDocument/2006/relationships/slide" Target="slides/slide226.xml"/><Relationship Id="rId17" Type="http://schemas.openxmlformats.org/officeDocument/2006/relationships/slide" Target="slides/slide231.xml"/><Relationship Id="rId25" Type="http://schemas.openxmlformats.org/officeDocument/2006/relationships/slide" Target="slides/slide250.xml"/><Relationship Id="rId33" Type="http://schemas.openxmlformats.org/officeDocument/2006/relationships/slide" Target="slides/slide277.xml"/><Relationship Id="rId38" Type="http://schemas.openxmlformats.org/officeDocument/2006/relationships/slide" Target="slides/slide324.xml"/><Relationship Id="rId46" Type="http://schemas.openxmlformats.org/officeDocument/2006/relationships/slide" Target="slides/slide356.xml"/><Relationship Id="rId59" Type="http://schemas.openxmlformats.org/officeDocument/2006/relationships/slide" Target="slides/slide409.xml"/><Relationship Id="rId67" Type="http://schemas.openxmlformats.org/officeDocument/2006/relationships/slide" Target="slides/slide441.xml"/><Relationship Id="rId20" Type="http://schemas.openxmlformats.org/officeDocument/2006/relationships/slide" Target="slides/slide234.xml"/><Relationship Id="rId41" Type="http://schemas.openxmlformats.org/officeDocument/2006/relationships/slide" Target="slides/slide349.xml"/><Relationship Id="rId54" Type="http://schemas.openxmlformats.org/officeDocument/2006/relationships/slide" Target="slides/slide396.xml"/><Relationship Id="rId62" Type="http://schemas.openxmlformats.org/officeDocument/2006/relationships/slide" Target="slides/slide429.xml"/><Relationship Id="rId70" Type="http://schemas.openxmlformats.org/officeDocument/2006/relationships/slide" Target="slides/slide449.xml"/><Relationship Id="rId1" Type="http://schemas.openxmlformats.org/officeDocument/2006/relationships/slide" Target="slides/slide142.xml"/><Relationship Id="rId6" Type="http://schemas.openxmlformats.org/officeDocument/2006/relationships/slide" Target="slides/slide192.xml"/><Relationship Id="rId15" Type="http://schemas.openxmlformats.org/officeDocument/2006/relationships/slide" Target="slides/slide229.xml"/><Relationship Id="rId23" Type="http://schemas.openxmlformats.org/officeDocument/2006/relationships/slide" Target="slides/slide242.xml"/><Relationship Id="rId28" Type="http://schemas.openxmlformats.org/officeDocument/2006/relationships/slide" Target="slides/slide255.xml"/><Relationship Id="rId36" Type="http://schemas.openxmlformats.org/officeDocument/2006/relationships/slide" Target="slides/slide287.xml"/><Relationship Id="rId49" Type="http://schemas.openxmlformats.org/officeDocument/2006/relationships/slide" Target="slides/slide363.xml"/><Relationship Id="rId57" Type="http://schemas.openxmlformats.org/officeDocument/2006/relationships/slide" Target="slides/slide407.xml"/><Relationship Id="rId10" Type="http://schemas.openxmlformats.org/officeDocument/2006/relationships/slide" Target="slides/slide213.xml"/><Relationship Id="rId31" Type="http://schemas.openxmlformats.org/officeDocument/2006/relationships/slide" Target="slides/slide274.xml"/><Relationship Id="rId44" Type="http://schemas.openxmlformats.org/officeDocument/2006/relationships/slide" Target="slides/slide352.xml"/><Relationship Id="rId52" Type="http://schemas.openxmlformats.org/officeDocument/2006/relationships/slide" Target="slides/slide394.xml"/><Relationship Id="rId60" Type="http://schemas.openxmlformats.org/officeDocument/2006/relationships/slide" Target="slides/slide425.xml"/><Relationship Id="rId65" Type="http://schemas.openxmlformats.org/officeDocument/2006/relationships/slide" Target="slides/slide438.xml"/><Relationship Id="rId73" Type="http://schemas.openxmlformats.org/officeDocument/2006/relationships/slide" Target="slides/slide476.xml"/><Relationship Id="rId4" Type="http://schemas.openxmlformats.org/officeDocument/2006/relationships/slide" Target="slides/slide177.xml"/><Relationship Id="rId9" Type="http://schemas.openxmlformats.org/officeDocument/2006/relationships/slide" Target="slides/slide212.xml"/><Relationship Id="rId13" Type="http://schemas.openxmlformats.org/officeDocument/2006/relationships/slide" Target="slides/slide227.xml"/><Relationship Id="rId18" Type="http://schemas.openxmlformats.org/officeDocument/2006/relationships/slide" Target="slides/slide232.xml"/><Relationship Id="rId39" Type="http://schemas.openxmlformats.org/officeDocument/2006/relationships/slide" Target="slides/slide344.xml"/><Relationship Id="rId34" Type="http://schemas.openxmlformats.org/officeDocument/2006/relationships/slide" Target="slides/slide278.xml"/><Relationship Id="rId50" Type="http://schemas.openxmlformats.org/officeDocument/2006/relationships/slide" Target="slides/slide371.xml"/><Relationship Id="rId55" Type="http://schemas.openxmlformats.org/officeDocument/2006/relationships/slide" Target="slides/slide401.xml"/><Relationship Id="rId7" Type="http://schemas.openxmlformats.org/officeDocument/2006/relationships/slide" Target="slides/slide210.xml"/><Relationship Id="rId71" Type="http://schemas.openxmlformats.org/officeDocument/2006/relationships/slide" Target="slides/slide4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6DE1DF-3570-4E5C-9A10-EC07B0450F0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C7AA2E9-2925-44E4-9BFE-7BA0A7048E8C}">
      <dgm:prSet/>
      <dgm:spPr/>
      <dgm:t>
        <a:bodyPr/>
        <a:lstStyle/>
        <a:p>
          <a:r>
            <a:rPr lang="en-IN"/>
            <a:t>Question or problem is posed, idea silently generated</a:t>
          </a:r>
          <a:endParaRPr lang="en-US"/>
        </a:p>
      </dgm:t>
    </dgm:pt>
    <dgm:pt modelId="{006ED28A-1176-48A0-8BFD-325DB4D6C963}" type="parTrans" cxnId="{C7CB525C-2CF2-49BB-A430-95EDE671643C}">
      <dgm:prSet/>
      <dgm:spPr/>
      <dgm:t>
        <a:bodyPr/>
        <a:lstStyle/>
        <a:p>
          <a:endParaRPr lang="en-US"/>
        </a:p>
      </dgm:t>
    </dgm:pt>
    <dgm:pt modelId="{3C2AB620-0B42-41D1-B67E-28252AF709EA}" type="sibTrans" cxnId="{C7CB525C-2CF2-49BB-A430-95EDE671643C}">
      <dgm:prSet/>
      <dgm:spPr/>
      <dgm:t>
        <a:bodyPr/>
        <a:lstStyle/>
        <a:p>
          <a:endParaRPr lang="en-US"/>
        </a:p>
      </dgm:t>
    </dgm:pt>
    <dgm:pt modelId="{6A680D13-622F-4DE8-AD84-0E311E21C743}">
      <dgm:prSet/>
      <dgm:spPr/>
      <dgm:t>
        <a:bodyPr/>
        <a:lstStyle/>
        <a:p>
          <a:r>
            <a:rPr lang="en-IN" dirty="0"/>
            <a:t>Moderator writes down the ideas</a:t>
          </a:r>
          <a:endParaRPr lang="en-US" dirty="0"/>
        </a:p>
      </dgm:t>
    </dgm:pt>
    <dgm:pt modelId="{7738F256-F104-4E8B-84C6-BE24205305A4}" type="parTrans" cxnId="{38B04AFF-D0AE-4703-832B-8A43A0C06AE8}">
      <dgm:prSet/>
      <dgm:spPr/>
      <dgm:t>
        <a:bodyPr/>
        <a:lstStyle/>
        <a:p>
          <a:endParaRPr lang="en-US"/>
        </a:p>
      </dgm:t>
    </dgm:pt>
    <dgm:pt modelId="{DFAC6904-1987-4AD8-B9D7-048CF5BFA56A}" type="sibTrans" cxnId="{38B04AFF-D0AE-4703-832B-8A43A0C06AE8}">
      <dgm:prSet/>
      <dgm:spPr/>
      <dgm:t>
        <a:bodyPr/>
        <a:lstStyle/>
        <a:p>
          <a:endParaRPr lang="en-US"/>
        </a:p>
      </dgm:t>
    </dgm:pt>
    <dgm:pt modelId="{8A84551E-9D73-4714-BEB7-D638ABA6D3B6}">
      <dgm:prSet/>
      <dgm:spPr/>
      <dgm:t>
        <a:bodyPr/>
        <a:lstStyle/>
        <a:p>
          <a:r>
            <a:rPr lang="en-IN"/>
            <a:t>Each recorded idea is discussed</a:t>
          </a:r>
          <a:endParaRPr lang="en-US"/>
        </a:p>
      </dgm:t>
    </dgm:pt>
    <dgm:pt modelId="{B164319C-FC31-4B24-B3C6-DFEF6500C580}" type="parTrans" cxnId="{EC864592-21FC-45B9-A249-9E862D3072A2}">
      <dgm:prSet/>
      <dgm:spPr/>
      <dgm:t>
        <a:bodyPr/>
        <a:lstStyle/>
        <a:p>
          <a:endParaRPr lang="en-US"/>
        </a:p>
      </dgm:t>
    </dgm:pt>
    <dgm:pt modelId="{D3F26789-54CD-4EA1-B334-96A6405038C9}" type="sibTrans" cxnId="{EC864592-21FC-45B9-A249-9E862D3072A2}">
      <dgm:prSet/>
      <dgm:spPr/>
      <dgm:t>
        <a:bodyPr/>
        <a:lstStyle/>
        <a:p>
          <a:endParaRPr lang="en-US"/>
        </a:p>
      </dgm:t>
    </dgm:pt>
    <dgm:pt modelId="{D86116AA-3C57-4CFD-9E82-23F8B2CDD9FE}">
      <dgm:prSet/>
      <dgm:spPr/>
      <dgm:t>
        <a:bodyPr/>
        <a:lstStyle/>
        <a:p>
          <a:r>
            <a:rPr lang="en-IN"/>
            <a:t>Individuals vote privately to prioritize the ideas</a:t>
          </a:r>
          <a:endParaRPr lang="en-US"/>
        </a:p>
      </dgm:t>
    </dgm:pt>
    <dgm:pt modelId="{1EA934F2-A99F-4553-B098-35589FAA81C9}" type="parTrans" cxnId="{5C059EEA-F776-4162-88FF-C6A34EE38C3C}">
      <dgm:prSet/>
      <dgm:spPr/>
      <dgm:t>
        <a:bodyPr/>
        <a:lstStyle/>
        <a:p>
          <a:endParaRPr lang="en-US"/>
        </a:p>
      </dgm:t>
    </dgm:pt>
    <dgm:pt modelId="{1AC35607-2935-43A5-BF95-9CDB059C57F7}" type="sibTrans" cxnId="{5C059EEA-F776-4162-88FF-C6A34EE38C3C}">
      <dgm:prSet/>
      <dgm:spPr/>
      <dgm:t>
        <a:bodyPr/>
        <a:lstStyle/>
        <a:p>
          <a:endParaRPr lang="en-US"/>
        </a:p>
      </dgm:t>
    </dgm:pt>
    <dgm:pt modelId="{A5EF07A5-262A-4579-BEC2-A15D8D593E85}" type="pres">
      <dgm:prSet presAssocID="{226DE1DF-3570-4E5C-9A10-EC07B0450F07}" presName="CompostProcess" presStyleCnt="0">
        <dgm:presLayoutVars>
          <dgm:dir/>
          <dgm:resizeHandles val="exact"/>
        </dgm:presLayoutVars>
      </dgm:prSet>
      <dgm:spPr/>
    </dgm:pt>
    <dgm:pt modelId="{FADA5393-E9A7-43B7-90EB-714A33EC972B}" type="pres">
      <dgm:prSet presAssocID="{226DE1DF-3570-4E5C-9A10-EC07B0450F07}" presName="arrow" presStyleLbl="bgShp" presStyleIdx="0" presStyleCnt="1"/>
      <dgm:spPr/>
    </dgm:pt>
    <dgm:pt modelId="{DCCC07F7-01F7-4131-9695-22178C0A83DF}" type="pres">
      <dgm:prSet presAssocID="{226DE1DF-3570-4E5C-9A10-EC07B0450F07}" presName="linearProcess" presStyleCnt="0"/>
      <dgm:spPr/>
    </dgm:pt>
    <dgm:pt modelId="{FC1D98A5-069C-48BD-B101-795D4D3C1397}" type="pres">
      <dgm:prSet presAssocID="{8C7AA2E9-2925-44E4-9BFE-7BA0A7048E8C}" presName="textNode" presStyleLbl="node1" presStyleIdx="0" presStyleCnt="4">
        <dgm:presLayoutVars>
          <dgm:bulletEnabled val="1"/>
        </dgm:presLayoutVars>
      </dgm:prSet>
      <dgm:spPr/>
    </dgm:pt>
    <dgm:pt modelId="{1E93F61B-CB82-424B-8C9B-CF8E6F045407}" type="pres">
      <dgm:prSet presAssocID="{3C2AB620-0B42-41D1-B67E-28252AF709EA}" presName="sibTrans" presStyleCnt="0"/>
      <dgm:spPr/>
    </dgm:pt>
    <dgm:pt modelId="{2D8FFA53-1FD7-4548-8906-75CE5CB52D48}" type="pres">
      <dgm:prSet presAssocID="{6A680D13-622F-4DE8-AD84-0E311E21C743}" presName="textNode" presStyleLbl="node1" presStyleIdx="1" presStyleCnt="4">
        <dgm:presLayoutVars>
          <dgm:bulletEnabled val="1"/>
        </dgm:presLayoutVars>
      </dgm:prSet>
      <dgm:spPr/>
    </dgm:pt>
    <dgm:pt modelId="{F0D1F491-1CE0-4214-A893-0EBE5F33E077}" type="pres">
      <dgm:prSet presAssocID="{DFAC6904-1987-4AD8-B9D7-048CF5BFA56A}" presName="sibTrans" presStyleCnt="0"/>
      <dgm:spPr/>
    </dgm:pt>
    <dgm:pt modelId="{F6CDA25B-55F1-4B02-A830-B54378E73268}" type="pres">
      <dgm:prSet presAssocID="{8A84551E-9D73-4714-BEB7-D638ABA6D3B6}" presName="textNode" presStyleLbl="node1" presStyleIdx="2" presStyleCnt="4">
        <dgm:presLayoutVars>
          <dgm:bulletEnabled val="1"/>
        </dgm:presLayoutVars>
      </dgm:prSet>
      <dgm:spPr/>
    </dgm:pt>
    <dgm:pt modelId="{3C114593-2CFF-4161-86B6-492767F5F0C6}" type="pres">
      <dgm:prSet presAssocID="{D3F26789-54CD-4EA1-B334-96A6405038C9}" presName="sibTrans" presStyleCnt="0"/>
      <dgm:spPr/>
    </dgm:pt>
    <dgm:pt modelId="{42DEDA16-27BE-47E7-9E4C-84B35D5FA93A}" type="pres">
      <dgm:prSet presAssocID="{D86116AA-3C57-4CFD-9E82-23F8B2CDD9FE}" presName="textNode" presStyleLbl="node1" presStyleIdx="3" presStyleCnt="4">
        <dgm:presLayoutVars>
          <dgm:bulletEnabled val="1"/>
        </dgm:presLayoutVars>
      </dgm:prSet>
      <dgm:spPr/>
    </dgm:pt>
  </dgm:ptLst>
  <dgm:cxnLst>
    <dgm:cxn modelId="{C7CB525C-2CF2-49BB-A430-95EDE671643C}" srcId="{226DE1DF-3570-4E5C-9A10-EC07B0450F07}" destId="{8C7AA2E9-2925-44E4-9BFE-7BA0A7048E8C}" srcOrd="0" destOrd="0" parTransId="{006ED28A-1176-48A0-8BFD-325DB4D6C963}" sibTransId="{3C2AB620-0B42-41D1-B67E-28252AF709EA}"/>
    <dgm:cxn modelId="{271D4681-8E5E-4DD6-836E-E7BB39DC6F0F}" type="presOf" srcId="{6A680D13-622F-4DE8-AD84-0E311E21C743}" destId="{2D8FFA53-1FD7-4548-8906-75CE5CB52D48}" srcOrd="0" destOrd="0" presId="urn:microsoft.com/office/officeart/2005/8/layout/hProcess9"/>
    <dgm:cxn modelId="{DDC3ED90-35E5-4575-9C52-E0022DFD34DE}" type="presOf" srcId="{226DE1DF-3570-4E5C-9A10-EC07B0450F07}" destId="{A5EF07A5-262A-4579-BEC2-A15D8D593E85}" srcOrd="0" destOrd="0" presId="urn:microsoft.com/office/officeart/2005/8/layout/hProcess9"/>
    <dgm:cxn modelId="{EC864592-21FC-45B9-A249-9E862D3072A2}" srcId="{226DE1DF-3570-4E5C-9A10-EC07B0450F07}" destId="{8A84551E-9D73-4714-BEB7-D638ABA6D3B6}" srcOrd="2" destOrd="0" parTransId="{B164319C-FC31-4B24-B3C6-DFEF6500C580}" sibTransId="{D3F26789-54CD-4EA1-B334-96A6405038C9}"/>
    <dgm:cxn modelId="{A52AB192-2C41-47B2-99A3-BD807D21B12A}" type="presOf" srcId="{8C7AA2E9-2925-44E4-9BFE-7BA0A7048E8C}" destId="{FC1D98A5-069C-48BD-B101-795D4D3C1397}" srcOrd="0" destOrd="0" presId="urn:microsoft.com/office/officeart/2005/8/layout/hProcess9"/>
    <dgm:cxn modelId="{27DB74C9-C575-49B1-9D71-C85983E6C0B8}" type="presOf" srcId="{D86116AA-3C57-4CFD-9E82-23F8B2CDD9FE}" destId="{42DEDA16-27BE-47E7-9E4C-84B35D5FA93A}" srcOrd="0" destOrd="0" presId="urn:microsoft.com/office/officeart/2005/8/layout/hProcess9"/>
    <dgm:cxn modelId="{25E983EA-BD7C-4BC6-B42A-E54D90374375}" type="presOf" srcId="{8A84551E-9D73-4714-BEB7-D638ABA6D3B6}" destId="{F6CDA25B-55F1-4B02-A830-B54378E73268}" srcOrd="0" destOrd="0" presId="urn:microsoft.com/office/officeart/2005/8/layout/hProcess9"/>
    <dgm:cxn modelId="{5C059EEA-F776-4162-88FF-C6A34EE38C3C}" srcId="{226DE1DF-3570-4E5C-9A10-EC07B0450F07}" destId="{D86116AA-3C57-4CFD-9E82-23F8B2CDD9FE}" srcOrd="3" destOrd="0" parTransId="{1EA934F2-A99F-4553-B098-35589FAA81C9}" sibTransId="{1AC35607-2935-43A5-BF95-9CDB059C57F7}"/>
    <dgm:cxn modelId="{38B04AFF-D0AE-4703-832B-8A43A0C06AE8}" srcId="{226DE1DF-3570-4E5C-9A10-EC07B0450F07}" destId="{6A680D13-622F-4DE8-AD84-0E311E21C743}" srcOrd="1" destOrd="0" parTransId="{7738F256-F104-4E8B-84C6-BE24205305A4}" sibTransId="{DFAC6904-1987-4AD8-B9D7-048CF5BFA56A}"/>
    <dgm:cxn modelId="{7D6C9C57-545F-4E56-8AAA-43705834067B}" type="presParOf" srcId="{A5EF07A5-262A-4579-BEC2-A15D8D593E85}" destId="{FADA5393-E9A7-43B7-90EB-714A33EC972B}" srcOrd="0" destOrd="0" presId="urn:microsoft.com/office/officeart/2005/8/layout/hProcess9"/>
    <dgm:cxn modelId="{2691E1E5-C10E-4D25-9CB3-4984E821C7F6}" type="presParOf" srcId="{A5EF07A5-262A-4579-BEC2-A15D8D593E85}" destId="{DCCC07F7-01F7-4131-9695-22178C0A83DF}" srcOrd="1" destOrd="0" presId="urn:microsoft.com/office/officeart/2005/8/layout/hProcess9"/>
    <dgm:cxn modelId="{D242B01B-4F77-4DFF-A181-B0CDC3C95DF4}" type="presParOf" srcId="{DCCC07F7-01F7-4131-9695-22178C0A83DF}" destId="{FC1D98A5-069C-48BD-B101-795D4D3C1397}" srcOrd="0" destOrd="0" presId="urn:microsoft.com/office/officeart/2005/8/layout/hProcess9"/>
    <dgm:cxn modelId="{F3AB5C1E-E5FF-4526-A0C1-80800EC7C1CB}" type="presParOf" srcId="{DCCC07F7-01F7-4131-9695-22178C0A83DF}" destId="{1E93F61B-CB82-424B-8C9B-CF8E6F045407}" srcOrd="1" destOrd="0" presId="urn:microsoft.com/office/officeart/2005/8/layout/hProcess9"/>
    <dgm:cxn modelId="{DFC2D061-DB97-4642-B65C-FAD6FBA1E5C1}" type="presParOf" srcId="{DCCC07F7-01F7-4131-9695-22178C0A83DF}" destId="{2D8FFA53-1FD7-4548-8906-75CE5CB52D48}" srcOrd="2" destOrd="0" presId="urn:microsoft.com/office/officeart/2005/8/layout/hProcess9"/>
    <dgm:cxn modelId="{7E08E0B7-6154-427D-83CA-8F3BAD4E98A9}" type="presParOf" srcId="{DCCC07F7-01F7-4131-9695-22178C0A83DF}" destId="{F0D1F491-1CE0-4214-A893-0EBE5F33E077}" srcOrd="3" destOrd="0" presId="urn:microsoft.com/office/officeart/2005/8/layout/hProcess9"/>
    <dgm:cxn modelId="{009686AB-E943-4F71-B853-395B94D55281}" type="presParOf" srcId="{DCCC07F7-01F7-4131-9695-22178C0A83DF}" destId="{F6CDA25B-55F1-4B02-A830-B54378E73268}" srcOrd="4" destOrd="0" presId="urn:microsoft.com/office/officeart/2005/8/layout/hProcess9"/>
    <dgm:cxn modelId="{27D901FE-C825-40F0-84A2-30AF2F82F1B4}" type="presParOf" srcId="{DCCC07F7-01F7-4131-9695-22178C0A83DF}" destId="{3C114593-2CFF-4161-86B6-492767F5F0C6}" srcOrd="5" destOrd="0" presId="urn:microsoft.com/office/officeart/2005/8/layout/hProcess9"/>
    <dgm:cxn modelId="{A946C9CA-F46C-47C9-8BA6-CE9EA4C29740}" type="presParOf" srcId="{DCCC07F7-01F7-4131-9695-22178C0A83DF}" destId="{42DEDA16-27BE-47E7-9E4C-84B35D5FA93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A5393-E9A7-43B7-90EB-714A33EC972B}">
      <dsp:nvSpPr>
        <dsp:cNvPr id="0" name=""/>
        <dsp:cNvSpPr/>
      </dsp:nvSpPr>
      <dsp:spPr>
        <a:xfrm>
          <a:off x="611504" y="0"/>
          <a:ext cx="6930390" cy="2667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D98A5-069C-48BD-B101-795D4D3C1397}">
      <dsp:nvSpPr>
        <dsp:cNvPr id="0" name=""/>
        <dsp:cNvSpPr/>
      </dsp:nvSpPr>
      <dsp:spPr>
        <a:xfrm>
          <a:off x="4080"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Question or problem is posed, idea silently generated</a:t>
          </a:r>
          <a:endParaRPr lang="en-US" sz="1600" kern="1200"/>
        </a:p>
      </dsp:txBody>
      <dsp:txXfrm>
        <a:off x="56157" y="852176"/>
        <a:ext cx="1858554" cy="962646"/>
      </dsp:txXfrm>
    </dsp:sp>
    <dsp:sp modelId="{2D8FFA53-1FD7-4548-8906-75CE5CB52D48}">
      <dsp:nvSpPr>
        <dsp:cNvPr id="0" name=""/>
        <dsp:cNvSpPr/>
      </dsp:nvSpPr>
      <dsp:spPr>
        <a:xfrm>
          <a:off x="2064924"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Moderator writes down the ideas</a:t>
          </a:r>
          <a:endParaRPr lang="en-US" sz="1600" kern="1200" dirty="0"/>
        </a:p>
      </dsp:txBody>
      <dsp:txXfrm>
        <a:off x="2117001" y="852176"/>
        <a:ext cx="1858554" cy="962646"/>
      </dsp:txXfrm>
    </dsp:sp>
    <dsp:sp modelId="{F6CDA25B-55F1-4B02-A830-B54378E73268}">
      <dsp:nvSpPr>
        <dsp:cNvPr id="0" name=""/>
        <dsp:cNvSpPr/>
      </dsp:nvSpPr>
      <dsp:spPr>
        <a:xfrm>
          <a:off x="4125767"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Each recorded idea is discussed</a:t>
          </a:r>
          <a:endParaRPr lang="en-US" sz="1600" kern="1200"/>
        </a:p>
      </dsp:txBody>
      <dsp:txXfrm>
        <a:off x="4177844" y="852176"/>
        <a:ext cx="1858554" cy="962646"/>
      </dsp:txXfrm>
    </dsp:sp>
    <dsp:sp modelId="{42DEDA16-27BE-47E7-9E4C-84B35D5FA93A}">
      <dsp:nvSpPr>
        <dsp:cNvPr id="0" name=""/>
        <dsp:cNvSpPr/>
      </dsp:nvSpPr>
      <dsp:spPr>
        <a:xfrm>
          <a:off x="6186611"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Individuals vote privately to prioritize the ideas</a:t>
          </a:r>
          <a:endParaRPr lang="en-US" sz="1600" kern="1200"/>
        </a:p>
      </dsp:txBody>
      <dsp:txXfrm>
        <a:off x="6238688" y="852176"/>
        <a:ext cx="1858554" cy="9626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22-Dec-17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1894903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2</a:t>
            </a:fld>
            <a:endParaRPr lang="en-US" altLang="en-US">
              <a:solidFill>
                <a:srgbClr val="000000"/>
              </a:solidFill>
            </a:endParaRPr>
          </a:p>
        </p:txBody>
      </p:sp>
    </p:spTree>
    <p:extLst>
      <p:ext uri="{BB962C8B-B14F-4D97-AF65-F5344CB8AC3E}">
        <p14:creationId xmlns:p14="http://schemas.microsoft.com/office/powerpoint/2010/main" val="687391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15</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15</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11010306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Tree>
    <p:extLst>
      <p:ext uri="{BB962C8B-B14F-4D97-AF65-F5344CB8AC3E}">
        <p14:creationId xmlns:p14="http://schemas.microsoft.com/office/powerpoint/2010/main" val="1299678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Tree>
    <p:extLst>
      <p:ext uri="{BB962C8B-B14F-4D97-AF65-F5344CB8AC3E}">
        <p14:creationId xmlns:p14="http://schemas.microsoft.com/office/powerpoint/2010/main" val="17287401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1439759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Tree>
    <p:extLst>
      <p:ext uri="{BB962C8B-B14F-4D97-AF65-F5344CB8AC3E}">
        <p14:creationId xmlns:p14="http://schemas.microsoft.com/office/powerpoint/2010/main" val="2034951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2409069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Tree>
    <p:extLst>
      <p:ext uri="{BB962C8B-B14F-4D97-AF65-F5344CB8AC3E}">
        <p14:creationId xmlns:p14="http://schemas.microsoft.com/office/powerpoint/2010/main" val="8531312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Tree>
    <p:extLst>
      <p:ext uri="{BB962C8B-B14F-4D97-AF65-F5344CB8AC3E}">
        <p14:creationId xmlns:p14="http://schemas.microsoft.com/office/powerpoint/2010/main" val="21592389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996950" y="768350"/>
            <a:ext cx="5113338"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47209"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extLst>
      <p:ext uri="{BB962C8B-B14F-4D97-AF65-F5344CB8AC3E}">
        <p14:creationId xmlns:p14="http://schemas.microsoft.com/office/powerpoint/2010/main" val="41041710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173</a:t>
            </a:fld>
            <a:endParaRPr lang="en-US" altLang="en-US">
              <a:latin typeface="Arial" panose="020B0604020202020204" pitchFamily="34" charset="0"/>
            </a:endParaRPr>
          </a:p>
        </p:txBody>
      </p:sp>
    </p:spTree>
    <p:extLst>
      <p:ext uri="{BB962C8B-B14F-4D97-AF65-F5344CB8AC3E}">
        <p14:creationId xmlns:p14="http://schemas.microsoft.com/office/powerpoint/2010/main" val="34743893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174</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4707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16</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4945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2257209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Tree>
    <p:extLst>
      <p:ext uri="{BB962C8B-B14F-4D97-AF65-F5344CB8AC3E}">
        <p14:creationId xmlns:p14="http://schemas.microsoft.com/office/powerpoint/2010/main" val="7603711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177</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385057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178</a:t>
            </a:fld>
            <a:endParaRPr lang="en-US" altLang="en-US">
              <a:latin typeface="Arial" panose="020B0604020202020204" pitchFamily="34" charset="0"/>
            </a:endParaRPr>
          </a:p>
        </p:txBody>
      </p:sp>
    </p:spTree>
    <p:extLst>
      <p:ext uri="{BB962C8B-B14F-4D97-AF65-F5344CB8AC3E}">
        <p14:creationId xmlns:p14="http://schemas.microsoft.com/office/powerpoint/2010/main" val="2285382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Tree>
    <p:extLst>
      <p:ext uri="{BB962C8B-B14F-4D97-AF65-F5344CB8AC3E}">
        <p14:creationId xmlns:p14="http://schemas.microsoft.com/office/powerpoint/2010/main" val="2402402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Tree>
    <p:extLst>
      <p:ext uri="{BB962C8B-B14F-4D97-AF65-F5344CB8AC3E}">
        <p14:creationId xmlns:p14="http://schemas.microsoft.com/office/powerpoint/2010/main" val="21099651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Tree>
    <p:extLst>
      <p:ext uri="{BB962C8B-B14F-4D97-AF65-F5344CB8AC3E}">
        <p14:creationId xmlns:p14="http://schemas.microsoft.com/office/powerpoint/2010/main" val="3658613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Tree>
    <p:extLst>
      <p:ext uri="{BB962C8B-B14F-4D97-AF65-F5344CB8AC3E}">
        <p14:creationId xmlns:p14="http://schemas.microsoft.com/office/powerpoint/2010/main" val="28373233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Tree>
    <p:extLst>
      <p:ext uri="{BB962C8B-B14F-4D97-AF65-F5344CB8AC3E}">
        <p14:creationId xmlns:p14="http://schemas.microsoft.com/office/powerpoint/2010/main" val="511502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Tree>
    <p:extLst>
      <p:ext uri="{BB962C8B-B14F-4D97-AF65-F5344CB8AC3E}">
        <p14:creationId xmlns:p14="http://schemas.microsoft.com/office/powerpoint/2010/main" val="152278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18</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3434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Tree>
    <p:extLst>
      <p:ext uri="{BB962C8B-B14F-4D97-AF65-F5344CB8AC3E}">
        <p14:creationId xmlns:p14="http://schemas.microsoft.com/office/powerpoint/2010/main" val="34569064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Tree>
    <p:extLst>
      <p:ext uri="{BB962C8B-B14F-4D97-AF65-F5344CB8AC3E}">
        <p14:creationId xmlns:p14="http://schemas.microsoft.com/office/powerpoint/2010/main" val="26709084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Tree>
    <p:extLst>
      <p:ext uri="{BB962C8B-B14F-4D97-AF65-F5344CB8AC3E}">
        <p14:creationId xmlns:p14="http://schemas.microsoft.com/office/powerpoint/2010/main" val="34470121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188</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188</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3410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097056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192</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615418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193</a:t>
            </a:fld>
            <a:endParaRPr lang="en-US" altLang="en-US">
              <a:latin typeface="Arial" panose="020B0604020202020204" pitchFamily="34" charset="0"/>
            </a:endParaRPr>
          </a:p>
        </p:txBody>
      </p:sp>
    </p:spTree>
    <p:extLst>
      <p:ext uri="{BB962C8B-B14F-4D97-AF65-F5344CB8AC3E}">
        <p14:creationId xmlns:p14="http://schemas.microsoft.com/office/powerpoint/2010/main" val="22394060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Tree>
    <p:extLst>
      <p:ext uri="{BB962C8B-B14F-4D97-AF65-F5344CB8AC3E}">
        <p14:creationId xmlns:p14="http://schemas.microsoft.com/office/powerpoint/2010/main" val="16179793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195</a:t>
            </a:fld>
            <a:endParaRPr lang="en-US" altLang="en-US">
              <a:latin typeface="Arial" panose="020B0604020202020204" pitchFamily="34" charset="0"/>
            </a:endParaRPr>
          </a:p>
        </p:txBody>
      </p:sp>
    </p:spTree>
    <p:extLst>
      <p:ext uri="{BB962C8B-B14F-4D97-AF65-F5344CB8AC3E}">
        <p14:creationId xmlns:p14="http://schemas.microsoft.com/office/powerpoint/2010/main" val="29251570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196</a:t>
            </a:fld>
            <a:endParaRPr lang="en-US" altLang="en-US">
              <a:latin typeface="Arial" panose="020B0604020202020204" pitchFamily="34" charset="0"/>
            </a:endParaRPr>
          </a:p>
        </p:txBody>
      </p:sp>
    </p:spTree>
    <p:extLst>
      <p:ext uri="{BB962C8B-B14F-4D97-AF65-F5344CB8AC3E}">
        <p14:creationId xmlns:p14="http://schemas.microsoft.com/office/powerpoint/2010/main" val="424699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19</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46694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197</a:t>
            </a:fld>
            <a:endParaRPr lang="en-US" altLang="en-US">
              <a:latin typeface="Arial" panose="020B0604020202020204" pitchFamily="34" charset="0"/>
            </a:endParaRPr>
          </a:p>
        </p:txBody>
      </p:sp>
    </p:spTree>
    <p:extLst>
      <p:ext uri="{BB962C8B-B14F-4D97-AF65-F5344CB8AC3E}">
        <p14:creationId xmlns:p14="http://schemas.microsoft.com/office/powerpoint/2010/main" val="20106773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198</a:t>
            </a:fld>
            <a:endParaRPr lang="en-US" altLang="en-US">
              <a:latin typeface="Arial" panose="020B0604020202020204" pitchFamily="34" charset="0"/>
            </a:endParaRPr>
          </a:p>
        </p:txBody>
      </p:sp>
    </p:spTree>
    <p:extLst>
      <p:ext uri="{BB962C8B-B14F-4D97-AF65-F5344CB8AC3E}">
        <p14:creationId xmlns:p14="http://schemas.microsoft.com/office/powerpoint/2010/main" val="9033502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202</a:t>
            </a:fld>
            <a:endParaRPr lang="en-US" altLang="en-US">
              <a:latin typeface="Arial" panose="020B0604020202020204" pitchFamily="34" charset="0"/>
            </a:endParaRPr>
          </a:p>
        </p:txBody>
      </p:sp>
    </p:spTree>
    <p:extLst>
      <p:ext uri="{BB962C8B-B14F-4D97-AF65-F5344CB8AC3E}">
        <p14:creationId xmlns:p14="http://schemas.microsoft.com/office/powerpoint/2010/main" val="5734537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203</a:t>
            </a:fld>
            <a:endParaRPr lang="en-US" altLang="en-US">
              <a:latin typeface="Arial" panose="020B0604020202020204" pitchFamily="34" charset="0"/>
            </a:endParaRPr>
          </a:p>
        </p:txBody>
      </p:sp>
    </p:spTree>
    <p:extLst>
      <p:ext uri="{BB962C8B-B14F-4D97-AF65-F5344CB8AC3E}">
        <p14:creationId xmlns:p14="http://schemas.microsoft.com/office/powerpoint/2010/main" val="2524053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Tree>
    <p:extLst>
      <p:ext uri="{BB962C8B-B14F-4D97-AF65-F5344CB8AC3E}">
        <p14:creationId xmlns:p14="http://schemas.microsoft.com/office/powerpoint/2010/main" val="35918005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Tree>
    <p:extLst>
      <p:ext uri="{BB962C8B-B14F-4D97-AF65-F5344CB8AC3E}">
        <p14:creationId xmlns:p14="http://schemas.microsoft.com/office/powerpoint/2010/main" val="26493583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Tree>
    <p:extLst>
      <p:ext uri="{BB962C8B-B14F-4D97-AF65-F5344CB8AC3E}">
        <p14:creationId xmlns:p14="http://schemas.microsoft.com/office/powerpoint/2010/main" val="9099761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Tree>
    <p:extLst>
      <p:ext uri="{BB962C8B-B14F-4D97-AF65-F5344CB8AC3E}">
        <p14:creationId xmlns:p14="http://schemas.microsoft.com/office/powerpoint/2010/main" val="40406718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68531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0934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20</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26750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extLst>
      <p:ext uri="{BB962C8B-B14F-4D97-AF65-F5344CB8AC3E}">
        <p14:creationId xmlns:p14="http://schemas.microsoft.com/office/powerpoint/2010/main" val="329721491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4380575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Tree>
    <p:extLst>
      <p:ext uri="{BB962C8B-B14F-4D97-AF65-F5344CB8AC3E}">
        <p14:creationId xmlns:p14="http://schemas.microsoft.com/office/powerpoint/2010/main" val="5114113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Tree>
    <p:extLst>
      <p:ext uri="{BB962C8B-B14F-4D97-AF65-F5344CB8AC3E}">
        <p14:creationId xmlns:p14="http://schemas.microsoft.com/office/powerpoint/2010/main" val="38570452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Tree>
    <p:extLst>
      <p:ext uri="{BB962C8B-B14F-4D97-AF65-F5344CB8AC3E}">
        <p14:creationId xmlns:p14="http://schemas.microsoft.com/office/powerpoint/2010/main" val="25188141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Tree>
    <p:extLst>
      <p:ext uri="{BB962C8B-B14F-4D97-AF65-F5344CB8AC3E}">
        <p14:creationId xmlns:p14="http://schemas.microsoft.com/office/powerpoint/2010/main" val="40831531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218</a:t>
            </a:fld>
            <a:endParaRPr lang="en-US" altLang="en-US">
              <a:latin typeface="Arial" panose="020B0604020202020204" pitchFamily="34" charset="0"/>
            </a:endParaRPr>
          </a:p>
        </p:txBody>
      </p:sp>
    </p:spTree>
    <p:extLst>
      <p:ext uri="{BB962C8B-B14F-4D97-AF65-F5344CB8AC3E}">
        <p14:creationId xmlns:p14="http://schemas.microsoft.com/office/powerpoint/2010/main" val="38367595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219</a:t>
            </a:fld>
            <a:endParaRPr lang="en-US" altLang="en-US">
              <a:latin typeface="Arial" panose="020B0604020202020204" pitchFamily="34" charset="0"/>
            </a:endParaRPr>
          </a:p>
        </p:txBody>
      </p:sp>
    </p:spTree>
    <p:extLst>
      <p:ext uri="{BB962C8B-B14F-4D97-AF65-F5344CB8AC3E}">
        <p14:creationId xmlns:p14="http://schemas.microsoft.com/office/powerpoint/2010/main" val="834380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220</a:t>
            </a:fld>
            <a:endParaRPr lang="en-US" altLang="en-US">
              <a:latin typeface="Arial" panose="020B0604020202020204" pitchFamily="34" charset="0"/>
            </a:endParaRPr>
          </a:p>
        </p:txBody>
      </p:sp>
    </p:spTree>
    <p:extLst>
      <p:ext uri="{BB962C8B-B14F-4D97-AF65-F5344CB8AC3E}">
        <p14:creationId xmlns:p14="http://schemas.microsoft.com/office/powerpoint/2010/main" val="37565595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Tree>
    <p:extLst>
      <p:ext uri="{BB962C8B-B14F-4D97-AF65-F5344CB8AC3E}">
        <p14:creationId xmlns:p14="http://schemas.microsoft.com/office/powerpoint/2010/main" val="253958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22</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37936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Tree>
    <p:extLst>
      <p:ext uri="{BB962C8B-B14F-4D97-AF65-F5344CB8AC3E}">
        <p14:creationId xmlns:p14="http://schemas.microsoft.com/office/powerpoint/2010/main" val="21252767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Tree>
    <p:extLst>
      <p:ext uri="{BB962C8B-B14F-4D97-AF65-F5344CB8AC3E}">
        <p14:creationId xmlns:p14="http://schemas.microsoft.com/office/powerpoint/2010/main" val="7984717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9907103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554697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562984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5052395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6142727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782774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077208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54127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23</a:t>
            </a:fld>
            <a:endParaRPr lang="en-US" altLang="en-US" sz="1300">
              <a:latin typeface="Arial" panose="020B0604020202020204" pitchFamily="34" charset="0"/>
            </a:endParaRPr>
          </a:p>
        </p:txBody>
      </p:sp>
    </p:spTree>
    <p:extLst>
      <p:ext uri="{BB962C8B-B14F-4D97-AF65-F5344CB8AC3E}">
        <p14:creationId xmlns:p14="http://schemas.microsoft.com/office/powerpoint/2010/main" val="33498759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272832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233</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951787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234</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421959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4075720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Tree>
    <p:extLst>
      <p:ext uri="{BB962C8B-B14F-4D97-AF65-F5344CB8AC3E}">
        <p14:creationId xmlns:p14="http://schemas.microsoft.com/office/powerpoint/2010/main" val="821746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Tree>
    <p:extLst>
      <p:ext uri="{BB962C8B-B14F-4D97-AF65-F5344CB8AC3E}">
        <p14:creationId xmlns:p14="http://schemas.microsoft.com/office/powerpoint/2010/main" val="25436549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38933853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Tree>
    <p:extLst>
      <p:ext uri="{BB962C8B-B14F-4D97-AF65-F5344CB8AC3E}">
        <p14:creationId xmlns:p14="http://schemas.microsoft.com/office/powerpoint/2010/main" val="9898393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240</a:t>
            </a:fld>
            <a:endParaRPr lang="en-US" altLang="en-US">
              <a:latin typeface="Arial" panose="020B0604020202020204" pitchFamily="34" charset="0"/>
            </a:endParaRPr>
          </a:p>
        </p:txBody>
      </p:sp>
    </p:spTree>
    <p:extLst>
      <p:ext uri="{BB962C8B-B14F-4D97-AF65-F5344CB8AC3E}">
        <p14:creationId xmlns:p14="http://schemas.microsoft.com/office/powerpoint/2010/main" val="11407184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241</a:t>
            </a:fld>
            <a:endParaRPr lang="en-US" altLang="en-US">
              <a:latin typeface="Arial" panose="020B0604020202020204" pitchFamily="34" charset="0"/>
            </a:endParaRPr>
          </a:p>
        </p:txBody>
      </p:sp>
    </p:spTree>
    <p:extLst>
      <p:ext uri="{BB962C8B-B14F-4D97-AF65-F5344CB8AC3E}">
        <p14:creationId xmlns:p14="http://schemas.microsoft.com/office/powerpoint/2010/main" val="19146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6785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242</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37220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243</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24648363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244</a:t>
            </a:fld>
            <a:endParaRPr lang="en-US" altLang="en-US">
              <a:latin typeface="Arial" panose="020B0604020202020204" pitchFamily="34" charset="0"/>
            </a:endParaRPr>
          </a:p>
        </p:txBody>
      </p:sp>
    </p:spTree>
    <p:extLst>
      <p:ext uri="{BB962C8B-B14F-4D97-AF65-F5344CB8AC3E}">
        <p14:creationId xmlns:p14="http://schemas.microsoft.com/office/powerpoint/2010/main" val="29613656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Tree>
    <p:extLst>
      <p:ext uri="{BB962C8B-B14F-4D97-AF65-F5344CB8AC3E}">
        <p14:creationId xmlns:p14="http://schemas.microsoft.com/office/powerpoint/2010/main" val="30478020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Tree>
    <p:extLst>
      <p:ext uri="{BB962C8B-B14F-4D97-AF65-F5344CB8AC3E}">
        <p14:creationId xmlns:p14="http://schemas.microsoft.com/office/powerpoint/2010/main" val="25306046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Tree>
    <p:extLst>
      <p:ext uri="{BB962C8B-B14F-4D97-AF65-F5344CB8AC3E}">
        <p14:creationId xmlns:p14="http://schemas.microsoft.com/office/powerpoint/2010/main" val="175681618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51975689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Tree>
    <p:extLst>
      <p:ext uri="{BB962C8B-B14F-4D97-AF65-F5344CB8AC3E}">
        <p14:creationId xmlns:p14="http://schemas.microsoft.com/office/powerpoint/2010/main" val="22464132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Tree>
    <p:extLst>
      <p:ext uri="{BB962C8B-B14F-4D97-AF65-F5344CB8AC3E}">
        <p14:creationId xmlns:p14="http://schemas.microsoft.com/office/powerpoint/2010/main" val="1870965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5041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609833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741211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330512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Tree>
    <p:extLst>
      <p:ext uri="{BB962C8B-B14F-4D97-AF65-F5344CB8AC3E}">
        <p14:creationId xmlns:p14="http://schemas.microsoft.com/office/powerpoint/2010/main" val="14253957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Tree>
    <p:extLst>
      <p:ext uri="{BB962C8B-B14F-4D97-AF65-F5344CB8AC3E}">
        <p14:creationId xmlns:p14="http://schemas.microsoft.com/office/powerpoint/2010/main" val="150599234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extLst>
      <p:ext uri="{BB962C8B-B14F-4D97-AF65-F5344CB8AC3E}">
        <p14:creationId xmlns:p14="http://schemas.microsoft.com/office/powerpoint/2010/main" val="34636070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Tree>
    <p:extLst>
      <p:ext uri="{BB962C8B-B14F-4D97-AF65-F5344CB8AC3E}">
        <p14:creationId xmlns:p14="http://schemas.microsoft.com/office/powerpoint/2010/main" val="7186679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Tree>
    <p:extLst>
      <p:ext uri="{BB962C8B-B14F-4D97-AF65-F5344CB8AC3E}">
        <p14:creationId xmlns:p14="http://schemas.microsoft.com/office/powerpoint/2010/main" val="32571685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Tree>
    <p:extLst>
      <p:ext uri="{BB962C8B-B14F-4D97-AF65-F5344CB8AC3E}">
        <p14:creationId xmlns:p14="http://schemas.microsoft.com/office/powerpoint/2010/main" val="133720885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262</a:t>
            </a:fld>
            <a:endParaRPr lang="en-US" altLang="en-US">
              <a:latin typeface="Arial" panose="020B0604020202020204" pitchFamily="34" charset="0"/>
            </a:endParaRPr>
          </a:p>
        </p:txBody>
      </p:sp>
    </p:spTree>
    <p:extLst>
      <p:ext uri="{BB962C8B-B14F-4D97-AF65-F5344CB8AC3E}">
        <p14:creationId xmlns:p14="http://schemas.microsoft.com/office/powerpoint/2010/main" val="2541612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263</a:t>
            </a:fld>
            <a:endParaRPr lang="en-US" altLang="en-US">
              <a:latin typeface="Arial" panose="020B0604020202020204" pitchFamily="34" charset="0"/>
            </a:endParaRPr>
          </a:p>
        </p:txBody>
      </p:sp>
    </p:spTree>
    <p:extLst>
      <p:ext uri="{BB962C8B-B14F-4D97-AF65-F5344CB8AC3E}">
        <p14:creationId xmlns:p14="http://schemas.microsoft.com/office/powerpoint/2010/main" val="356140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775678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Tree>
    <p:extLst>
      <p:ext uri="{BB962C8B-B14F-4D97-AF65-F5344CB8AC3E}">
        <p14:creationId xmlns:p14="http://schemas.microsoft.com/office/powerpoint/2010/main" val="24349526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Tree>
    <p:extLst>
      <p:ext uri="{BB962C8B-B14F-4D97-AF65-F5344CB8AC3E}">
        <p14:creationId xmlns:p14="http://schemas.microsoft.com/office/powerpoint/2010/main" val="258014161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Tree>
    <p:extLst>
      <p:ext uri="{BB962C8B-B14F-4D97-AF65-F5344CB8AC3E}">
        <p14:creationId xmlns:p14="http://schemas.microsoft.com/office/powerpoint/2010/main" val="275151633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Tree>
    <p:extLst>
      <p:ext uri="{BB962C8B-B14F-4D97-AF65-F5344CB8AC3E}">
        <p14:creationId xmlns:p14="http://schemas.microsoft.com/office/powerpoint/2010/main" val="401952784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Tree>
    <p:extLst>
      <p:ext uri="{BB962C8B-B14F-4D97-AF65-F5344CB8AC3E}">
        <p14:creationId xmlns:p14="http://schemas.microsoft.com/office/powerpoint/2010/main" val="4832990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Tree>
    <p:extLst>
      <p:ext uri="{BB962C8B-B14F-4D97-AF65-F5344CB8AC3E}">
        <p14:creationId xmlns:p14="http://schemas.microsoft.com/office/powerpoint/2010/main" val="38790476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Tree>
    <p:extLst>
      <p:ext uri="{BB962C8B-B14F-4D97-AF65-F5344CB8AC3E}">
        <p14:creationId xmlns:p14="http://schemas.microsoft.com/office/powerpoint/2010/main" val="127229108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1402834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111579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7685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3</a:t>
            </a:fld>
            <a:endParaRPr lang="en-US" altLang="en-US">
              <a:solidFill>
                <a:srgbClr val="000000"/>
              </a:solidFill>
            </a:endParaRPr>
          </a:p>
        </p:txBody>
      </p:sp>
    </p:spTree>
    <p:extLst>
      <p:ext uri="{BB962C8B-B14F-4D97-AF65-F5344CB8AC3E}">
        <p14:creationId xmlns:p14="http://schemas.microsoft.com/office/powerpoint/2010/main" val="1336170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113678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1828022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Tree>
    <p:extLst>
      <p:ext uri="{BB962C8B-B14F-4D97-AF65-F5344CB8AC3E}">
        <p14:creationId xmlns:p14="http://schemas.microsoft.com/office/powerpoint/2010/main" val="380565818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276</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242018485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414994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2620790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Tree>
    <p:extLst>
      <p:ext uri="{BB962C8B-B14F-4D97-AF65-F5344CB8AC3E}">
        <p14:creationId xmlns:p14="http://schemas.microsoft.com/office/powerpoint/2010/main" val="9686222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0359370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5036714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Tree>
    <p:extLst>
      <p:ext uri="{BB962C8B-B14F-4D97-AF65-F5344CB8AC3E}">
        <p14:creationId xmlns:p14="http://schemas.microsoft.com/office/powerpoint/2010/main" val="334176895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21789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70902380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284</a:t>
            </a:fld>
            <a:endParaRPr lang="en-US" altLang="en-US">
              <a:latin typeface="Arial" panose="020B0604020202020204" pitchFamily="34" charset="0"/>
            </a:endParaRPr>
          </a:p>
        </p:txBody>
      </p:sp>
    </p:spTree>
    <p:extLst>
      <p:ext uri="{BB962C8B-B14F-4D97-AF65-F5344CB8AC3E}">
        <p14:creationId xmlns:p14="http://schemas.microsoft.com/office/powerpoint/2010/main" val="28224025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286</a:t>
            </a:fld>
            <a:endParaRPr lang="en-US" altLang="en-US">
              <a:latin typeface="Arial" panose="020B0604020202020204" pitchFamily="34" charset="0"/>
            </a:endParaRPr>
          </a:p>
        </p:txBody>
      </p:sp>
    </p:spTree>
    <p:extLst>
      <p:ext uri="{BB962C8B-B14F-4D97-AF65-F5344CB8AC3E}">
        <p14:creationId xmlns:p14="http://schemas.microsoft.com/office/powerpoint/2010/main" val="30718767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8839603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Tree>
    <p:extLst>
      <p:ext uri="{BB962C8B-B14F-4D97-AF65-F5344CB8AC3E}">
        <p14:creationId xmlns:p14="http://schemas.microsoft.com/office/powerpoint/2010/main" val="38549018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Tree>
    <p:extLst>
      <p:ext uri="{BB962C8B-B14F-4D97-AF65-F5344CB8AC3E}">
        <p14:creationId xmlns:p14="http://schemas.microsoft.com/office/powerpoint/2010/main" val="290016145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extLst>
      <p:ext uri="{BB962C8B-B14F-4D97-AF65-F5344CB8AC3E}">
        <p14:creationId xmlns:p14="http://schemas.microsoft.com/office/powerpoint/2010/main" val="281894571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02465414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Tree>
    <p:extLst>
      <p:ext uri="{BB962C8B-B14F-4D97-AF65-F5344CB8AC3E}">
        <p14:creationId xmlns:p14="http://schemas.microsoft.com/office/powerpoint/2010/main" val="210975201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Tree>
    <p:extLst>
      <p:ext uri="{BB962C8B-B14F-4D97-AF65-F5344CB8AC3E}">
        <p14:creationId xmlns:p14="http://schemas.microsoft.com/office/powerpoint/2010/main" val="264237265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4794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7847760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Tree>
    <p:extLst>
      <p:ext uri="{BB962C8B-B14F-4D97-AF65-F5344CB8AC3E}">
        <p14:creationId xmlns:p14="http://schemas.microsoft.com/office/powerpoint/2010/main" val="195412030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Tree>
    <p:extLst>
      <p:ext uri="{BB962C8B-B14F-4D97-AF65-F5344CB8AC3E}">
        <p14:creationId xmlns:p14="http://schemas.microsoft.com/office/powerpoint/2010/main" val="224392001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Tree>
    <p:extLst>
      <p:ext uri="{BB962C8B-B14F-4D97-AF65-F5344CB8AC3E}">
        <p14:creationId xmlns:p14="http://schemas.microsoft.com/office/powerpoint/2010/main" val="311274405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Tree>
    <p:extLst>
      <p:ext uri="{BB962C8B-B14F-4D97-AF65-F5344CB8AC3E}">
        <p14:creationId xmlns:p14="http://schemas.microsoft.com/office/powerpoint/2010/main" val="21519565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0177151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809686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302</a:t>
            </a:fld>
            <a:endParaRPr lang="en-US" altLang="en-US">
              <a:latin typeface="Arial" panose="020B0604020202020204" pitchFamily="34" charset="0"/>
            </a:endParaRPr>
          </a:p>
        </p:txBody>
      </p:sp>
    </p:spTree>
    <p:extLst>
      <p:ext uri="{BB962C8B-B14F-4D97-AF65-F5344CB8AC3E}">
        <p14:creationId xmlns:p14="http://schemas.microsoft.com/office/powerpoint/2010/main" val="24630841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Tree>
    <p:extLst>
      <p:ext uri="{BB962C8B-B14F-4D97-AF65-F5344CB8AC3E}">
        <p14:creationId xmlns:p14="http://schemas.microsoft.com/office/powerpoint/2010/main" val="42267311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Tree>
    <p:extLst>
      <p:ext uri="{BB962C8B-B14F-4D97-AF65-F5344CB8AC3E}">
        <p14:creationId xmlns:p14="http://schemas.microsoft.com/office/powerpoint/2010/main" val="23587756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Tree>
    <p:extLst>
      <p:ext uri="{BB962C8B-B14F-4D97-AF65-F5344CB8AC3E}">
        <p14:creationId xmlns:p14="http://schemas.microsoft.com/office/powerpoint/2010/main" val="196951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14238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Tree>
    <p:extLst>
      <p:ext uri="{BB962C8B-B14F-4D97-AF65-F5344CB8AC3E}">
        <p14:creationId xmlns:p14="http://schemas.microsoft.com/office/powerpoint/2010/main" val="342669963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Tree>
    <p:extLst>
      <p:ext uri="{BB962C8B-B14F-4D97-AF65-F5344CB8AC3E}">
        <p14:creationId xmlns:p14="http://schemas.microsoft.com/office/powerpoint/2010/main" val="246174559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Tree>
    <p:extLst>
      <p:ext uri="{BB962C8B-B14F-4D97-AF65-F5344CB8AC3E}">
        <p14:creationId xmlns:p14="http://schemas.microsoft.com/office/powerpoint/2010/main" val="392980033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Tree>
    <p:extLst>
      <p:ext uri="{BB962C8B-B14F-4D97-AF65-F5344CB8AC3E}">
        <p14:creationId xmlns:p14="http://schemas.microsoft.com/office/powerpoint/2010/main" val="380974306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Tree>
    <p:extLst>
      <p:ext uri="{BB962C8B-B14F-4D97-AF65-F5344CB8AC3E}">
        <p14:creationId xmlns:p14="http://schemas.microsoft.com/office/powerpoint/2010/main" val="32249787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Tree>
    <p:extLst>
      <p:ext uri="{BB962C8B-B14F-4D97-AF65-F5344CB8AC3E}">
        <p14:creationId xmlns:p14="http://schemas.microsoft.com/office/powerpoint/2010/main" val="303372717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Tree>
    <p:extLst>
      <p:ext uri="{BB962C8B-B14F-4D97-AF65-F5344CB8AC3E}">
        <p14:creationId xmlns:p14="http://schemas.microsoft.com/office/powerpoint/2010/main" val="3385484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Tree>
    <p:extLst>
      <p:ext uri="{BB962C8B-B14F-4D97-AF65-F5344CB8AC3E}">
        <p14:creationId xmlns:p14="http://schemas.microsoft.com/office/powerpoint/2010/main" val="13852584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039858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60055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9094808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Tree>
    <p:extLst>
      <p:ext uri="{BB962C8B-B14F-4D97-AF65-F5344CB8AC3E}">
        <p14:creationId xmlns:p14="http://schemas.microsoft.com/office/powerpoint/2010/main" val="111251354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Tree>
    <p:extLst>
      <p:ext uri="{BB962C8B-B14F-4D97-AF65-F5344CB8AC3E}">
        <p14:creationId xmlns:p14="http://schemas.microsoft.com/office/powerpoint/2010/main" val="104301196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Tree>
    <p:extLst>
      <p:ext uri="{BB962C8B-B14F-4D97-AF65-F5344CB8AC3E}">
        <p14:creationId xmlns:p14="http://schemas.microsoft.com/office/powerpoint/2010/main" val="17623375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661863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320</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0077848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4883627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67515463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780733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324</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5145534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800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965946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326</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04641199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4165216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328</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395425589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329</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488768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330</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05858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331</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891419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332</a:t>
            </a:fld>
            <a:endParaRPr lang="en-US" altLang="en-US">
              <a:latin typeface="Arial" panose="020B0604020202020204" pitchFamily="34" charset="0"/>
            </a:endParaRPr>
          </a:p>
        </p:txBody>
      </p:sp>
    </p:spTree>
    <p:extLst>
      <p:ext uri="{BB962C8B-B14F-4D97-AF65-F5344CB8AC3E}">
        <p14:creationId xmlns:p14="http://schemas.microsoft.com/office/powerpoint/2010/main" val="203816688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Tree>
    <p:extLst>
      <p:ext uri="{BB962C8B-B14F-4D97-AF65-F5344CB8AC3E}">
        <p14:creationId xmlns:p14="http://schemas.microsoft.com/office/powerpoint/2010/main" val="372710058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337</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extLst>
      <p:ext uri="{BB962C8B-B14F-4D97-AF65-F5344CB8AC3E}">
        <p14:creationId xmlns:p14="http://schemas.microsoft.com/office/powerpoint/2010/main" val="339228531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65688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86224531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04122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Tree>
    <p:extLst>
      <p:ext uri="{BB962C8B-B14F-4D97-AF65-F5344CB8AC3E}">
        <p14:creationId xmlns:p14="http://schemas.microsoft.com/office/powerpoint/2010/main" val="35154706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Tree>
    <p:extLst>
      <p:ext uri="{BB962C8B-B14F-4D97-AF65-F5344CB8AC3E}">
        <p14:creationId xmlns:p14="http://schemas.microsoft.com/office/powerpoint/2010/main" val="12916083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Tree>
    <p:extLst>
      <p:ext uri="{BB962C8B-B14F-4D97-AF65-F5344CB8AC3E}">
        <p14:creationId xmlns:p14="http://schemas.microsoft.com/office/powerpoint/2010/main" val="122006067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973269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Tree>
    <p:extLst>
      <p:ext uri="{BB962C8B-B14F-4D97-AF65-F5344CB8AC3E}">
        <p14:creationId xmlns:p14="http://schemas.microsoft.com/office/powerpoint/2010/main" val="20981519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068615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Tree>
    <p:extLst>
      <p:ext uri="{BB962C8B-B14F-4D97-AF65-F5344CB8AC3E}">
        <p14:creationId xmlns:p14="http://schemas.microsoft.com/office/powerpoint/2010/main" val="316124077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348</a:t>
            </a:fld>
            <a:endParaRPr lang="en-US" altLang="en-US">
              <a:latin typeface="Arial" panose="020B0604020202020204" pitchFamily="34" charset="0"/>
            </a:endParaRPr>
          </a:p>
        </p:txBody>
      </p:sp>
    </p:spTree>
    <p:extLst>
      <p:ext uri="{BB962C8B-B14F-4D97-AF65-F5344CB8AC3E}">
        <p14:creationId xmlns:p14="http://schemas.microsoft.com/office/powerpoint/2010/main" val="208901732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28353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562272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350</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28716714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351</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792843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421010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Tree>
    <p:extLst>
      <p:ext uri="{BB962C8B-B14F-4D97-AF65-F5344CB8AC3E}">
        <p14:creationId xmlns:p14="http://schemas.microsoft.com/office/powerpoint/2010/main" val="411035214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Tree>
    <p:extLst>
      <p:ext uri="{BB962C8B-B14F-4D97-AF65-F5344CB8AC3E}">
        <p14:creationId xmlns:p14="http://schemas.microsoft.com/office/powerpoint/2010/main" val="18659339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666296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356</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971301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96265886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Tree>
    <p:extLst>
      <p:ext uri="{BB962C8B-B14F-4D97-AF65-F5344CB8AC3E}">
        <p14:creationId xmlns:p14="http://schemas.microsoft.com/office/powerpoint/2010/main" val="188349898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359</a:t>
            </a:fld>
            <a:endParaRPr lang="en-US" altLang="en-US">
              <a:latin typeface="Arial" panose="020B0604020202020204" pitchFamily="34" charset="0"/>
            </a:endParaRPr>
          </a:p>
        </p:txBody>
      </p:sp>
    </p:spTree>
    <p:extLst>
      <p:ext uri="{BB962C8B-B14F-4D97-AF65-F5344CB8AC3E}">
        <p14:creationId xmlns:p14="http://schemas.microsoft.com/office/powerpoint/2010/main" val="2871618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23332026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Tree>
    <p:extLst>
      <p:ext uri="{BB962C8B-B14F-4D97-AF65-F5344CB8AC3E}">
        <p14:creationId xmlns:p14="http://schemas.microsoft.com/office/powerpoint/2010/main" val="227055724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361</a:t>
            </a:fld>
            <a:endParaRPr lang="en-US" altLang="en-US">
              <a:latin typeface="Arial" panose="020B0604020202020204" pitchFamily="34" charset="0"/>
            </a:endParaRPr>
          </a:p>
        </p:txBody>
      </p:sp>
    </p:spTree>
    <p:extLst>
      <p:ext uri="{BB962C8B-B14F-4D97-AF65-F5344CB8AC3E}">
        <p14:creationId xmlns:p14="http://schemas.microsoft.com/office/powerpoint/2010/main" val="252588942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10594010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555315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365</a:t>
            </a:fld>
            <a:endParaRPr lang="en-US" altLang="en-US">
              <a:latin typeface="Arial" panose="020B0604020202020204" pitchFamily="34" charset="0"/>
            </a:endParaRPr>
          </a:p>
        </p:txBody>
      </p:sp>
    </p:spTree>
    <p:extLst>
      <p:ext uri="{BB962C8B-B14F-4D97-AF65-F5344CB8AC3E}">
        <p14:creationId xmlns:p14="http://schemas.microsoft.com/office/powerpoint/2010/main" val="112509628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Tree>
    <p:extLst>
      <p:ext uri="{BB962C8B-B14F-4D97-AF65-F5344CB8AC3E}">
        <p14:creationId xmlns:p14="http://schemas.microsoft.com/office/powerpoint/2010/main" val="145041370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367</a:t>
            </a:fld>
            <a:endParaRPr lang="en-US" altLang="en-US">
              <a:latin typeface="Arial" panose="020B0604020202020204" pitchFamily="34" charset="0"/>
            </a:endParaRPr>
          </a:p>
        </p:txBody>
      </p:sp>
    </p:spTree>
    <p:extLst>
      <p:ext uri="{BB962C8B-B14F-4D97-AF65-F5344CB8AC3E}">
        <p14:creationId xmlns:p14="http://schemas.microsoft.com/office/powerpoint/2010/main" val="303537227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368</a:t>
            </a:fld>
            <a:endParaRPr lang="en-US" altLang="en-US">
              <a:latin typeface="Arial" panose="020B0604020202020204" pitchFamily="34" charset="0"/>
            </a:endParaRPr>
          </a:p>
        </p:txBody>
      </p:sp>
    </p:spTree>
    <p:extLst>
      <p:ext uri="{BB962C8B-B14F-4D97-AF65-F5344CB8AC3E}">
        <p14:creationId xmlns:p14="http://schemas.microsoft.com/office/powerpoint/2010/main" val="300012155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369</a:t>
            </a:fld>
            <a:endParaRPr lang="en-US" altLang="en-US">
              <a:latin typeface="Arial" panose="020B0604020202020204" pitchFamily="34" charset="0"/>
            </a:endParaRPr>
          </a:p>
        </p:txBody>
      </p:sp>
    </p:spTree>
    <p:extLst>
      <p:ext uri="{BB962C8B-B14F-4D97-AF65-F5344CB8AC3E}">
        <p14:creationId xmlns:p14="http://schemas.microsoft.com/office/powerpoint/2010/main" val="103509003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370</a:t>
            </a:fld>
            <a:endParaRPr lang="en-US" altLang="en-US">
              <a:latin typeface="Arial" panose="020B0604020202020204" pitchFamily="34" charset="0"/>
            </a:endParaRPr>
          </a:p>
        </p:txBody>
      </p:sp>
    </p:spTree>
    <p:extLst>
      <p:ext uri="{BB962C8B-B14F-4D97-AF65-F5344CB8AC3E}">
        <p14:creationId xmlns:p14="http://schemas.microsoft.com/office/powerpoint/2010/main" val="107334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91126646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7125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372</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8775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Tree>
    <p:extLst>
      <p:ext uri="{BB962C8B-B14F-4D97-AF65-F5344CB8AC3E}">
        <p14:creationId xmlns:p14="http://schemas.microsoft.com/office/powerpoint/2010/main" val="156372458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extLst>
      <p:ext uri="{BB962C8B-B14F-4D97-AF65-F5344CB8AC3E}">
        <p14:creationId xmlns:p14="http://schemas.microsoft.com/office/powerpoint/2010/main" val="241294729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Tree>
    <p:extLst>
      <p:ext uri="{BB962C8B-B14F-4D97-AF65-F5344CB8AC3E}">
        <p14:creationId xmlns:p14="http://schemas.microsoft.com/office/powerpoint/2010/main" val="51890630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Tree>
    <p:extLst>
      <p:ext uri="{BB962C8B-B14F-4D97-AF65-F5344CB8AC3E}">
        <p14:creationId xmlns:p14="http://schemas.microsoft.com/office/powerpoint/2010/main" val="160107583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Tree>
    <p:extLst>
      <p:ext uri="{BB962C8B-B14F-4D97-AF65-F5344CB8AC3E}">
        <p14:creationId xmlns:p14="http://schemas.microsoft.com/office/powerpoint/2010/main" val="9656660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Tree>
    <p:extLst>
      <p:ext uri="{BB962C8B-B14F-4D97-AF65-F5344CB8AC3E}">
        <p14:creationId xmlns:p14="http://schemas.microsoft.com/office/powerpoint/2010/main" val="341733554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Tree>
    <p:extLst>
      <p:ext uri="{BB962C8B-B14F-4D97-AF65-F5344CB8AC3E}">
        <p14:creationId xmlns:p14="http://schemas.microsoft.com/office/powerpoint/2010/main" val="208684507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Tree>
    <p:extLst>
      <p:ext uri="{BB962C8B-B14F-4D97-AF65-F5344CB8AC3E}">
        <p14:creationId xmlns:p14="http://schemas.microsoft.com/office/powerpoint/2010/main" val="305103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411323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898489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Tree>
    <p:extLst>
      <p:ext uri="{BB962C8B-B14F-4D97-AF65-F5344CB8AC3E}">
        <p14:creationId xmlns:p14="http://schemas.microsoft.com/office/powerpoint/2010/main" val="26587190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Tree>
    <p:extLst>
      <p:ext uri="{BB962C8B-B14F-4D97-AF65-F5344CB8AC3E}">
        <p14:creationId xmlns:p14="http://schemas.microsoft.com/office/powerpoint/2010/main" val="124946996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384</a:t>
            </a:fld>
            <a:endParaRPr lang="en-US" altLang="en-US">
              <a:latin typeface="Arial" panose="020B0604020202020204" pitchFamily="34" charset="0"/>
            </a:endParaRPr>
          </a:p>
        </p:txBody>
      </p:sp>
    </p:spTree>
    <p:extLst>
      <p:ext uri="{BB962C8B-B14F-4D97-AF65-F5344CB8AC3E}">
        <p14:creationId xmlns:p14="http://schemas.microsoft.com/office/powerpoint/2010/main" val="410682162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385</a:t>
            </a:fld>
            <a:endParaRPr lang="en-US" altLang="en-US">
              <a:latin typeface="Arial" panose="020B0604020202020204" pitchFamily="34" charset="0"/>
            </a:endParaRPr>
          </a:p>
        </p:txBody>
      </p:sp>
    </p:spTree>
    <p:extLst>
      <p:ext uri="{BB962C8B-B14F-4D97-AF65-F5344CB8AC3E}">
        <p14:creationId xmlns:p14="http://schemas.microsoft.com/office/powerpoint/2010/main" val="25163960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386</a:t>
            </a:fld>
            <a:endParaRPr lang="en-US" altLang="en-US">
              <a:latin typeface="Arial" panose="020B0604020202020204" pitchFamily="34" charset="0"/>
            </a:endParaRPr>
          </a:p>
        </p:txBody>
      </p:sp>
    </p:spTree>
    <p:extLst>
      <p:ext uri="{BB962C8B-B14F-4D97-AF65-F5344CB8AC3E}">
        <p14:creationId xmlns:p14="http://schemas.microsoft.com/office/powerpoint/2010/main" val="420170223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387</a:t>
            </a:fld>
            <a:endParaRPr lang="en-US" altLang="en-US">
              <a:latin typeface="Arial" panose="020B0604020202020204" pitchFamily="34" charset="0"/>
            </a:endParaRPr>
          </a:p>
        </p:txBody>
      </p:sp>
    </p:spTree>
    <p:extLst>
      <p:ext uri="{BB962C8B-B14F-4D97-AF65-F5344CB8AC3E}">
        <p14:creationId xmlns:p14="http://schemas.microsoft.com/office/powerpoint/2010/main" val="22767618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388</a:t>
            </a:fld>
            <a:endParaRPr lang="en-US" altLang="en-US">
              <a:latin typeface="Arial" panose="020B0604020202020204" pitchFamily="34" charset="0"/>
            </a:endParaRPr>
          </a:p>
        </p:txBody>
      </p:sp>
    </p:spTree>
    <p:extLst>
      <p:ext uri="{BB962C8B-B14F-4D97-AF65-F5344CB8AC3E}">
        <p14:creationId xmlns:p14="http://schemas.microsoft.com/office/powerpoint/2010/main" val="35439005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Tree>
    <p:extLst>
      <p:ext uri="{BB962C8B-B14F-4D97-AF65-F5344CB8AC3E}">
        <p14:creationId xmlns:p14="http://schemas.microsoft.com/office/powerpoint/2010/main" val="353164611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Tree>
    <p:extLst>
      <p:ext uri="{BB962C8B-B14F-4D97-AF65-F5344CB8AC3E}">
        <p14:creationId xmlns:p14="http://schemas.microsoft.com/office/powerpoint/2010/main" val="24134499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103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7437806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771533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567856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397</a:t>
            </a:fld>
            <a:endParaRPr lang="en-US" altLang="en-US">
              <a:latin typeface="Arial" panose="020B0604020202020204" pitchFamily="34" charset="0"/>
            </a:endParaRPr>
          </a:p>
        </p:txBody>
      </p:sp>
    </p:spTree>
    <p:extLst>
      <p:ext uri="{BB962C8B-B14F-4D97-AF65-F5344CB8AC3E}">
        <p14:creationId xmlns:p14="http://schemas.microsoft.com/office/powerpoint/2010/main" val="14996102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Tree>
    <p:extLst>
      <p:ext uri="{BB962C8B-B14F-4D97-AF65-F5344CB8AC3E}">
        <p14:creationId xmlns:p14="http://schemas.microsoft.com/office/powerpoint/2010/main" val="272945196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399</a:t>
            </a:fld>
            <a:endParaRPr lang="en-US" altLang="en-US">
              <a:latin typeface="Arial" panose="020B0604020202020204" pitchFamily="34" charset="0"/>
            </a:endParaRPr>
          </a:p>
        </p:txBody>
      </p:sp>
    </p:spTree>
    <p:extLst>
      <p:ext uri="{BB962C8B-B14F-4D97-AF65-F5344CB8AC3E}">
        <p14:creationId xmlns:p14="http://schemas.microsoft.com/office/powerpoint/2010/main" val="420231114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400</a:t>
            </a:fld>
            <a:endParaRPr lang="en-US" altLang="en-US">
              <a:latin typeface="Arial" panose="020B0604020202020204" pitchFamily="34" charset="0"/>
            </a:endParaRPr>
          </a:p>
        </p:txBody>
      </p:sp>
    </p:spTree>
    <p:extLst>
      <p:ext uri="{BB962C8B-B14F-4D97-AF65-F5344CB8AC3E}">
        <p14:creationId xmlns:p14="http://schemas.microsoft.com/office/powerpoint/2010/main" val="45055537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extLst>
      <p:ext uri="{BB962C8B-B14F-4D97-AF65-F5344CB8AC3E}">
        <p14:creationId xmlns:p14="http://schemas.microsoft.com/office/powerpoint/2010/main" val="93018981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1303748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Tree>
    <p:extLst>
      <p:ext uri="{BB962C8B-B14F-4D97-AF65-F5344CB8AC3E}">
        <p14:creationId xmlns:p14="http://schemas.microsoft.com/office/powerpoint/2010/main" val="219687393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534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49522379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Tree>
    <p:extLst>
      <p:ext uri="{BB962C8B-B14F-4D97-AF65-F5344CB8AC3E}">
        <p14:creationId xmlns:p14="http://schemas.microsoft.com/office/powerpoint/2010/main" val="61961398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407</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222512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2595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409</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928807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Tree>
    <p:extLst>
      <p:ext uri="{BB962C8B-B14F-4D97-AF65-F5344CB8AC3E}">
        <p14:creationId xmlns:p14="http://schemas.microsoft.com/office/powerpoint/2010/main" val="8678184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Tree>
    <p:extLst>
      <p:ext uri="{BB962C8B-B14F-4D97-AF65-F5344CB8AC3E}">
        <p14:creationId xmlns:p14="http://schemas.microsoft.com/office/powerpoint/2010/main" val="277352498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Tree>
    <p:extLst>
      <p:ext uri="{BB962C8B-B14F-4D97-AF65-F5344CB8AC3E}">
        <p14:creationId xmlns:p14="http://schemas.microsoft.com/office/powerpoint/2010/main" val="218026646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414</a:t>
            </a:fld>
            <a:endParaRPr lang="en-US" altLang="en-US">
              <a:latin typeface="Arial" panose="020B0604020202020204" pitchFamily="34" charset="0"/>
            </a:endParaRPr>
          </a:p>
        </p:txBody>
      </p:sp>
    </p:spTree>
    <p:extLst>
      <p:ext uri="{BB962C8B-B14F-4D97-AF65-F5344CB8AC3E}">
        <p14:creationId xmlns:p14="http://schemas.microsoft.com/office/powerpoint/2010/main" val="301927905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Tree>
    <p:extLst>
      <p:ext uri="{BB962C8B-B14F-4D97-AF65-F5344CB8AC3E}">
        <p14:creationId xmlns:p14="http://schemas.microsoft.com/office/powerpoint/2010/main" val="170542842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Tree>
    <p:extLst>
      <p:ext uri="{BB962C8B-B14F-4D97-AF65-F5344CB8AC3E}">
        <p14:creationId xmlns:p14="http://schemas.microsoft.com/office/powerpoint/2010/main" val="165477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509297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Tree>
    <p:extLst>
      <p:ext uri="{BB962C8B-B14F-4D97-AF65-F5344CB8AC3E}">
        <p14:creationId xmlns:p14="http://schemas.microsoft.com/office/powerpoint/2010/main" val="169865783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419</a:t>
            </a:fld>
            <a:endParaRPr lang="en-US" altLang="en-US">
              <a:latin typeface="Arial" panose="020B0604020202020204" pitchFamily="34" charset="0"/>
            </a:endParaRPr>
          </a:p>
        </p:txBody>
      </p:sp>
    </p:spTree>
    <p:extLst>
      <p:ext uri="{BB962C8B-B14F-4D97-AF65-F5344CB8AC3E}">
        <p14:creationId xmlns:p14="http://schemas.microsoft.com/office/powerpoint/2010/main" val="224353891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Tree>
    <p:extLst>
      <p:ext uri="{BB962C8B-B14F-4D97-AF65-F5344CB8AC3E}">
        <p14:creationId xmlns:p14="http://schemas.microsoft.com/office/powerpoint/2010/main" val="208013974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421</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342481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422</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047859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423</a:t>
            </a:fld>
            <a:endParaRPr lang="en-US" altLang="en-US">
              <a:latin typeface="Arial" panose="020B0604020202020204" pitchFamily="34" charset="0"/>
            </a:endParaRPr>
          </a:p>
        </p:txBody>
      </p:sp>
    </p:spTree>
    <p:extLst>
      <p:ext uri="{BB962C8B-B14F-4D97-AF65-F5344CB8AC3E}">
        <p14:creationId xmlns:p14="http://schemas.microsoft.com/office/powerpoint/2010/main" val="374764394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424</a:t>
            </a:fld>
            <a:endParaRPr lang="en-US" altLang="en-US">
              <a:latin typeface="Arial" panose="020B0604020202020204" pitchFamily="34" charset="0"/>
            </a:endParaRPr>
          </a:p>
        </p:txBody>
      </p:sp>
    </p:spTree>
    <p:extLst>
      <p:ext uri="{BB962C8B-B14F-4D97-AF65-F5344CB8AC3E}">
        <p14:creationId xmlns:p14="http://schemas.microsoft.com/office/powerpoint/2010/main" val="134604554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425</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83047979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426</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199043178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427</a:t>
            </a:fld>
            <a:endParaRPr lang="en-US" altLang="en-US">
              <a:latin typeface="Arial" panose="020B0604020202020204" pitchFamily="34" charset="0"/>
            </a:endParaRPr>
          </a:p>
        </p:txBody>
      </p:sp>
    </p:spTree>
    <p:extLst>
      <p:ext uri="{BB962C8B-B14F-4D97-AF65-F5344CB8AC3E}">
        <p14:creationId xmlns:p14="http://schemas.microsoft.com/office/powerpoint/2010/main" val="1208827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5015207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428</a:t>
            </a:fld>
            <a:endParaRPr lang="en-US" altLang="en-US">
              <a:latin typeface="Arial" panose="020B0604020202020204" pitchFamily="34" charset="0"/>
            </a:endParaRPr>
          </a:p>
        </p:txBody>
      </p:sp>
    </p:spTree>
    <p:extLst>
      <p:ext uri="{BB962C8B-B14F-4D97-AF65-F5344CB8AC3E}">
        <p14:creationId xmlns:p14="http://schemas.microsoft.com/office/powerpoint/2010/main" val="208103590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429</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6826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430</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236353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431</a:t>
            </a:fld>
            <a:endParaRPr lang="en-US" altLang="en-US">
              <a:latin typeface="Arial" panose="020B0604020202020204" pitchFamily="34" charset="0"/>
            </a:endParaRPr>
          </a:p>
        </p:txBody>
      </p:sp>
    </p:spTree>
    <p:extLst>
      <p:ext uri="{BB962C8B-B14F-4D97-AF65-F5344CB8AC3E}">
        <p14:creationId xmlns:p14="http://schemas.microsoft.com/office/powerpoint/2010/main" val="187296953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432</a:t>
            </a:fld>
            <a:endParaRPr lang="en-US" altLang="en-US">
              <a:latin typeface="Arial" panose="020B0604020202020204" pitchFamily="34" charset="0"/>
            </a:endParaRPr>
          </a:p>
        </p:txBody>
      </p:sp>
    </p:spTree>
    <p:extLst>
      <p:ext uri="{BB962C8B-B14F-4D97-AF65-F5344CB8AC3E}">
        <p14:creationId xmlns:p14="http://schemas.microsoft.com/office/powerpoint/2010/main" val="190693105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433</a:t>
            </a:fld>
            <a:endParaRPr lang="en-US" altLang="en-US">
              <a:latin typeface="Arial" panose="020B0604020202020204" pitchFamily="34" charset="0"/>
            </a:endParaRPr>
          </a:p>
        </p:txBody>
      </p:sp>
    </p:spTree>
    <p:extLst>
      <p:ext uri="{BB962C8B-B14F-4D97-AF65-F5344CB8AC3E}">
        <p14:creationId xmlns:p14="http://schemas.microsoft.com/office/powerpoint/2010/main" val="42160735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434</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84556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435</a:t>
            </a:fld>
            <a:endParaRPr lang="en-US" altLang="en-US">
              <a:latin typeface="Arial" panose="020B0604020202020204" pitchFamily="34" charset="0"/>
            </a:endParaRPr>
          </a:p>
        </p:txBody>
      </p:sp>
    </p:spTree>
    <p:extLst>
      <p:ext uri="{BB962C8B-B14F-4D97-AF65-F5344CB8AC3E}">
        <p14:creationId xmlns:p14="http://schemas.microsoft.com/office/powerpoint/2010/main" val="165402491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437</a:t>
            </a:fld>
            <a:endParaRPr lang="en-US" altLang="en-US">
              <a:latin typeface="Arial" panose="020B0604020202020204" pitchFamily="34" charset="0"/>
            </a:endParaRPr>
          </a:p>
        </p:txBody>
      </p:sp>
    </p:spTree>
    <p:extLst>
      <p:ext uri="{BB962C8B-B14F-4D97-AF65-F5344CB8AC3E}">
        <p14:creationId xmlns:p14="http://schemas.microsoft.com/office/powerpoint/2010/main" val="151901723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438</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7251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04111192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439</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643571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440</a:t>
            </a:fld>
            <a:endParaRPr lang="en-US" altLang="en-US">
              <a:latin typeface="Arial" panose="020B0604020202020204" pitchFamily="34" charset="0"/>
            </a:endParaRPr>
          </a:p>
        </p:txBody>
      </p:sp>
    </p:spTree>
    <p:extLst>
      <p:ext uri="{BB962C8B-B14F-4D97-AF65-F5344CB8AC3E}">
        <p14:creationId xmlns:p14="http://schemas.microsoft.com/office/powerpoint/2010/main" val="291115837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441</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372390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442</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8316455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443</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7034083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444</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473026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445</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51654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446</a:t>
            </a:fld>
            <a:endParaRPr lang="en-US" altLang="en-US">
              <a:latin typeface="Arial" panose="020B0604020202020204" pitchFamily="34" charset="0"/>
            </a:endParaRPr>
          </a:p>
        </p:txBody>
      </p:sp>
    </p:spTree>
    <p:extLst>
      <p:ext uri="{BB962C8B-B14F-4D97-AF65-F5344CB8AC3E}">
        <p14:creationId xmlns:p14="http://schemas.microsoft.com/office/powerpoint/2010/main" val="177163125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447</a:t>
            </a:fld>
            <a:endParaRPr lang="en-US" altLang="en-US">
              <a:latin typeface="Arial" panose="020B0604020202020204" pitchFamily="34" charset="0"/>
            </a:endParaRPr>
          </a:p>
        </p:txBody>
      </p:sp>
    </p:spTree>
    <p:extLst>
      <p:ext uri="{BB962C8B-B14F-4D97-AF65-F5344CB8AC3E}">
        <p14:creationId xmlns:p14="http://schemas.microsoft.com/office/powerpoint/2010/main" val="237378861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448</a:t>
            </a:fld>
            <a:endParaRPr lang="en-US" altLang="en-US">
              <a:latin typeface="Arial" panose="020B0604020202020204" pitchFamily="34" charset="0"/>
            </a:endParaRPr>
          </a:p>
        </p:txBody>
      </p:sp>
    </p:spTree>
    <p:extLst>
      <p:ext uri="{BB962C8B-B14F-4D97-AF65-F5344CB8AC3E}">
        <p14:creationId xmlns:p14="http://schemas.microsoft.com/office/powerpoint/2010/main" val="470703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50140014"/>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449</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1819850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450</a:t>
            </a:fld>
            <a:endParaRPr lang="en-US" altLang="en-US">
              <a:latin typeface="Arial" panose="020B0604020202020204" pitchFamily="34" charset="0"/>
            </a:endParaRPr>
          </a:p>
        </p:txBody>
      </p:sp>
    </p:spTree>
    <p:extLst>
      <p:ext uri="{BB962C8B-B14F-4D97-AF65-F5344CB8AC3E}">
        <p14:creationId xmlns:p14="http://schemas.microsoft.com/office/powerpoint/2010/main" val="30914587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451</a:t>
            </a:fld>
            <a:endParaRPr lang="en-US" altLang="en-US">
              <a:latin typeface="Arial" panose="020B0604020202020204" pitchFamily="34" charset="0"/>
            </a:endParaRPr>
          </a:p>
        </p:txBody>
      </p:sp>
    </p:spTree>
    <p:extLst>
      <p:ext uri="{BB962C8B-B14F-4D97-AF65-F5344CB8AC3E}">
        <p14:creationId xmlns:p14="http://schemas.microsoft.com/office/powerpoint/2010/main" val="266919244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452</a:t>
            </a:fld>
            <a:endParaRPr lang="en-US" altLang="en-US">
              <a:latin typeface="Arial" panose="020B0604020202020204" pitchFamily="34" charset="0"/>
            </a:endParaRPr>
          </a:p>
        </p:txBody>
      </p:sp>
    </p:spTree>
    <p:extLst>
      <p:ext uri="{BB962C8B-B14F-4D97-AF65-F5344CB8AC3E}">
        <p14:creationId xmlns:p14="http://schemas.microsoft.com/office/powerpoint/2010/main" val="5011961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453</a:t>
            </a:fld>
            <a:endParaRPr lang="en-US" altLang="en-US">
              <a:latin typeface="Arial" panose="020B0604020202020204" pitchFamily="34" charset="0"/>
            </a:endParaRPr>
          </a:p>
        </p:txBody>
      </p:sp>
    </p:spTree>
    <p:extLst>
      <p:ext uri="{BB962C8B-B14F-4D97-AF65-F5344CB8AC3E}">
        <p14:creationId xmlns:p14="http://schemas.microsoft.com/office/powerpoint/2010/main" val="303421972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454</a:t>
            </a:fld>
            <a:endParaRPr lang="en-US" altLang="en-US">
              <a:latin typeface="Arial" panose="020B0604020202020204" pitchFamily="34" charset="0"/>
            </a:endParaRPr>
          </a:p>
        </p:txBody>
      </p:sp>
    </p:spTree>
    <p:extLst>
      <p:ext uri="{BB962C8B-B14F-4D97-AF65-F5344CB8AC3E}">
        <p14:creationId xmlns:p14="http://schemas.microsoft.com/office/powerpoint/2010/main" val="245214720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458</a:t>
            </a:fld>
            <a:endParaRPr lang="en-US" altLang="en-US">
              <a:latin typeface="Arial" panose="020B0604020202020204" pitchFamily="34" charset="0"/>
            </a:endParaRPr>
          </a:p>
        </p:txBody>
      </p:sp>
    </p:spTree>
    <p:extLst>
      <p:ext uri="{BB962C8B-B14F-4D97-AF65-F5344CB8AC3E}">
        <p14:creationId xmlns:p14="http://schemas.microsoft.com/office/powerpoint/2010/main" val="205110269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459</a:t>
            </a:fld>
            <a:endParaRPr lang="en-US" altLang="en-US">
              <a:latin typeface="Arial" panose="020B0604020202020204" pitchFamily="34" charset="0"/>
            </a:endParaRPr>
          </a:p>
        </p:txBody>
      </p:sp>
    </p:spTree>
    <p:extLst>
      <p:ext uri="{BB962C8B-B14F-4D97-AF65-F5344CB8AC3E}">
        <p14:creationId xmlns:p14="http://schemas.microsoft.com/office/powerpoint/2010/main" val="356842658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460</a:t>
            </a:fld>
            <a:endParaRPr lang="en-US" altLang="en-US">
              <a:latin typeface="Arial" panose="020B0604020202020204" pitchFamily="34" charset="0"/>
            </a:endParaRPr>
          </a:p>
        </p:txBody>
      </p:sp>
    </p:spTree>
    <p:extLst>
      <p:ext uri="{BB962C8B-B14F-4D97-AF65-F5344CB8AC3E}">
        <p14:creationId xmlns:p14="http://schemas.microsoft.com/office/powerpoint/2010/main" val="93594903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461</a:t>
            </a:fld>
            <a:endParaRPr lang="en-US" altLang="en-US">
              <a:latin typeface="Arial" panose="020B0604020202020204" pitchFamily="34" charset="0"/>
            </a:endParaRPr>
          </a:p>
        </p:txBody>
      </p:sp>
    </p:spTree>
    <p:extLst>
      <p:ext uri="{BB962C8B-B14F-4D97-AF65-F5344CB8AC3E}">
        <p14:creationId xmlns:p14="http://schemas.microsoft.com/office/powerpoint/2010/main" val="2484855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818528492"/>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462</a:t>
            </a:fld>
            <a:endParaRPr lang="en-US" altLang="en-US">
              <a:latin typeface="Arial" panose="020B0604020202020204" pitchFamily="34" charset="0"/>
            </a:endParaRPr>
          </a:p>
        </p:txBody>
      </p:sp>
    </p:spTree>
    <p:extLst>
      <p:ext uri="{BB962C8B-B14F-4D97-AF65-F5344CB8AC3E}">
        <p14:creationId xmlns:p14="http://schemas.microsoft.com/office/powerpoint/2010/main" val="63378763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463</a:t>
            </a:fld>
            <a:endParaRPr lang="en-US" altLang="en-US">
              <a:latin typeface="Arial" panose="020B0604020202020204" pitchFamily="34" charset="0"/>
            </a:endParaRPr>
          </a:p>
        </p:txBody>
      </p:sp>
    </p:spTree>
    <p:extLst>
      <p:ext uri="{BB962C8B-B14F-4D97-AF65-F5344CB8AC3E}">
        <p14:creationId xmlns:p14="http://schemas.microsoft.com/office/powerpoint/2010/main" val="370436322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464</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03715548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465</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465</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63019776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467</a:t>
            </a:fld>
            <a:endParaRPr lang="en-US" altLang="en-US">
              <a:latin typeface="Arial" panose="020B0604020202020204" pitchFamily="34" charset="0"/>
            </a:endParaRPr>
          </a:p>
        </p:txBody>
      </p:sp>
    </p:spTree>
    <p:extLst>
      <p:ext uri="{BB962C8B-B14F-4D97-AF65-F5344CB8AC3E}">
        <p14:creationId xmlns:p14="http://schemas.microsoft.com/office/powerpoint/2010/main" val="192495494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468</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13780135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469</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469</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extLst>
      <p:ext uri="{BB962C8B-B14F-4D97-AF65-F5344CB8AC3E}">
        <p14:creationId xmlns:p14="http://schemas.microsoft.com/office/powerpoint/2010/main" val="258017022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470</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11161346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471</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7489365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472</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64720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691674188"/>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473</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8403447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474</a:t>
            </a:fld>
            <a:endParaRPr lang="en-US" altLang="en-US">
              <a:latin typeface="Arial" panose="020B0604020202020204" pitchFamily="34" charset="0"/>
            </a:endParaRPr>
          </a:p>
        </p:txBody>
      </p:sp>
    </p:spTree>
    <p:extLst>
      <p:ext uri="{BB962C8B-B14F-4D97-AF65-F5344CB8AC3E}">
        <p14:creationId xmlns:p14="http://schemas.microsoft.com/office/powerpoint/2010/main" val="391991819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475</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429335464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476</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09477469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477</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340140095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479</a:t>
            </a:fld>
            <a:endParaRPr lang="en-US" altLang="en-US">
              <a:latin typeface="Arial" panose="020B0604020202020204" pitchFamily="34" charset="0"/>
            </a:endParaRPr>
          </a:p>
        </p:txBody>
      </p:sp>
    </p:spTree>
    <p:extLst>
      <p:ext uri="{BB962C8B-B14F-4D97-AF65-F5344CB8AC3E}">
        <p14:creationId xmlns:p14="http://schemas.microsoft.com/office/powerpoint/2010/main" val="242860582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480</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720125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4578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5</a:t>
            </a:fld>
            <a:endParaRPr lang="en-US" altLang="en-US"/>
          </a:p>
        </p:txBody>
      </p:sp>
    </p:spTree>
    <p:extLst>
      <p:ext uri="{BB962C8B-B14F-4D97-AF65-F5344CB8AC3E}">
        <p14:creationId xmlns:p14="http://schemas.microsoft.com/office/powerpoint/2010/main" val="753916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08502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680978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2192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028918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48751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51759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9400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050720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Tree>
    <p:extLst>
      <p:ext uri="{BB962C8B-B14F-4D97-AF65-F5344CB8AC3E}">
        <p14:creationId xmlns:p14="http://schemas.microsoft.com/office/powerpoint/2010/main" val="512827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extLst>
      <p:ext uri="{BB962C8B-B14F-4D97-AF65-F5344CB8AC3E}">
        <p14:creationId xmlns:p14="http://schemas.microsoft.com/office/powerpoint/2010/main" val="295248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9</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906863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108</a:t>
            </a:fld>
            <a:endParaRPr lang="en-US" altLang="en-US">
              <a:latin typeface="Arial" panose="020B0604020202020204" pitchFamily="34" charset="0"/>
            </a:endParaRPr>
          </a:p>
        </p:txBody>
      </p:sp>
    </p:spTree>
    <p:extLst>
      <p:ext uri="{BB962C8B-B14F-4D97-AF65-F5344CB8AC3E}">
        <p14:creationId xmlns:p14="http://schemas.microsoft.com/office/powerpoint/2010/main" val="1356549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2654401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extLst>
      <p:ext uri="{BB962C8B-B14F-4D97-AF65-F5344CB8AC3E}">
        <p14:creationId xmlns:p14="http://schemas.microsoft.com/office/powerpoint/2010/main" val="154133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111</a:t>
            </a:fld>
            <a:endParaRPr lang="en-US" altLang="en-US">
              <a:latin typeface="Arial" panose="020B0604020202020204" pitchFamily="34" charset="0"/>
            </a:endParaRPr>
          </a:p>
        </p:txBody>
      </p:sp>
    </p:spTree>
    <p:extLst>
      <p:ext uri="{BB962C8B-B14F-4D97-AF65-F5344CB8AC3E}">
        <p14:creationId xmlns:p14="http://schemas.microsoft.com/office/powerpoint/2010/main" val="2680870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extLst>
      <p:ext uri="{BB962C8B-B14F-4D97-AF65-F5344CB8AC3E}">
        <p14:creationId xmlns:p14="http://schemas.microsoft.com/office/powerpoint/2010/main" val="1771158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extLst>
      <p:ext uri="{BB962C8B-B14F-4D97-AF65-F5344CB8AC3E}">
        <p14:creationId xmlns:p14="http://schemas.microsoft.com/office/powerpoint/2010/main" val="3305827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Tree>
    <p:extLst>
      <p:ext uri="{BB962C8B-B14F-4D97-AF65-F5344CB8AC3E}">
        <p14:creationId xmlns:p14="http://schemas.microsoft.com/office/powerpoint/2010/main" val="1781127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115</a:t>
            </a:fld>
            <a:endParaRPr lang="en-US" altLang="en-US">
              <a:latin typeface="Arial" panose="020B0604020202020204" pitchFamily="34" charset="0"/>
            </a:endParaRPr>
          </a:p>
        </p:txBody>
      </p:sp>
    </p:spTree>
    <p:extLst>
      <p:ext uri="{BB962C8B-B14F-4D97-AF65-F5344CB8AC3E}">
        <p14:creationId xmlns:p14="http://schemas.microsoft.com/office/powerpoint/2010/main" val="2758635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116</a:t>
            </a:fld>
            <a:endParaRPr lang="en-US" altLang="en-US">
              <a:latin typeface="Arial" panose="020B0604020202020204" pitchFamily="34" charset="0"/>
            </a:endParaRPr>
          </a:p>
        </p:txBody>
      </p:sp>
    </p:spTree>
    <p:extLst>
      <p:ext uri="{BB962C8B-B14F-4D97-AF65-F5344CB8AC3E}">
        <p14:creationId xmlns:p14="http://schemas.microsoft.com/office/powerpoint/2010/main" val="2280017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118</a:t>
            </a:fld>
            <a:endParaRPr lang="en-US" altLang="en-US">
              <a:latin typeface="Arial" panose="020B0604020202020204" pitchFamily="34" charset="0"/>
            </a:endParaRPr>
          </a:p>
        </p:txBody>
      </p:sp>
    </p:spTree>
    <p:extLst>
      <p:ext uri="{BB962C8B-B14F-4D97-AF65-F5344CB8AC3E}">
        <p14:creationId xmlns:p14="http://schemas.microsoft.com/office/powerpoint/2010/main" val="33936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10</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12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Tree>
    <p:extLst>
      <p:ext uri="{BB962C8B-B14F-4D97-AF65-F5344CB8AC3E}">
        <p14:creationId xmlns:p14="http://schemas.microsoft.com/office/powerpoint/2010/main" val="2243249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121</a:t>
            </a:fld>
            <a:endParaRPr lang="en-US" altLang="en-US">
              <a:latin typeface="Arial" panose="020B0604020202020204" pitchFamily="34" charset="0"/>
            </a:endParaRPr>
          </a:p>
        </p:txBody>
      </p:sp>
    </p:spTree>
    <p:extLst>
      <p:ext uri="{BB962C8B-B14F-4D97-AF65-F5344CB8AC3E}">
        <p14:creationId xmlns:p14="http://schemas.microsoft.com/office/powerpoint/2010/main" val="130690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122</a:t>
            </a:fld>
            <a:endParaRPr lang="en-US" altLang="en-US">
              <a:latin typeface="Arial" panose="020B0604020202020204" pitchFamily="34" charset="0"/>
            </a:endParaRPr>
          </a:p>
        </p:txBody>
      </p:sp>
    </p:spTree>
    <p:extLst>
      <p:ext uri="{BB962C8B-B14F-4D97-AF65-F5344CB8AC3E}">
        <p14:creationId xmlns:p14="http://schemas.microsoft.com/office/powerpoint/2010/main" val="3578154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Tree>
    <p:extLst>
      <p:ext uri="{BB962C8B-B14F-4D97-AF65-F5344CB8AC3E}">
        <p14:creationId xmlns:p14="http://schemas.microsoft.com/office/powerpoint/2010/main" val="2189213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extLst>
      <p:ext uri="{BB962C8B-B14F-4D97-AF65-F5344CB8AC3E}">
        <p14:creationId xmlns:p14="http://schemas.microsoft.com/office/powerpoint/2010/main" val="17758020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Tree>
    <p:extLst>
      <p:ext uri="{BB962C8B-B14F-4D97-AF65-F5344CB8AC3E}">
        <p14:creationId xmlns:p14="http://schemas.microsoft.com/office/powerpoint/2010/main" val="1394960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Tree>
    <p:extLst>
      <p:ext uri="{BB962C8B-B14F-4D97-AF65-F5344CB8AC3E}">
        <p14:creationId xmlns:p14="http://schemas.microsoft.com/office/powerpoint/2010/main" val="2033138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Tree>
    <p:extLst>
      <p:ext uri="{BB962C8B-B14F-4D97-AF65-F5344CB8AC3E}">
        <p14:creationId xmlns:p14="http://schemas.microsoft.com/office/powerpoint/2010/main" val="3107211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Tree>
    <p:extLst>
      <p:ext uri="{BB962C8B-B14F-4D97-AF65-F5344CB8AC3E}">
        <p14:creationId xmlns:p14="http://schemas.microsoft.com/office/powerpoint/2010/main" val="297756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Tree>
    <p:extLst>
      <p:ext uri="{BB962C8B-B14F-4D97-AF65-F5344CB8AC3E}">
        <p14:creationId xmlns:p14="http://schemas.microsoft.com/office/powerpoint/2010/main" val="137632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11</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11</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703728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extLst>
      <p:ext uri="{BB962C8B-B14F-4D97-AF65-F5344CB8AC3E}">
        <p14:creationId xmlns:p14="http://schemas.microsoft.com/office/powerpoint/2010/main" val="25667628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extLst>
      <p:ext uri="{BB962C8B-B14F-4D97-AF65-F5344CB8AC3E}">
        <p14:creationId xmlns:p14="http://schemas.microsoft.com/office/powerpoint/2010/main" val="2334362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extLst>
      <p:ext uri="{BB962C8B-B14F-4D97-AF65-F5344CB8AC3E}">
        <p14:creationId xmlns:p14="http://schemas.microsoft.com/office/powerpoint/2010/main" val="1727776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137</a:t>
            </a:fld>
            <a:endParaRPr lang="en-US" altLang="en-US">
              <a:latin typeface="Arial" panose="020B0604020202020204" pitchFamily="34" charset="0"/>
            </a:endParaRPr>
          </a:p>
        </p:txBody>
      </p:sp>
    </p:spTree>
    <p:extLst>
      <p:ext uri="{BB962C8B-B14F-4D97-AF65-F5344CB8AC3E}">
        <p14:creationId xmlns:p14="http://schemas.microsoft.com/office/powerpoint/2010/main" val="38731336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extLst>
      <p:ext uri="{BB962C8B-B14F-4D97-AF65-F5344CB8AC3E}">
        <p14:creationId xmlns:p14="http://schemas.microsoft.com/office/powerpoint/2010/main" val="2561120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139</a:t>
            </a:fld>
            <a:endParaRPr lang="en-US" altLang="en-US">
              <a:latin typeface="Arial" panose="020B0604020202020204" pitchFamily="34" charset="0"/>
            </a:endParaRPr>
          </a:p>
        </p:txBody>
      </p:sp>
    </p:spTree>
    <p:extLst>
      <p:ext uri="{BB962C8B-B14F-4D97-AF65-F5344CB8AC3E}">
        <p14:creationId xmlns:p14="http://schemas.microsoft.com/office/powerpoint/2010/main" val="1523853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Tree>
    <p:extLst>
      <p:ext uri="{BB962C8B-B14F-4D97-AF65-F5344CB8AC3E}">
        <p14:creationId xmlns:p14="http://schemas.microsoft.com/office/powerpoint/2010/main" val="2400943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extLst>
      <p:ext uri="{BB962C8B-B14F-4D97-AF65-F5344CB8AC3E}">
        <p14:creationId xmlns:p14="http://schemas.microsoft.com/office/powerpoint/2010/main" val="23580367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993775" y="768350"/>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47209" y="4859666"/>
            <a:ext cx="5209646" cy="46073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543247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Tree>
    <p:extLst>
      <p:ext uri="{BB962C8B-B14F-4D97-AF65-F5344CB8AC3E}">
        <p14:creationId xmlns:p14="http://schemas.microsoft.com/office/powerpoint/2010/main" val="285228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12</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12</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4104946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Tree>
    <p:extLst>
      <p:ext uri="{BB962C8B-B14F-4D97-AF65-F5344CB8AC3E}">
        <p14:creationId xmlns:p14="http://schemas.microsoft.com/office/powerpoint/2010/main" val="261508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extLst>
      <p:ext uri="{BB962C8B-B14F-4D97-AF65-F5344CB8AC3E}">
        <p14:creationId xmlns:p14="http://schemas.microsoft.com/office/powerpoint/2010/main" val="18315823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Tree>
    <p:extLst>
      <p:ext uri="{BB962C8B-B14F-4D97-AF65-F5344CB8AC3E}">
        <p14:creationId xmlns:p14="http://schemas.microsoft.com/office/powerpoint/2010/main" val="755037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extLst>
      <p:ext uri="{BB962C8B-B14F-4D97-AF65-F5344CB8AC3E}">
        <p14:creationId xmlns:p14="http://schemas.microsoft.com/office/powerpoint/2010/main" val="2440405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Tree>
    <p:extLst>
      <p:ext uri="{BB962C8B-B14F-4D97-AF65-F5344CB8AC3E}">
        <p14:creationId xmlns:p14="http://schemas.microsoft.com/office/powerpoint/2010/main" val="11194771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Tree>
    <p:extLst>
      <p:ext uri="{BB962C8B-B14F-4D97-AF65-F5344CB8AC3E}">
        <p14:creationId xmlns:p14="http://schemas.microsoft.com/office/powerpoint/2010/main" val="42593390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Tree>
    <p:extLst>
      <p:ext uri="{BB962C8B-B14F-4D97-AF65-F5344CB8AC3E}">
        <p14:creationId xmlns:p14="http://schemas.microsoft.com/office/powerpoint/2010/main" val="12507094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152</a:t>
            </a:fld>
            <a:endParaRPr lang="en-US" altLang="en-US">
              <a:latin typeface="Arial" panose="020B0604020202020204" pitchFamily="34" charset="0"/>
            </a:endParaRPr>
          </a:p>
        </p:txBody>
      </p:sp>
    </p:spTree>
    <p:extLst>
      <p:ext uri="{BB962C8B-B14F-4D97-AF65-F5344CB8AC3E}">
        <p14:creationId xmlns:p14="http://schemas.microsoft.com/office/powerpoint/2010/main" val="39265470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Tree>
    <p:extLst>
      <p:ext uri="{BB962C8B-B14F-4D97-AF65-F5344CB8AC3E}">
        <p14:creationId xmlns:p14="http://schemas.microsoft.com/office/powerpoint/2010/main" val="728398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extLst>
      <p:ext uri="{BB962C8B-B14F-4D97-AF65-F5344CB8AC3E}">
        <p14:creationId xmlns:p14="http://schemas.microsoft.com/office/powerpoint/2010/main" val="1577467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14</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3891231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155</a:t>
            </a:fld>
            <a:endParaRPr lang="en-US" altLang="en-US">
              <a:latin typeface="Arial" panose="020B0604020202020204" pitchFamily="34" charset="0"/>
            </a:endParaRPr>
          </a:p>
        </p:txBody>
      </p:sp>
    </p:spTree>
    <p:extLst>
      <p:ext uri="{BB962C8B-B14F-4D97-AF65-F5344CB8AC3E}">
        <p14:creationId xmlns:p14="http://schemas.microsoft.com/office/powerpoint/2010/main" val="215247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156</a:t>
            </a:fld>
            <a:endParaRPr lang="en-US" altLang="en-US">
              <a:latin typeface="Arial" panose="020B0604020202020204" pitchFamily="34" charset="0"/>
            </a:endParaRPr>
          </a:p>
        </p:txBody>
      </p:sp>
    </p:spTree>
    <p:extLst>
      <p:ext uri="{BB962C8B-B14F-4D97-AF65-F5344CB8AC3E}">
        <p14:creationId xmlns:p14="http://schemas.microsoft.com/office/powerpoint/2010/main" val="34124815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extLst>
      <p:ext uri="{BB962C8B-B14F-4D97-AF65-F5344CB8AC3E}">
        <p14:creationId xmlns:p14="http://schemas.microsoft.com/office/powerpoint/2010/main" val="41405556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extLst>
      <p:ext uri="{BB962C8B-B14F-4D97-AF65-F5344CB8AC3E}">
        <p14:creationId xmlns:p14="http://schemas.microsoft.com/office/powerpoint/2010/main" val="366486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159</a:t>
            </a:fld>
            <a:endParaRPr lang="en-US" altLang="en-US">
              <a:latin typeface="Arial" panose="020B0604020202020204" pitchFamily="34" charset="0"/>
            </a:endParaRPr>
          </a:p>
        </p:txBody>
      </p:sp>
    </p:spTree>
    <p:extLst>
      <p:ext uri="{BB962C8B-B14F-4D97-AF65-F5344CB8AC3E}">
        <p14:creationId xmlns:p14="http://schemas.microsoft.com/office/powerpoint/2010/main" val="11582996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2600307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986" indent="-309610">
              <a:defRPr>
                <a:solidFill>
                  <a:schemeClr val="tx1"/>
                </a:solidFill>
                <a:latin typeface="Arial" panose="020B0604020202020204" pitchFamily="34" charset="0"/>
              </a:defRPr>
            </a:lvl2pPr>
            <a:lvl3pPr marL="1238441" indent="-247688">
              <a:defRPr>
                <a:solidFill>
                  <a:schemeClr val="tx1"/>
                </a:solidFill>
                <a:latin typeface="Arial" panose="020B0604020202020204" pitchFamily="34" charset="0"/>
              </a:defRPr>
            </a:lvl3pPr>
            <a:lvl4pPr marL="1733817" indent="-247688">
              <a:defRPr>
                <a:solidFill>
                  <a:schemeClr val="tx1"/>
                </a:solidFill>
                <a:latin typeface="Arial" panose="020B0604020202020204" pitchFamily="34" charset="0"/>
              </a:defRPr>
            </a:lvl4pPr>
            <a:lvl5pPr marL="2229193" indent="-247688">
              <a:defRPr>
                <a:solidFill>
                  <a:schemeClr val="tx1"/>
                </a:solidFill>
                <a:latin typeface="Arial" panose="020B0604020202020204" pitchFamily="34" charset="0"/>
              </a:defRPr>
            </a:lvl5pPr>
            <a:lvl6pPr marL="2724569" indent="-247688" eaLnBrk="0" fontAlgn="base" hangingPunct="0">
              <a:spcBef>
                <a:spcPct val="0"/>
              </a:spcBef>
              <a:spcAft>
                <a:spcPct val="0"/>
              </a:spcAft>
              <a:defRPr>
                <a:solidFill>
                  <a:schemeClr val="tx1"/>
                </a:solidFill>
                <a:latin typeface="Arial" panose="020B0604020202020204" pitchFamily="34" charset="0"/>
              </a:defRPr>
            </a:lvl6pPr>
            <a:lvl7pPr marL="3219945" indent="-247688" eaLnBrk="0" fontAlgn="base" hangingPunct="0">
              <a:spcBef>
                <a:spcPct val="0"/>
              </a:spcBef>
              <a:spcAft>
                <a:spcPct val="0"/>
              </a:spcAft>
              <a:defRPr>
                <a:solidFill>
                  <a:schemeClr val="tx1"/>
                </a:solidFill>
                <a:latin typeface="Arial" panose="020B0604020202020204" pitchFamily="34" charset="0"/>
              </a:defRPr>
            </a:lvl7pPr>
            <a:lvl8pPr marL="3715322" indent="-247688" eaLnBrk="0" fontAlgn="base" hangingPunct="0">
              <a:spcBef>
                <a:spcPct val="0"/>
              </a:spcBef>
              <a:spcAft>
                <a:spcPct val="0"/>
              </a:spcAft>
              <a:defRPr>
                <a:solidFill>
                  <a:schemeClr val="tx1"/>
                </a:solidFill>
                <a:latin typeface="Arial" panose="020B0604020202020204" pitchFamily="34" charset="0"/>
              </a:defRPr>
            </a:lvl8pPr>
            <a:lvl9pPr marL="4210698" indent="-247688"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161</a:t>
            </a:fld>
            <a:endParaRPr lang="en-US" altLang="en-US"/>
          </a:p>
        </p:txBody>
      </p:sp>
    </p:spTree>
    <p:extLst>
      <p:ext uri="{BB962C8B-B14F-4D97-AF65-F5344CB8AC3E}">
        <p14:creationId xmlns:p14="http://schemas.microsoft.com/office/powerpoint/2010/main" val="26261055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extLst>
      <p:ext uri="{BB962C8B-B14F-4D97-AF65-F5344CB8AC3E}">
        <p14:creationId xmlns:p14="http://schemas.microsoft.com/office/powerpoint/2010/main" val="19646705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Tree>
    <p:extLst>
      <p:ext uri="{BB962C8B-B14F-4D97-AF65-F5344CB8AC3E}">
        <p14:creationId xmlns:p14="http://schemas.microsoft.com/office/powerpoint/2010/main" val="10607911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Tree>
    <p:extLst>
      <p:ext uri="{BB962C8B-B14F-4D97-AF65-F5344CB8AC3E}">
        <p14:creationId xmlns:p14="http://schemas.microsoft.com/office/powerpoint/2010/main" val="77800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17393D-DB80-471F-8167-9A216020EB48}" type="datetime1">
              <a:rPr lang="en-US" smtClean="0"/>
              <a:t>22-Dec-17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5C2F6D42-0468-430C-B67C-BC2A14187518}" type="datetime1">
              <a:rPr lang="en-US" smtClean="0"/>
              <a:t>22-Dec-17</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483CEE1-385D-4955-89E4-7A2000E9BFAF}" type="datetime1">
              <a:rPr lang="en-US" smtClean="0"/>
              <a:t>22-Dec-17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5AD104-33BB-4C37-86A7-66E5FF298765}" type="datetime1">
              <a:rPr lang="en-US" smtClean="0"/>
              <a:t>22-Dec-17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49DC4FDF-119C-4F56-AD02-F496FD34B5D5}" type="datetime1">
              <a:rPr lang="en-US" smtClean="0"/>
              <a:t>22-Dec-17</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A6735B3D-C00A-4310-B90D-E469B9C333E0}" type="datetime1">
              <a:rPr lang="en-US" smtClean="0"/>
              <a:t>22-Dec-17</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1063"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15D7B24E-F856-4C96-8310-715D40771156}" type="datetime1">
              <a:rPr lang="en-US" smtClean="0"/>
              <a:t>22-Dec-17</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28" name="Rounded Rectangle 7">
            <a:extLst>
              <a:ext uri="{FF2B5EF4-FFF2-40B4-BE49-F238E27FC236}">
                <a16:creationId xmlns:a16="http://schemas.microsoft.com/office/drawing/2014/main" id="{F9F084AF-A2D1-471E-B000-CD7CA93CEA96}"/>
              </a:ext>
            </a:extLst>
          </p:cNvPr>
          <p:cNvSpPr/>
          <p:nvPr userDrawn="1"/>
        </p:nvSpPr>
        <p:spPr>
          <a:xfrm>
            <a:off x="3352800" y="1142999"/>
            <a:ext cx="2819400" cy="5267211"/>
          </a:xfrm>
          <a:prstGeom prst="roundRect">
            <a:avLst>
              <a:gd name="adj" fmla="val 2629"/>
            </a:avLst>
          </a:prstGeom>
          <a:solidFill>
            <a:schemeClr val="accent1">
              <a:alpha val="32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 name="Rounded Rectangle 7">
            <a:extLst>
              <a:ext uri="{FF2B5EF4-FFF2-40B4-BE49-F238E27FC236}">
                <a16:creationId xmlns:a16="http://schemas.microsoft.com/office/drawing/2014/main" id="{9224604B-1773-4662-B3EF-4CE00B8E2DA1}"/>
              </a:ext>
            </a:extLst>
          </p:cNvPr>
          <p:cNvSpPr/>
          <p:nvPr userDrawn="1"/>
        </p:nvSpPr>
        <p:spPr>
          <a:xfrm>
            <a:off x="6213144" y="1133589"/>
            <a:ext cx="2819400" cy="5267211"/>
          </a:xfrm>
          <a:prstGeom prst="roundRect">
            <a:avLst>
              <a:gd name="adj" fmla="val 2629"/>
            </a:avLst>
          </a:prstGeom>
          <a:solidFill>
            <a:srgbClr val="00B05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Rounded Rectangle 7">
            <a:extLst>
              <a:ext uri="{FF2B5EF4-FFF2-40B4-BE49-F238E27FC236}">
                <a16:creationId xmlns:a16="http://schemas.microsoft.com/office/drawing/2014/main" id="{17B9FA50-AC6F-4381-AC3A-59E3D7CDCC76}"/>
              </a:ext>
            </a:extLst>
          </p:cNvPr>
          <p:cNvSpPr/>
          <p:nvPr userDrawn="1"/>
        </p:nvSpPr>
        <p:spPr>
          <a:xfrm>
            <a:off x="304800" y="1143000"/>
            <a:ext cx="2971800" cy="5267211"/>
          </a:xfrm>
          <a:prstGeom prst="roundRect">
            <a:avLst>
              <a:gd name="adj" fmla="val 2629"/>
            </a:avLst>
          </a:prstGeom>
          <a:solidFill>
            <a:srgbClr val="FFFF0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Text Placeholder 21">
            <a:extLst>
              <a:ext uri="{FF2B5EF4-FFF2-40B4-BE49-F238E27FC236}">
                <a16:creationId xmlns:a16="http://schemas.microsoft.com/office/drawing/2014/main" id="{0E085C10-5857-4E2C-9087-4B4FCC9F23DC}"/>
              </a:ext>
            </a:extLst>
          </p:cNvPr>
          <p:cNvSpPr>
            <a:spLocks noGrp="1"/>
          </p:cNvSpPr>
          <p:nvPr>
            <p:ph type="body" sz="quarter" idx="13" hasCustomPrompt="1"/>
          </p:nvPr>
        </p:nvSpPr>
        <p:spPr>
          <a:xfrm>
            <a:off x="3429000" y="1211262"/>
            <a:ext cx="2590800" cy="5113338"/>
          </a:xfrm>
          <a:solidFill>
            <a:schemeClr val="bg1"/>
          </a:solidFill>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defRPr lang="en-US" sz="2000" kern="1200" dirty="0">
                <a:solidFill>
                  <a:schemeClr val="tx1"/>
                </a:solidFill>
                <a:latin typeface="+mn-lt"/>
                <a:ea typeface="+mn-ea"/>
                <a:cs typeface="+mn-cs"/>
              </a:defRPr>
            </a:lvl1pPr>
            <a:lvl2pPr marL="231775" indent="3175" algn="l" defTabSz="465138" rtl="0" eaLnBrk="0" fontAlgn="base" hangingPunct="0">
              <a:spcBef>
                <a:spcPct val="20000"/>
              </a:spcBef>
              <a:spcAft>
                <a:spcPct val="0"/>
              </a:spcAft>
              <a:buClr>
                <a:schemeClr val="bg1"/>
              </a:buClr>
              <a:buFont typeface="Arial" panose="020B0604020202020204" pitchFamily="34" charset="0"/>
              <a:buChar char="•"/>
              <a:defRPr lang="en-US" sz="1800" kern="1200" dirty="0">
                <a:solidFill>
                  <a:schemeClr val="tx1"/>
                </a:solidFill>
                <a:latin typeface="+mn-lt"/>
                <a:ea typeface="+mn-ea"/>
                <a:cs typeface="+mn-cs"/>
              </a:defRPr>
            </a:lvl2pPr>
            <a:lvl3pPr marL="231775" indent="0">
              <a:buFont typeface="+mj-lt"/>
              <a:buNone/>
              <a:defRPr sz="1600">
                <a:solidFill>
                  <a:schemeClr val="tx1"/>
                </a:solidFill>
              </a:defRPr>
            </a:lvl3pPr>
            <a:lvl4pPr marL="0" indent="0">
              <a:buFont typeface="+mj-lt"/>
              <a:buNone/>
              <a:defRPr sz="1600">
                <a:solidFill>
                  <a:schemeClr val="tx1"/>
                </a:solidFill>
              </a:defRPr>
            </a:lvl4pPr>
            <a:lvl5pPr marL="0" indent="0">
              <a:buFont typeface="+mj-lt"/>
              <a:buNone/>
              <a:defRPr sz="1600">
                <a:solidFill>
                  <a:schemeClr val="tx1"/>
                </a:solidFill>
              </a:defRPr>
            </a:lvl5pPr>
          </a:lstStyle>
          <a:p>
            <a:pPr lvl="0"/>
            <a:r>
              <a:rPr lang="en-US" dirty="0"/>
              <a:t>Click to edit Master text styles</a:t>
            </a:r>
          </a:p>
          <a:p>
            <a:pPr lvl="1"/>
            <a:r>
              <a:rPr lang="en-US" dirty="0"/>
              <a:t>Second level</a:t>
            </a:r>
          </a:p>
        </p:txBody>
      </p:sp>
      <p:sp>
        <p:nvSpPr>
          <p:cNvPr id="17" name="Rectangle 1">
            <a:extLst>
              <a:ext uri="{FF2B5EF4-FFF2-40B4-BE49-F238E27FC236}">
                <a16:creationId xmlns:a16="http://schemas.microsoft.com/office/drawing/2014/main" id="{4FA22980-DA6E-4E96-A573-AC42C17B665B}"/>
              </a:ext>
            </a:extLst>
          </p:cNvPr>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8" name="Text Box 6">
            <a:extLst>
              <a:ext uri="{FF2B5EF4-FFF2-40B4-BE49-F238E27FC236}">
                <a16:creationId xmlns:a16="http://schemas.microsoft.com/office/drawing/2014/main" id="{3B7ADF6D-424B-41B0-B822-CD1D0D8457BB}"/>
              </a:ext>
            </a:extLst>
          </p:cNvPr>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2017 Vedavit Project Solutions</a:t>
            </a:r>
          </a:p>
        </p:txBody>
      </p:sp>
      <p:pic>
        <p:nvPicPr>
          <p:cNvPr id="19" name="Picture 11">
            <a:extLst>
              <a:ext uri="{FF2B5EF4-FFF2-40B4-BE49-F238E27FC236}">
                <a16:creationId xmlns:a16="http://schemas.microsoft.com/office/drawing/2014/main" id="{64B08842-8DC4-4E93-9943-760E73AB6F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7147" y="575006"/>
            <a:ext cx="543749"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a:extLst>
              <a:ext uri="{FF2B5EF4-FFF2-40B4-BE49-F238E27FC236}">
                <a16:creationId xmlns:a16="http://schemas.microsoft.com/office/drawing/2014/main" id="{EAA89D35-17BA-4F40-88C5-9916F763438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986" y="592138"/>
            <a:ext cx="4805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2C5E6F64-34B4-4BC0-A4C0-8102F8F6357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43333" y="589540"/>
            <a:ext cx="661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a:extLst>
              <a:ext uri="{FF2B5EF4-FFF2-40B4-BE49-F238E27FC236}">
                <a16:creationId xmlns:a16="http://schemas.microsoft.com/office/drawing/2014/main" id="{E03FF2E7-13ED-4D54-BC9B-99DED4FF5525}"/>
              </a:ext>
            </a:extLst>
          </p:cNvPr>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2400">
                <a:latin typeface="Berlin Sans FB" panose="020E0602020502020306" pitchFamily="34" charset="0"/>
                <a:cs typeface="Arial" panose="020B0604020202020204" pitchFamily="34" charset="0"/>
              </a:defRPr>
            </a:lvl1pPr>
          </a:lstStyle>
          <a:p>
            <a:pPr lvl="0"/>
            <a:r>
              <a:rPr lang="en-GB" dirty="0"/>
              <a:t>Process Name</a:t>
            </a:r>
          </a:p>
        </p:txBody>
      </p:sp>
      <p:sp>
        <p:nvSpPr>
          <p:cNvPr id="23" name="Content Placeholder 19">
            <a:extLst>
              <a:ext uri="{FF2B5EF4-FFF2-40B4-BE49-F238E27FC236}">
                <a16:creationId xmlns:a16="http://schemas.microsoft.com/office/drawing/2014/main" id="{8004685E-04C1-401B-9DD4-2FBCF87898CC}"/>
              </a:ext>
            </a:extLst>
          </p:cNvPr>
          <p:cNvSpPr>
            <a:spLocks noGrp="1"/>
          </p:cNvSpPr>
          <p:nvPr>
            <p:ph sz="quarter" idx="12" hasCustomPrompt="1"/>
          </p:nvPr>
        </p:nvSpPr>
        <p:spPr>
          <a:xfrm>
            <a:off x="457199" y="1211262"/>
            <a:ext cx="2819399" cy="5113338"/>
          </a:xfrm>
        </p:spPr>
        <p:txBody>
          <a:bodyPr/>
          <a:lstStyle>
            <a:lvl1pPr marL="0" indent="0" defTabSz="347663">
              <a:buClr>
                <a:schemeClr val="bg1"/>
              </a:buClr>
              <a:buFontTx/>
              <a:buNone/>
              <a:defRPr sz="2000"/>
            </a:lvl1pPr>
            <a:lvl2pPr marL="174625" indent="0" defTabSz="406400">
              <a:buClr>
                <a:schemeClr val="bg1"/>
              </a:buClr>
              <a:buFontTx/>
              <a:buNone/>
              <a:defRPr sz="1800"/>
            </a:lvl2pPr>
            <a:lvl3pPr marL="0" indent="0">
              <a:buFont typeface="+mj-lt"/>
              <a:buNone/>
              <a:defRPr sz="1600"/>
            </a:lvl3pPr>
            <a:lvl4pPr marL="0" indent="0">
              <a:buFont typeface="+mj-lt"/>
              <a:buNone/>
              <a:defRPr sz="1600"/>
            </a:lvl4pPr>
            <a:lvl5pPr marL="0" indent="0">
              <a:buFont typeface="+mj-lt"/>
              <a:buNone/>
              <a:defRPr sz="1600"/>
            </a:lvl5pPr>
          </a:lstStyle>
          <a:p>
            <a:pPr lvl="0"/>
            <a:r>
              <a:rPr lang="en-US" dirty="0"/>
              <a:t>Click to edit Master text styles</a:t>
            </a:r>
          </a:p>
          <a:p>
            <a:pPr lvl="1"/>
            <a:r>
              <a:rPr lang="en-US" dirty="0"/>
              <a:t>Second level</a:t>
            </a:r>
          </a:p>
        </p:txBody>
      </p:sp>
      <p:sp>
        <p:nvSpPr>
          <p:cNvPr id="24" name="Text Placeholder 23">
            <a:extLst>
              <a:ext uri="{FF2B5EF4-FFF2-40B4-BE49-F238E27FC236}">
                <a16:creationId xmlns:a16="http://schemas.microsoft.com/office/drawing/2014/main" id="{02B9B44F-ED6A-452B-8901-CE77274DC6BA}"/>
              </a:ext>
            </a:extLst>
          </p:cNvPr>
          <p:cNvSpPr>
            <a:spLocks noGrp="1"/>
          </p:cNvSpPr>
          <p:nvPr>
            <p:ph type="body" sz="quarter" idx="14" hasCustomPrompt="1"/>
          </p:nvPr>
        </p:nvSpPr>
        <p:spPr>
          <a:xfrm>
            <a:off x="6248401" y="1211262"/>
            <a:ext cx="2700338" cy="5194502"/>
          </a:xfrm>
        </p:spPr>
        <p:txBody>
          <a:bodyPr/>
          <a:lstStyle>
            <a:lvl1pPr marL="0" indent="0" algn="l" defTabSz="347663" rtl="0" eaLnBrk="0" fontAlgn="base" hangingPunct="0">
              <a:spcBef>
                <a:spcPct val="20000"/>
              </a:spcBef>
              <a:spcAft>
                <a:spcPct val="0"/>
              </a:spcAft>
              <a:buClr>
                <a:schemeClr val="bg1"/>
              </a:buClr>
              <a:buFontTx/>
              <a:buNone/>
              <a:tabLst/>
              <a:defRPr lang="en-US" sz="2000" kern="1200" dirty="0">
                <a:solidFill>
                  <a:schemeClr val="tx1"/>
                </a:solidFill>
                <a:latin typeface="+mn-lt"/>
                <a:ea typeface="+mn-ea"/>
                <a:cs typeface="+mn-cs"/>
              </a:defRPr>
            </a:lvl1pPr>
            <a:lvl2pPr marL="174625" indent="0" defTabSz="406400">
              <a:buClr>
                <a:schemeClr val="bg1"/>
              </a:buClr>
              <a:buFontTx/>
              <a:buNone/>
              <a:tabLst/>
              <a:defRPr sz="1800"/>
            </a:lvl2pPr>
            <a:lvl3pPr marL="177800" indent="0">
              <a:buFont typeface="+mj-lt"/>
              <a:buNone/>
              <a:tabLst/>
              <a:defRPr sz="1600"/>
            </a:lvl3pPr>
            <a:lvl4pPr marL="177800" indent="0">
              <a:buFont typeface="+mj-lt"/>
              <a:buNone/>
              <a:tabLst/>
              <a:defRPr sz="1600"/>
            </a:lvl4pPr>
            <a:lvl5pPr marL="177800" indent="0">
              <a:buFont typeface="+mj-lt"/>
              <a:buNone/>
              <a:tabLst/>
              <a:defRPr sz="1600"/>
            </a:lvl5pPr>
          </a:lstStyle>
          <a:p>
            <a:pPr lvl="0"/>
            <a:r>
              <a:rPr lang="en-US" dirty="0"/>
              <a:t>Click to edit Master text styles</a:t>
            </a:r>
          </a:p>
          <a:p>
            <a:pPr lvl="1"/>
            <a:r>
              <a:rPr lang="en-US" dirty="0"/>
              <a:t>Second level</a:t>
            </a:r>
          </a:p>
        </p:txBody>
      </p:sp>
      <p:sp>
        <p:nvSpPr>
          <p:cNvPr id="25" name="Text Placeholder 25">
            <a:extLst>
              <a:ext uri="{FF2B5EF4-FFF2-40B4-BE49-F238E27FC236}">
                <a16:creationId xmlns:a16="http://schemas.microsoft.com/office/drawing/2014/main" id="{D1F7A3B8-A19E-40F3-9917-B41B52C4F180}"/>
              </a:ext>
            </a:extLst>
          </p:cNvPr>
          <p:cNvSpPr>
            <a:spLocks noGrp="1"/>
          </p:cNvSpPr>
          <p:nvPr>
            <p:ph type="body" sz="quarter" idx="15" hasCustomPrompt="1"/>
          </p:nvPr>
        </p:nvSpPr>
        <p:spPr>
          <a:xfrm>
            <a:off x="-9525" y="1"/>
            <a:ext cx="923925" cy="542924"/>
          </a:xfrm>
          <a:solidFill>
            <a:schemeClr val="accent6">
              <a:lumMod val="40000"/>
              <a:lumOff val="60000"/>
            </a:schemeClr>
          </a:solidFill>
        </p:spPr>
        <p:txBody>
          <a:bodyPr vert="horz"/>
          <a:lstStyle>
            <a:lvl1pPr marL="0" indent="0" algn="l">
              <a:buFont typeface="Arial" panose="020B0604020202020204" pitchFamily="34" charset="0"/>
              <a:buNone/>
              <a:defRPr sz="14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a:t>
            </a:r>
          </a:p>
        </p:txBody>
      </p:sp>
      <p:sp>
        <p:nvSpPr>
          <p:cNvPr id="26" name="Text Placeholder 25">
            <a:extLst>
              <a:ext uri="{FF2B5EF4-FFF2-40B4-BE49-F238E27FC236}">
                <a16:creationId xmlns:a16="http://schemas.microsoft.com/office/drawing/2014/main" id="{96A60709-3C67-4E06-A9AD-B1D35A28BBD8}"/>
              </a:ext>
            </a:extLst>
          </p:cNvPr>
          <p:cNvSpPr>
            <a:spLocks noGrp="1"/>
          </p:cNvSpPr>
          <p:nvPr>
            <p:ph type="body" sz="quarter" idx="16" hasCustomPrompt="1"/>
          </p:nvPr>
        </p:nvSpPr>
        <p:spPr>
          <a:xfrm>
            <a:off x="8305800" y="0"/>
            <a:ext cx="838200" cy="542925"/>
          </a:xfr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a:buFont typeface="Arial" panose="020B0604020202020204" pitchFamily="34" charset="0"/>
              <a:buNone/>
              <a:defRPr lang="en-US" sz="1400" b="1" dirty="0"/>
            </a:lvl1pPr>
          </a:lstStyle>
          <a:p>
            <a:pPr marL="342900" lvl="0" indent="-342900"/>
            <a:r>
              <a:rPr lang="en-US" dirty="0"/>
              <a:t>Click to edit</a:t>
            </a:r>
          </a:p>
        </p:txBody>
      </p:sp>
      <p:sp>
        <p:nvSpPr>
          <p:cNvPr id="27" name="Rectangle 5">
            <a:extLst>
              <a:ext uri="{FF2B5EF4-FFF2-40B4-BE49-F238E27FC236}">
                <a16:creationId xmlns:a16="http://schemas.microsoft.com/office/drawing/2014/main" id="{0D672598-8926-4050-82D8-6DFBCE5195FE}"/>
              </a:ext>
            </a:extLst>
          </p:cNvPr>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C4B0FDDA-C966-492F-8A90-44851F439369}" type="datetime1">
              <a:rPr lang="en-US" smtClean="0"/>
              <a:t>22-Dec-17</a:t>
            </a:fld>
            <a:endParaRPr lang="en-US"/>
          </a:p>
        </p:txBody>
      </p:sp>
      <p:sp>
        <p:nvSpPr>
          <p:cNvPr id="29" name="Rectangle 7">
            <a:extLst>
              <a:ext uri="{FF2B5EF4-FFF2-40B4-BE49-F238E27FC236}">
                <a16:creationId xmlns:a16="http://schemas.microsoft.com/office/drawing/2014/main" id="{70D12611-7186-4C22-9D75-1963D52670AB}"/>
              </a:ext>
            </a:extLst>
          </p:cNvPr>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6015A55A-2178-40EE-A951-8AD9C23571E9}" type="datetime1">
              <a:rPr lang="en-US" smtClean="0"/>
              <a:t>22-Dec-17</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3F5D26-8D5F-403F-8B86-BCD02CF9F351}" type="datetime1">
              <a:rPr lang="en-US" smtClean="0"/>
              <a:t>22-Dec-17</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105B1C2-AC03-4449-BC17-A11DB8B3C755}" type="datetime1">
              <a:rPr lang="en-US" smtClean="0"/>
              <a:t>22-Dec-17</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IN"/>
              <a:t>Copyright 2017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84.jpeg"/></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hyperlink" Target="http://prometric.com/pmi"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54.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mailto:info@tkh.co.i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26.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notesSlide" Target="../notesSlides/notesSlide25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4.xml"/><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0.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0.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319.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5.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4.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0.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5.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8.xml"/></Relationships>
</file>

<file path=ppt/slides/_rels/slide45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65.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45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68.xml"/><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5.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0.xml"/></Relationships>
</file>

<file path=ppt/slides/_rels/slide46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73.xml"/><Relationship Id="rId1" Type="http://schemas.openxmlformats.org/officeDocument/2006/relationships/slideLayout" Target="../slideLayouts/slideLayout8.xml"/></Relationships>
</file>

<file path=ppt/slides/_rels/slide4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74.xml"/><Relationship Id="rId1" Type="http://schemas.openxmlformats.org/officeDocument/2006/relationships/slideLayout" Target="../slideLayouts/slideLayout8.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3" Type="http://schemas.openxmlformats.org/officeDocument/2006/relationships/hyperlink" Target="http://www.headfirstlabs.com/PMP/free_exam/" TargetMode="External"/><Relationship Id="rId7" Type="http://schemas.openxmlformats.org/officeDocument/2006/relationships/hyperlink" Target="http://edwel.com/Free-Resources/PMP-Certification-Practice-Exam.aspx" TargetMode="External"/><Relationship Id="rId2" Type="http://schemas.openxmlformats.org/officeDocument/2006/relationships/hyperlink" Target="http://www.oliverlehmann.com/pmp-self-test/75-free-questions.htm" TargetMode="External"/><Relationship Id="rId1" Type="http://schemas.openxmlformats.org/officeDocument/2006/relationships/slideLayout" Target="../slideLayouts/slideLayout3.xml"/><Relationship Id="rId6" Type="http://schemas.openxmlformats.org/officeDocument/2006/relationships/hyperlink" Target="http://www.oliverlehmann.com/contents/free-downloads/175_PMP_Sample_Questions.pdf" TargetMode="External"/><Relationship Id="rId5" Type="http://schemas.openxmlformats.org/officeDocument/2006/relationships/hyperlink" Target="https://www.simplilearn.com/pmp-exam-prep-free-practice-test" TargetMode="External"/><Relationship Id="rId4" Type="http://schemas.openxmlformats.org/officeDocument/2006/relationships/hyperlink" Target="http://nanacast.com/vp/10002461/490529/20501/" TargetMode="Externa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86.xml"/><Relationship Id="rId1" Type="http://schemas.openxmlformats.org/officeDocument/2006/relationships/slideLayout" Target="../slideLayouts/slideLayout9.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jpeg"/></Relationships>
</file>

<file path=ppt/slides/_rels/slide9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B6FFD8D-67BF-4F21-AD29-CDC241907A50}"/>
              </a:ext>
            </a:extLst>
          </p:cNvPr>
          <p:cNvSpPr>
            <a:spLocks noGrp="1"/>
          </p:cNvSpPr>
          <p:nvPr>
            <p:ph idx="1"/>
          </p:nvPr>
        </p:nvSpPr>
        <p:spPr>
          <a:xfrm>
            <a:off x="457200" y="152400"/>
            <a:ext cx="8229600" cy="5943599"/>
          </a:xfrm>
        </p:spPr>
        <p:txBody>
          <a:bodyPr>
            <a:normAutofit/>
          </a:bodyPr>
          <a:lstStyle/>
          <a:p>
            <a:r>
              <a:rPr lang="en-IN" altLang="en-US" sz="1800" u="sng" dirty="0">
                <a:latin typeface="Arial" panose="020B0604020202020204" pitchFamily="34" charset="0"/>
                <a:cs typeface="Arial" panose="020B0604020202020204" pitchFamily="34" charset="0"/>
              </a:rPr>
              <a:t>This content is legal only for participants of </a:t>
            </a:r>
            <a:r>
              <a:rPr lang="en-IN" altLang="en-US" sz="1800" u="sng" dirty="0" err="1">
                <a:latin typeface="Arial" panose="020B0604020202020204" pitchFamily="34" charset="0"/>
                <a:cs typeface="Arial" panose="020B0604020202020204" pitchFamily="34" charset="0"/>
              </a:rPr>
              <a:t>ReyChem</a:t>
            </a:r>
            <a:r>
              <a:rPr lang="en-IN" altLang="en-US" sz="1800" u="sng" dirty="0">
                <a:latin typeface="Arial" panose="020B0604020202020204" pitchFamily="34" charset="0"/>
                <a:cs typeface="Arial" panose="020B0604020202020204" pitchFamily="34" charset="0"/>
              </a:rPr>
              <a:t> RPG Baroda Nov’17 Training</a:t>
            </a:r>
          </a:p>
          <a:p>
            <a:r>
              <a:rPr lang="en-IN" altLang="en-US" sz="1800" u="sng" dirty="0">
                <a:latin typeface="Arial" panose="020B0604020202020204" pitchFamily="34" charset="0"/>
                <a:cs typeface="Arial" panose="020B0604020202020204" pitchFamily="34" charset="0"/>
              </a:rPr>
              <a:t>This content is legal only for participants of Toshiba Bangalore Dec’17 Training</a:t>
            </a:r>
          </a:p>
          <a:p>
            <a:endParaRPr lang="en-IN" altLang="en-US" sz="1800" u="sng" dirty="0">
              <a:latin typeface="Arial" panose="020B0604020202020204" pitchFamily="34" charset="0"/>
              <a:cs typeface="Arial" panose="020B0604020202020204" pitchFamily="34" charset="0"/>
            </a:endParaRPr>
          </a:p>
          <a:p>
            <a:endParaRPr lang="en-IN" altLang="en-US" sz="1800" u="sng" dirty="0">
              <a:latin typeface="Arial" panose="020B0604020202020204" pitchFamily="34" charset="0"/>
              <a:cs typeface="Arial" panose="020B0604020202020204" pitchFamily="34" charset="0"/>
            </a:endParaRPr>
          </a:p>
          <a:p>
            <a:endParaRPr lang="en-US" sz="1800" dirty="0"/>
          </a:p>
        </p:txBody>
      </p:sp>
      <p:sp>
        <p:nvSpPr>
          <p:cNvPr id="4" name="Footer Placeholder 3">
            <a:extLst>
              <a:ext uri="{FF2B5EF4-FFF2-40B4-BE49-F238E27FC236}">
                <a16:creationId xmlns:a16="http://schemas.microsoft.com/office/drawing/2014/main" id="{E3F68BB8-903A-4F99-B294-2DB3E2BC277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A7C689-3F29-494B-9CE2-3AB085536F89}"/>
              </a:ext>
            </a:extLst>
          </p:cNvPr>
          <p:cNvSpPr>
            <a:spLocks noGrp="1"/>
          </p:cNvSpPr>
          <p:nvPr>
            <p:ph type="sldNum" sz="quarter" idx="12"/>
          </p:nvPr>
        </p:nvSpPr>
        <p:spPr/>
        <p:txBody>
          <a:bodyPr/>
          <a:lstStyle/>
          <a:p>
            <a:pPr>
              <a:defRPr/>
            </a:pPr>
            <a:fld id="{02BB0E1B-A34C-45FA-92AE-2EF867FD5B16}" type="slidenum">
              <a:rPr lang="en-US" altLang="en-US" smtClean="0"/>
              <a:pPr>
                <a:defRPr/>
              </a:pPr>
              <a:t>1</a:t>
            </a:fld>
            <a:endParaRPr lang="en-US" altLang="en-US"/>
          </a:p>
        </p:txBody>
      </p:sp>
    </p:spTree>
    <p:extLst>
      <p:ext uri="{BB962C8B-B14F-4D97-AF65-F5344CB8AC3E}">
        <p14:creationId xmlns:p14="http://schemas.microsoft.com/office/powerpoint/2010/main" val="3419583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Learn Project Management best Practices </a:t>
            </a:r>
            <a:r>
              <a:rPr lang="en-US" altLang="en-US" sz="2000" dirty="0">
                <a:solidFill>
                  <a:srgbClr val="314004"/>
                </a:solidFill>
              </a:rPr>
              <a:t>as per PMBOK 6</a:t>
            </a:r>
            <a:r>
              <a:rPr lang="en-US" altLang="en-US" sz="2000" baseline="30000" dirty="0">
                <a:solidFill>
                  <a:srgbClr val="314004"/>
                </a:solidFill>
              </a:rPr>
              <a:t>th</a:t>
            </a:r>
            <a:r>
              <a:rPr lang="en-US" altLang="en-US" sz="2000" dirty="0">
                <a:solidFill>
                  <a:srgbClr val="314004"/>
                </a:solidFill>
              </a:rPr>
              <a:t> Edition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a:t>
            </a:r>
            <a:r>
              <a:rPr lang="en-US" altLang="en-US" sz="2000" dirty="0">
                <a:solidFill>
                  <a:srgbClr val="314004"/>
                </a:solidFill>
              </a:rPr>
              <a:t> </a:t>
            </a:r>
            <a:r>
              <a:rPr lang="en-US" altLang="en-US" sz="2000" b="1" i="1" dirty="0">
                <a:solidFill>
                  <a:srgbClr val="314004"/>
                </a:solidFill>
              </a:rPr>
              <a:t>confidence</a:t>
            </a:r>
            <a:r>
              <a:rPr lang="en-US" altLang="en-US" sz="2000" dirty="0">
                <a:solidFill>
                  <a:srgbClr val="314004"/>
                </a:solidFill>
              </a:rPr>
              <a:t> </a:t>
            </a:r>
            <a:r>
              <a:rPr lang="en-US" altLang="en-US" sz="2000" i="1" dirty="0">
                <a:solidFill>
                  <a:srgbClr val="314004"/>
                </a:solidFill>
              </a:rPr>
              <a:t>to handle day to day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Getting accustomed to new terminology </a:t>
            </a:r>
            <a:r>
              <a:rPr lang="en-US" altLang="en-US" sz="2000" dirty="0">
                <a:solidFill>
                  <a:srgbClr val="314004"/>
                </a:solidFill>
              </a:rPr>
              <a:t>of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Understand the PMP </a:t>
            </a:r>
            <a:r>
              <a:rPr lang="en-US" altLang="en-US" sz="2000" b="1" baseline="33000" dirty="0">
                <a:solidFill>
                  <a:srgbClr val="314004"/>
                </a:solidFill>
              </a:rPr>
              <a:t>®</a:t>
            </a:r>
            <a:r>
              <a:rPr lang="en-US" altLang="en-US" sz="2000" b="1" dirty="0">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Get familiarize</a:t>
            </a:r>
            <a:r>
              <a:rPr lang="en-US" altLang="en-US" sz="2000" dirty="0">
                <a:solidFill>
                  <a:srgbClr val="314004"/>
                </a:solidFill>
              </a:rPr>
              <a:t> with number of </a:t>
            </a:r>
            <a:r>
              <a:rPr lang="en-US" altLang="en-US" sz="2000" b="1" i="1" dirty="0">
                <a:solidFill>
                  <a:srgbClr val="314004"/>
                </a:solidFill>
              </a:rPr>
              <a:t>multiple choice questions</a:t>
            </a:r>
            <a:r>
              <a:rPr lang="en-US" altLang="en-US" sz="2000" dirty="0">
                <a:solidFill>
                  <a:srgbClr val="314004"/>
                </a:solidFill>
              </a:rPr>
              <a:t> in line with the PMP</a:t>
            </a:r>
            <a:r>
              <a:rPr lang="en-US" altLang="en-US" sz="2000" b="1" baseline="30000" dirty="0">
                <a:solidFill>
                  <a:srgbClr val="314004"/>
                </a:solidFill>
              </a:rPr>
              <a:t> ®</a:t>
            </a:r>
            <a:r>
              <a:rPr lang="en-US" altLang="en-US" sz="2000" dirty="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 confidence to face the PMP</a:t>
            </a:r>
            <a:r>
              <a:rPr lang="en-US" altLang="en-US" sz="2000" b="1" baseline="30000" dirty="0">
                <a:solidFill>
                  <a:srgbClr val="314004"/>
                </a:solidFill>
              </a:rPr>
              <a:t> ®</a:t>
            </a:r>
            <a:r>
              <a:rPr lang="en-US" altLang="en-US" sz="2000" b="1" i="1" dirty="0">
                <a:solidFill>
                  <a:srgbClr val="314004"/>
                </a:solidFill>
              </a:rPr>
              <a:t> examination challenge</a:t>
            </a:r>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10</a:t>
            </a:fld>
            <a:endParaRPr lang="en-US" altLang="en-US"/>
          </a:p>
        </p:txBody>
      </p:sp>
    </p:spTree>
    <p:extLst>
      <p:ext uri="{BB962C8B-B14F-4D97-AF65-F5344CB8AC3E}">
        <p14:creationId xmlns:p14="http://schemas.microsoft.com/office/powerpoint/2010/main" val="3203001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100</a:t>
            </a:fld>
            <a:endParaRPr lang="en-US" altLang="en-US"/>
          </a:p>
        </p:txBody>
      </p:sp>
    </p:spTree>
    <p:extLst>
      <p:ext uri="{BB962C8B-B14F-4D97-AF65-F5344CB8AC3E}">
        <p14:creationId xmlns:p14="http://schemas.microsoft.com/office/powerpoint/2010/main" val="22789046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Content Placeholder 2"/>
          <p:cNvSpPr>
            <a:spLocks noGrp="1"/>
          </p:cNvSpPr>
          <p:nvPr>
            <p:ph idx="1"/>
          </p:nvPr>
        </p:nvSpPr>
        <p:spPr>
          <a:xfrm>
            <a:off x="457200" y="990600"/>
            <a:ext cx="4876800" cy="5105399"/>
          </a:xfrm>
        </p:spPr>
        <p:txBody>
          <a:bodyPr>
            <a:normAutofit fontScale="70000" lnSpcReduction="20000"/>
          </a:bodyPr>
          <a:lstStyle/>
          <a:p>
            <a:pPr marL="0" indent="0">
              <a:buNone/>
            </a:pPr>
            <a:r>
              <a:rPr lang="en-IN" dirty="0"/>
              <a:t>Meetings with stakeholders helps us understand their viewpoint which is critical for making decisions.</a:t>
            </a:r>
          </a:p>
          <a:p>
            <a:pPr marL="0" indent="0">
              <a:buNone/>
            </a:pPr>
            <a:endParaRPr lang="en-IN" dirty="0"/>
          </a:p>
          <a:p>
            <a:r>
              <a:rPr lang="en-IN" dirty="0"/>
              <a:t>F2F</a:t>
            </a:r>
          </a:p>
          <a:p>
            <a:r>
              <a:rPr lang="en-IN" dirty="0"/>
              <a:t>Virtual</a:t>
            </a:r>
          </a:p>
          <a:p>
            <a:r>
              <a:rPr lang="en-IN" dirty="0"/>
              <a:t>Formal</a:t>
            </a:r>
          </a:p>
          <a:p>
            <a:r>
              <a:rPr lang="en-IN" dirty="0"/>
              <a:t>Informal</a:t>
            </a:r>
          </a:p>
          <a:p>
            <a:r>
              <a:rPr lang="en-IN" dirty="0" err="1"/>
              <a:t>Standup</a:t>
            </a:r>
            <a:r>
              <a:rPr lang="en-IN" dirty="0"/>
              <a:t> Meeting</a:t>
            </a:r>
          </a:p>
          <a:p>
            <a:r>
              <a:rPr lang="en-IN" dirty="0" err="1"/>
              <a:t>Kickoff</a:t>
            </a:r>
            <a:r>
              <a:rPr lang="en-IN" dirty="0"/>
              <a:t> Meetings</a:t>
            </a:r>
          </a:p>
          <a:p>
            <a:r>
              <a:rPr lang="en-IN" dirty="0" err="1"/>
              <a:t>Adhoc</a:t>
            </a:r>
            <a:r>
              <a:rPr lang="en-IN" dirty="0"/>
              <a:t> Meeting</a:t>
            </a:r>
          </a:p>
          <a:p>
            <a:r>
              <a:rPr lang="en-IN" dirty="0"/>
              <a:t>Review Meeting</a:t>
            </a:r>
          </a:p>
          <a:p>
            <a:r>
              <a:rPr lang="en-IN" dirty="0"/>
              <a:t>Off-site Meetings</a:t>
            </a:r>
          </a:p>
          <a:p>
            <a:r>
              <a:rPr lang="en-IN" dirty="0"/>
              <a:t>On-Site Meeting</a:t>
            </a:r>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101</a:t>
            </a:fld>
            <a:endParaRPr lang="en-US"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192214"/>
            <a:ext cx="3242484" cy="20549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90" y="3263002"/>
            <a:ext cx="2619375" cy="1743075"/>
          </a:xfrm>
          <a:prstGeom prst="rect">
            <a:avLst/>
          </a:prstGeom>
        </p:spPr>
      </p:pic>
    </p:spTree>
    <p:extLst>
      <p:ext uri="{BB962C8B-B14F-4D97-AF65-F5344CB8AC3E}">
        <p14:creationId xmlns:p14="http://schemas.microsoft.com/office/powerpoint/2010/main" val="7968839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102</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6- Resources</a:t>
            </a:r>
          </a:p>
        </p:txBody>
      </p:sp>
      <p:sp>
        <p:nvSpPr>
          <p:cNvPr id="13" name="Rounded Rectangular Callout 12"/>
          <p:cNvSpPr/>
          <p:nvPr/>
        </p:nvSpPr>
        <p:spPr>
          <a:xfrm>
            <a:off x="2340951" y="990600"/>
            <a:ext cx="2024095" cy="603559"/>
          </a:xfrm>
          <a:prstGeom prst="wedgeRoundRectCallout">
            <a:avLst>
              <a:gd name="adj1" fmla="val 89470"/>
              <a:gd name="adj2" fmla="val 368994"/>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 Risk</a:t>
            </a:r>
          </a:p>
        </p:txBody>
      </p:sp>
      <p:sp>
        <p:nvSpPr>
          <p:cNvPr id="15" name="Rounded Rectangular Callout 14"/>
          <p:cNvSpPr/>
          <p:nvPr/>
        </p:nvSpPr>
        <p:spPr>
          <a:xfrm>
            <a:off x="6731244" y="3551193"/>
            <a:ext cx="1803155" cy="521111"/>
          </a:xfrm>
          <a:prstGeom prst="wedgeRoundRectCallout">
            <a:avLst>
              <a:gd name="adj1" fmla="val -104469"/>
              <a:gd name="adj2" fmla="val -1542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4876801" y="4467438"/>
            <a:ext cx="1805446" cy="544076"/>
          </a:xfrm>
          <a:prstGeom prst="wedgeRoundRectCallout">
            <a:avLst>
              <a:gd name="adj1" fmla="val 90682"/>
              <a:gd name="adj2" fmla="val 80681"/>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10- Stakeholders</a:t>
            </a:r>
          </a:p>
        </p:txBody>
      </p:sp>
      <p:sp>
        <p:nvSpPr>
          <p:cNvPr id="18" name="Freeform 17"/>
          <p:cNvSpPr/>
          <p:nvPr/>
        </p:nvSpPr>
        <p:spPr>
          <a:xfrm>
            <a:off x="1633325" y="1831758"/>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a:t>
            </a:r>
          </a:p>
          <a:p>
            <a:endParaRPr lang="en-US" b="1" dirty="0">
              <a:solidFill>
                <a:schemeClr val="bg1"/>
              </a:solidFill>
            </a:endParaRPr>
          </a:p>
          <a:p>
            <a:r>
              <a:rPr lang="en-US" b="1" dirty="0">
                <a:solidFill>
                  <a:schemeClr val="bg1"/>
                </a:solidFill>
              </a:rPr>
              <a:t>       </a:t>
            </a:r>
            <a:r>
              <a:rPr lang="en-US" sz="2400" b="1" dirty="0">
                <a:solidFill>
                  <a:schemeClr val="bg1"/>
                </a:solidFill>
              </a:rPr>
              <a:t>1- Integration</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000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103</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4655C-48E4-4C5E-AD5D-EA6285990B0E}"/>
              </a:ext>
            </a:extLst>
          </p:cNvPr>
          <p:cNvSpPr>
            <a:spLocks noGrp="1"/>
          </p:cNvSpPr>
          <p:nvPr>
            <p:ph type="title"/>
          </p:nvPr>
        </p:nvSpPr>
        <p:spPr/>
        <p:txBody>
          <a:bodyPr/>
          <a:lstStyle/>
          <a:p>
            <a:r>
              <a:rPr lang="en-US" dirty="0"/>
              <a:t>Process is not</a:t>
            </a:r>
          </a:p>
        </p:txBody>
      </p:sp>
      <p:sp>
        <p:nvSpPr>
          <p:cNvPr id="6" name="Content Placeholder 5">
            <a:extLst>
              <a:ext uri="{FF2B5EF4-FFF2-40B4-BE49-F238E27FC236}">
                <a16:creationId xmlns:a16="http://schemas.microsoft.com/office/drawing/2014/main" id="{8E0D7891-11B8-423E-A0E2-47F6FC2C3DA6}"/>
              </a:ext>
            </a:extLst>
          </p:cNvPr>
          <p:cNvSpPr>
            <a:spLocks noGrp="1"/>
          </p:cNvSpPr>
          <p:nvPr>
            <p:ph idx="1"/>
          </p:nvPr>
        </p:nvSpPr>
        <p:spPr/>
        <p:txBody>
          <a:bodyPr>
            <a:normAutofit fontScale="92500" lnSpcReduction="20000"/>
          </a:bodyPr>
          <a:lstStyle/>
          <a:p>
            <a:pPr>
              <a:buFont typeface="Arial" charset="0"/>
              <a:buChar char="•"/>
              <a:defRPr/>
            </a:pPr>
            <a:r>
              <a:rPr lang="en-US" sz="2400" dirty="0"/>
              <a:t>Plan </a:t>
            </a:r>
            <a:r>
              <a:rPr lang="en-US" sz="1800" dirty="0"/>
              <a:t>(Schedule MP, Risk MP, Procurement MP etc.)</a:t>
            </a:r>
            <a:endParaRPr lang="en-US" sz="2400" dirty="0"/>
          </a:p>
          <a:p>
            <a:pPr>
              <a:buFont typeface="Arial" charset="0"/>
              <a:buChar char="•"/>
              <a:defRPr/>
            </a:pPr>
            <a:r>
              <a:rPr lang="en-US" sz="2400" dirty="0"/>
              <a:t>Methodology </a:t>
            </a:r>
            <a:r>
              <a:rPr lang="en-US" sz="1800" dirty="0"/>
              <a:t>(Agile, Lean, Scrum </a:t>
            </a:r>
            <a:r>
              <a:rPr lang="en-US" sz="1800" dirty="0" err="1"/>
              <a:t>etc</a:t>
            </a:r>
            <a:r>
              <a:rPr lang="en-US" sz="1800" dirty="0"/>
              <a:t>)</a:t>
            </a:r>
          </a:p>
          <a:p>
            <a:pPr>
              <a:buFont typeface="Arial" charset="0"/>
              <a:buChar char="•"/>
              <a:defRPr/>
            </a:pPr>
            <a:r>
              <a:rPr lang="en-US" sz="2400" dirty="0"/>
              <a:t>Body of knowledge </a:t>
            </a:r>
            <a:r>
              <a:rPr lang="en-US" sz="1800" dirty="0"/>
              <a:t>(PMBoK, </a:t>
            </a:r>
            <a:r>
              <a:rPr lang="en-US" sz="1800" dirty="0" err="1"/>
              <a:t>OMBoK</a:t>
            </a:r>
            <a:r>
              <a:rPr lang="en-US" sz="1800" dirty="0"/>
              <a:t>, </a:t>
            </a:r>
            <a:r>
              <a:rPr lang="en-US" sz="1800" dirty="0" err="1"/>
              <a:t>BABoK</a:t>
            </a:r>
            <a:r>
              <a:rPr lang="en-US" sz="1800" dirty="0"/>
              <a:t> </a:t>
            </a:r>
            <a:r>
              <a:rPr lang="en-US" sz="1800" dirty="0" err="1"/>
              <a:t>etc</a:t>
            </a:r>
            <a:r>
              <a:rPr lang="en-US" sz="1800" dirty="0"/>
              <a:t>)</a:t>
            </a:r>
            <a:endParaRPr lang="en-US" sz="2400" dirty="0"/>
          </a:p>
          <a:p>
            <a:pPr>
              <a:buFont typeface="Arial" charset="0"/>
              <a:buChar char="•"/>
              <a:defRPr/>
            </a:pPr>
            <a:r>
              <a:rPr lang="en-US" sz="2400" dirty="0"/>
              <a:t>Library </a:t>
            </a:r>
            <a:r>
              <a:rPr lang="en-US" sz="1800" dirty="0"/>
              <a:t>(ITIL)</a:t>
            </a:r>
            <a:endParaRPr lang="en-US" sz="2400" dirty="0"/>
          </a:p>
          <a:p>
            <a:pPr>
              <a:buFont typeface="Arial" charset="0"/>
              <a:buChar char="•"/>
              <a:defRPr/>
            </a:pPr>
            <a:r>
              <a:rPr lang="en-US" sz="2400" dirty="0"/>
              <a:t>Model </a:t>
            </a:r>
            <a:r>
              <a:rPr lang="en-US" sz="1800" dirty="0"/>
              <a:t>(CMMI, OPM3, ISO)</a:t>
            </a:r>
            <a:endParaRPr lang="en-US" sz="2400" dirty="0"/>
          </a:p>
          <a:p>
            <a:pPr>
              <a:buFont typeface="Arial" charset="0"/>
              <a:buChar char="•"/>
              <a:defRPr/>
            </a:pPr>
            <a:r>
              <a:rPr lang="en-US" sz="2400" dirty="0"/>
              <a:t>Standard </a:t>
            </a:r>
            <a:r>
              <a:rPr lang="en-US" sz="1800" dirty="0"/>
              <a:t>(IEEE standard)</a:t>
            </a:r>
            <a:endParaRPr lang="en-US" sz="2400" dirty="0"/>
          </a:p>
          <a:p>
            <a:pPr>
              <a:buFont typeface="Arial" charset="0"/>
              <a:buChar char="•"/>
              <a:defRPr/>
            </a:pPr>
            <a:r>
              <a:rPr lang="en-US" sz="2400" dirty="0"/>
              <a:t>Checklist</a:t>
            </a:r>
            <a:r>
              <a:rPr lang="en-US" sz="1800" dirty="0"/>
              <a:t> (Code review, Design Review, Readiness Review)</a:t>
            </a:r>
            <a:endParaRPr lang="en-US" sz="2400" dirty="0"/>
          </a:p>
          <a:p>
            <a:pPr>
              <a:buFont typeface="Arial" charset="0"/>
              <a:buChar char="•"/>
              <a:defRPr/>
            </a:pPr>
            <a:r>
              <a:rPr lang="en-US" sz="2400" dirty="0"/>
              <a:t>Manual </a:t>
            </a:r>
            <a:r>
              <a:rPr lang="en-US" sz="1800" dirty="0"/>
              <a:t>(QMS, OMS, HR Manual)</a:t>
            </a:r>
            <a:endParaRPr lang="en-US" sz="2400" dirty="0"/>
          </a:p>
          <a:p>
            <a:pPr>
              <a:buFont typeface="Arial" charset="0"/>
              <a:buChar char="•"/>
              <a:defRPr/>
            </a:pPr>
            <a:r>
              <a:rPr lang="en-US" sz="2400" dirty="0"/>
              <a:t>Law</a:t>
            </a:r>
            <a:r>
              <a:rPr lang="en-US" sz="1800" dirty="0"/>
              <a:t> (traffic law, criminal law, gravitational law)</a:t>
            </a:r>
            <a:endParaRPr lang="en-US" sz="2400" dirty="0"/>
          </a:p>
          <a:p>
            <a:pPr>
              <a:buFont typeface="Arial" charset="0"/>
              <a:buChar char="•"/>
              <a:defRPr/>
            </a:pPr>
            <a:r>
              <a:rPr lang="en-US" sz="2400" dirty="0"/>
              <a:t>Framework (</a:t>
            </a:r>
            <a:r>
              <a:rPr lang="en-US" sz="1800" dirty="0"/>
              <a:t>PRINCE2 or other technical or development)</a:t>
            </a:r>
            <a:endParaRPr lang="en-US" sz="2400" dirty="0"/>
          </a:p>
          <a:p>
            <a:pPr>
              <a:buFont typeface="Arial" charset="0"/>
              <a:buChar char="•"/>
              <a:defRPr/>
            </a:pPr>
            <a:r>
              <a:rPr lang="en-US" sz="2400" dirty="0"/>
              <a:t>Knowledge area </a:t>
            </a:r>
            <a:r>
              <a:rPr lang="en-US" sz="1800" dirty="0"/>
              <a:t>(IM, SM, TM </a:t>
            </a:r>
            <a:r>
              <a:rPr lang="en-US" sz="1800" dirty="0" err="1"/>
              <a:t>etc</a:t>
            </a:r>
            <a:r>
              <a:rPr lang="en-US" sz="1800" dirty="0"/>
              <a:t>)</a:t>
            </a:r>
            <a:endParaRPr lang="en-US" sz="2400" dirty="0"/>
          </a:p>
          <a:p>
            <a:pPr>
              <a:buFont typeface="Arial" charset="0"/>
              <a:buChar char="•"/>
              <a:defRPr/>
            </a:pPr>
            <a:r>
              <a:rPr lang="en-US" sz="2400" dirty="0"/>
              <a:t>Process area </a:t>
            </a:r>
            <a:r>
              <a:rPr lang="en-US" sz="1800" dirty="0"/>
              <a:t>(RD, REQM, PP, TS, VER </a:t>
            </a:r>
            <a:r>
              <a:rPr lang="en-US" sz="1800" dirty="0" err="1"/>
              <a:t>etc</a:t>
            </a:r>
            <a:r>
              <a:rPr lang="en-US" sz="1800" dirty="0"/>
              <a:t>)</a:t>
            </a:r>
            <a:endParaRPr lang="en-US" sz="2400" dirty="0"/>
          </a:p>
          <a:p>
            <a:pPr>
              <a:buFont typeface="Arial" charset="0"/>
              <a:buChar char="•"/>
              <a:defRPr/>
            </a:pPr>
            <a:r>
              <a:rPr lang="en-US" sz="2400" dirty="0"/>
              <a:t>Best practice </a:t>
            </a:r>
            <a:r>
              <a:rPr lang="en-US" sz="1800" dirty="0"/>
              <a:t>(Standup meeting, TDD, Requirement Prioritization, Product Backlog, Sprint Planning)</a:t>
            </a:r>
          </a:p>
          <a:p>
            <a:pPr>
              <a:buFont typeface="Arial" charset="0"/>
              <a:buChar char="•"/>
              <a:defRPr/>
            </a:pPr>
            <a:r>
              <a:rPr lang="en-US" sz="2400" dirty="0"/>
              <a:t>Tailored process and OSSP are different</a:t>
            </a:r>
          </a:p>
          <a:p>
            <a:pPr marL="0" indent="0">
              <a:buNone/>
            </a:pPr>
            <a:endParaRPr lang="en-US" sz="2400" dirty="0"/>
          </a:p>
        </p:txBody>
      </p:sp>
      <p:sp>
        <p:nvSpPr>
          <p:cNvPr id="3" name="Footer Placeholder 2">
            <a:extLst>
              <a:ext uri="{FF2B5EF4-FFF2-40B4-BE49-F238E27FC236}">
                <a16:creationId xmlns:a16="http://schemas.microsoft.com/office/drawing/2014/main" id="{A440FBA1-3A76-46A4-AE19-63B5B3C99D8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9CA7A4D6-53A2-4DC0-B473-193BBC0E4AF8}"/>
              </a:ext>
            </a:extLst>
          </p:cNvPr>
          <p:cNvSpPr>
            <a:spLocks noGrp="1"/>
          </p:cNvSpPr>
          <p:nvPr>
            <p:ph type="sldNum" sz="quarter" idx="12"/>
          </p:nvPr>
        </p:nvSpPr>
        <p:spPr/>
        <p:txBody>
          <a:bodyPr/>
          <a:lstStyle/>
          <a:p>
            <a:pPr>
              <a:defRPr/>
            </a:pPr>
            <a:fld id="{C9E5DE95-5651-417F-AA75-CAAE0168A8F7}" type="slidenum">
              <a:rPr lang="en-US" altLang="en-US" smtClean="0"/>
              <a:pPr>
                <a:defRPr/>
              </a:pPr>
              <a:t>104</a:t>
            </a:fld>
            <a:endParaRPr lang="en-US" altLang="en-US"/>
          </a:p>
        </p:txBody>
      </p:sp>
    </p:spTree>
    <p:extLst>
      <p:ext uri="{BB962C8B-B14F-4D97-AF65-F5344CB8AC3E}">
        <p14:creationId xmlns:p14="http://schemas.microsoft.com/office/powerpoint/2010/main" val="2805161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F949-B131-43AA-B267-804A4031ADD1}"/>
              </a:ext>
            </a:extLst>
          </p:cNvPr>
          <p:cNvSpPr>
            <a:spLocks noGrp="1"/>
          </p:cNvSpPr>
          <p:nvPr>
            <p:ph type="title"/>
          </p:nvPr>
        </p:nvSpPr>
        <p:spPr/>
        <p:txBody>
          <a:bodyPr/>
          <a:lstStyle/>
          <a:p>
            <a:r>
              <a:rPr lang="en-US" dirty="0"/>
              <a:t>What is PMBOK?</a:t>
            </a:r>
          </a:p>
        </p:txBody>
      </p:sp>
      <p:sp>
        <p:nvSpPr>
          <p:cNvPr id="3" name="Content Placeholder 2">
            <a:extLst>
              <a:ext uri="{FF2B5EF4-FFF2-40B4-BE49-F238E27FC236}">
                <a16:creationId xmlns:a16="http://schemas.microsoft.com/office/drawing/2014/main" id="{98217B7E-6794-4A8A-A7C5-4A499B7AA079}"/>
              </a:ext>
            </a:extLst>
          </p:cNvPr>
          <p:cNvSpPr>
            <a:spLocks noGrp="1"/>
          </p:cNvSpPr>
          <p:nvPr>
            <p:ph idx="1"/>
          </p:nvPr>
        </p:nvSpPr>
        <p:spPr/>
        <p:txBody>
          <a:bodyPr/>
          <a:lstStyle/>
          <a:p>
            <a:pPr>
              <a:buFont typeface="Arial" charset="0"/>
              <a:buChar char="•"/>
              <a:defRPr/>
            </a:pPr>
            <a:r>
              <a:rPr lang="en-IN" dirty="0"/>
              <a:t>PMBOK® is a Guide. It is different from a methodology. A methodology is a system of practices, techniques, procedures, and rules used by those who work in a discipline. </a:t>
            </a:r>
          </a:p>
          <a:p>
            <a:pPr>
              <a:buFont typeface="Arial" charset="0"/>
              <a:buChar char="•"/>
              <a:defRPr/>
            </a:pPr>
            <a:r>
              <a:rPr lang="en-IN" dirty="0"/>
              <a:t>It is a foundation for organizations on which they can build methodologies, policies, procedures, rules, tools and techniques, and life cycle phases needed to practice project management</a:t>
            </a:r>
            <a:endParaRPr lang="en-US" dirty="0"/>
          </a:p>
          <a:p>
            <a:endParaRPr lang="en-US" dirty="0"/>
          </a:p>
        </p:txBody>
      </p:sp>
      <p:sp>
        <p:nvSpPr>
          <p:cNvPr id="4" name="Footer Placeholder 3">
            <a:extLst>
              <a:ext uri="{FF2B5EF4-FFF2-40B4-BE49-F238E27FC236}">
                <a16:creationId xmlns:a16="http://schemas.microsoft.com/office/drawing/2014/main" id="{E3B1FBA5-A930-4CF1-A664-90F4D56BCCB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4400801-BCC9-4215-98AD-FD57127725A3}"/>
              </a:ext>
            </a:extLst>
          </p:cNvPr>
          <p:cNvSpPr>
            <a:spLocks noGrp="1"/>
          </p:cNvSpPr>
          <p:nvPr>
            <p:ph type="sldNum" sz="quarter" idx="12"/>
          </p:nvPr>
        </p:nvSpPr>
        <p:spPr/>
        <p:txBody>
          <a:bodyPr/>
          <a:lstStyle/>
          <a:p>
            <a:pPr>
              <a:defRPr/>
            </a:pPr>
            <a:fld id="{72DDD327-84E9-44EE-94DF-C6A9CABE3A3A}" type="slidenum">
              <a:rPr lang="en-US" altLang="en-US" smtClean="0"/>
              <a:pPr>
                <a:defRPr/>
              </a:pPr>
              <a:t>105</a:t>
            </a:fld>
            <a:endParaRPr lang="en-US" altLang="en-US"/>
          </a:p>
        </p:txBody>
      </p:sp>
    </p:spTree>
    <p:extLst>
      <p:ext uri="{BB962C8B-B14F-4D97-AF65-F5344CB8AC3E}">
        <p14:creationId xmlns:p14="http://schemas.microsoft.com/office/powerpoint/2010/main" val="1364482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106</a:t>
            </a:fld>
            <a:endParaRPr lang="en-US" altLang="en-US" sz="1200">
              <a:solidFill>
                <a:srgbClr val="89898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1333906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108</a:t>
            </a:fld>
            <a:endParaRPr lang="en-US" altLang="en-US" sz="1200">
              <a:solidFill>
                <a:srgbClr val="898989"/>
              </a:solidFill>
            </a:endParaRPr>
          </a:p>
        </p:txBody>
      </p:sp>
    </p:spTree>
    <p:extLst>
      <p:ext uri="{BB962C8B-B14F-4D97-AF65-F5344CB8AC3E}">
        <p14:creationId xmlns:p14="http://schemas.microsoft.com/office/powerpoint/2010/main" val="347767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295993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dirty="0">
                <a:solidFill>
                  <a:srgbClr val="000000"/>
                </a:solidFill>
              </a:rPr>
              <a:t>PMI</a:t>
            </a:r>
            <a:r>
              <a:rPr altLang="en-US" sz="4800" b="1" baseline="30000" dirty="0">
                <a:solidFill>
                  <a:srgbClr val="000000"/>
                </a:solidFill>
                <a:latin typeface="Book Antiqua" panose="02040602050305030304" pitchFamily="18" charset="0"/>
              </a:rPr>
              <a:t>®</a:t>
            </a:r>
            <a:r>
              <a:rPr altLang="en-US" sz="4800" b="1" dirty="0">
                <a:solidFill>
                  <a:srgbClr val="000000"/>
                </a:solidFill>
              </a:rPr>
              <a:t>   &amp;   PMP</a:t>
            </a:r>
            <a:r>
              <a:rPr altLang="en-US" sz="4800" b="1" baseline="30000" dirty="0">
                <a:solidFill>
                  <a:srgbClr val="000000"/>
                </a:solidFill>
                <a:latin typeface="Book Antiqua" panose="02040602050305030304" pitchFamily="18" charset="0"/>
              </a:rPr>
              <a:t>®</a:t>
            </a:r>
            <a:br>
              <a:rPr altLang="en-US" sz="4800" b="1" baseline="30000" dirty="0">
                <a:solidFill>
                  <a:srgbClr val="000000"/>
                </a:solidFill>
                <a:latin typeface="Book Antiqua" panose="02040602050305030304" pitchFamily="18" charset="0"/>
              </a:rPr>
            </a:br>
            <a:r>
              <a:rPr altLang="en-US" sz="4800" b="1" dirty="0">
                <a:solidFill>
                  <a:srgbClr val="000000"/>
                </a:solidFill>
              </a:rPr>
              <a:t>An Overview</a:t>
            </a:r>
            <a:endParaRPr altLang="en-US" dirty="0"/>
          </a:p>
        </p:txBody>
      </p:sp>
      <p:sp>
        <p:nvSpPr>
          <p:cNvPr id="3" name="Subtitle 2">
            <a:extLst>
              <a:ext uri="{FF2B5EF4-FFF2-40B4-BE49-F238E27FC236}">
                <a16:creationId xmlns:a16="http://schemas.microsoft.com/office/drawing/2014/main" id="{2BA8C8A1-C33E-403F-BD61-8543FE2EDD8C}"/>
              </a:ext>
            </a:extLst>
          </p:cNvPr>
          <p:cNvSpPr>
            <a:spLocks noGrp="1"/>
          </p:cNvSpPr>
          <p:nvPr>
            <p:ph type="subTitle" idx="1"/>
          </p:nvPr>
        </p:nvSpPr>
        <p:spPr/>
        <p:txBody>
          <a:bodyPr/>
          <a:lstStyle/>
          <a:p>
            <a:endParaRPr lang="en-US"/>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11</a:t>
            </a:fld>
            <a:endParaRPr lang="en-US" altLang="en-US"/>
          </a:p>
        </p:txBody>
      </p:sp>
    </p:spTree>
    <p:extLst>
      <p:ext uri="{BB962C8B-B14F-4D97-AF65-F5344CB8AC3E}">
        <p14:creationId xmlns:p14="http://schemas.microsoft.com/office/powerpoint/2010/main" val="1822267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spTree>
    <p:extLst>
      <p:ext uri="{BB962C8B-B14F-4D97-AF65-F5344CB8AC3E}">
        <p14:creationId xmlns:p14="http://schemas.microsoft.com/office/powerpoint/2010/main" val="3929537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normAutofit fontScale="92500" lnSpcReduction="20000"/>
          </a:bodyPr>
          <a:lstStyle/>
          <a:p>
            <a:pPr marL="914400" lvl="1" indent="-457200">
              <a:lnSpc>
                <a:spcPct val="200000"/>
              </a:lnSpc>
              <a:buFont typeface="+mj-lt"/>
              <a:buAutoNum type="arabicPeriod"/>
            </a:pPr>
            <a:r>
              <a:rPr lang="en-US" altLang="en-US" sz="2500" dirty="0"/>
              <a:t>Develop Project Charter [INITIATING]</a:t>
            </a:r>
          </a:p>
          <a:p>
            <a:pPr marL="914400" lvl="1" indent="-457200">
              <a:lnSpc>
                <a:spcPct val="200000"/>
              </a:lnSpc>
              <a:buFont typeface="+mj-lt"/>
              <a:buAutoNum type="arabicPeriod"/>
            </a:pPr>
            <a:r>
              <a:rPr lang="en-US" altLang="en-US" sz="2500" dirty="0"/>
              <a:t>Develop Project Management Plan [PLANNING]</a:t>
            </a:r>
          </a:p>
          <a:p>
            <a:pPr marL="914400" lvl="1" indent="-457200">
              <a:lnSpc>
                <a:spcPct val="200000"/>
              </a:lnSpc>
              <a:buFont typeface="+mj-lt"/>
              <a:buAutoNum type="arabicPeriod"/>
            </a:pPr>
            <a:r>
              <a:rPr lang="en-US" altLang="en-US" sz="2500" dirty="0"/>
              <a:t>Direct and Manage Project Execution [EXECUTING]</a:t>
            </a:r>
          </a:p>
          <a:p>
            <a:pPr marL="914400" lvl="1" indent="-457200">
              <a:lnSpc>
                <a:spcPct val="200000"/>
              </a:lnSpc>
              <a:buFont typeface="+mj-lt"/>
              <a:buAutoNum type="arabicPeriod"/>
            </a:pPr>
            <a:r>
              <a:rPr lang="en-US" altLang="en-US" sz="2500" dirty="0"/>
              <a:t>Manage Project Knowledge [EXECUTING]</a:t>
            </a:r>
          </a:p>
          <a:p>
            <a:pPr marL="914400" lvl="1" indent="-457200">
              <a:lnSpc>
                <a:spcPct val="200000"/>
              </a:lnSpc>
              <a:buFont typeface="+mj-lt"/>
              <a:buAutoNum type="arabicPeriod"/>
            </a:pPr>
            <a:r>
              <a:rPr lang="en-US" altLang="en-US" sz="2500" dirty="0"/>
              <a:t>Monitor and Control Project Work [M&amp;C]</a:t>
            </a:r>
          </a:p>
          <a:p>
            <a:pPr marL="914400" lvl="1" indent="-457200">
              <a:lnSpc>
                <a:spcPct val="200000"/>
              </a:lnSpc>
              <a:buFont typeface="+mj-lt"/>
              <a:buAutoNum type="arabicPeriod"/>
            </a:pPr>
            <a:r>
              <a:rPr lang="en-US" altLang="en-US" sz="2500" dirty="0"/>
              <a:t>Perform Integrated Change Control [M&amp;C]</a:t>
            </a:r>
          </a:p>
          <a:p>
            <a:pPr marL="914400" lvl="1" indent="-457200">
              <a:lnSpc>
                <a:spcPct val="200000"/>
              </a:lnSpc>
              <a:buFont typeface="+mj-lt"/>
              <a:buAutoNum type="arabicPeriod"/>
            </a:pPr>
            <a:r>
              <a:rPr lang="en-US" altLang="en-US" sz="2500" dirty="0"/>
              <a:t>Close Project or Phase [CLOSING]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111</a:t>
            </a:fld>
            <a:endParaRPr lang="en-US" altLang="en-US" sz="1200">
              <a:solidFill>
                <a:srgbClr val="898989"/>
              </a:solidFill>
            </a:endParaRPr>
          </a:p>
        </p:txBody>
      </p:sp>
    </p:spTree>
    <p:extLst>
      <p:ext uri="{BB962C8B-B14F-4D97-AF65-F5344CB8AC3E}">
        <p14:creationId xmlns:p14="http://schemas.microsoft.com/office/powerpoint/2010/main" val="18062618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0" indent="0">
              <a:buNone/>
            </a:pPr>
            <a:r>
              <a:rPr lang="en-IN" sz="2800" dirty="0"/>
              <a:t>The process of developing a document that formally authorizes the existence of a project and provides the project manager with the authority to apply organizational resources to project activities. </a:t>
            </a: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88" y="4343400"/>
            <a:ext cx="2448811"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72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Placeholder 3"/>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endParaRPr lang="en-US" altLang="en-US" dirty="0"/>
          </a:p>
        </p:txBody>
      </p:sp>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r>
              <a:rPr lang="en-US" sz="1600" dirty="0"/>
              <a:t>.1 Business documents</a:t>
            </a:r>
          </a:p>
          <a:p>
            <a:pPr lvl="1"/>
            <a:r>
              <a:rPr lang="en-US" sz="1400" dirty="0"/>
              <a:t>• Business case</a:t>
            </a:r>
          </a:p>
          <a:p>
            <a:pPr lvl="1"/>
            <a:r>
              <a:rPr lang="en-US" sz="1400" dirty="0"/>
              <a:t>• Benefits management plan</a:t>
            </a:r>
          </a:p>
          <a:p>
            <a:r>
              <a:rPr lang="en-US" sz="1600" dirty="0"/>
              <a:t>.2 Agreements</a:t>
            </a:r>
          </a:p>
          <a:p>
            <a:r>
              <a:rPr lang="en-US" sz="1600" dirty="0"/>
              <a:t>.3 EEFs</a:t>
            </a:r>
          </a:p>
          <a:p>
            <a:r>
              <a:rPr lang="en-US" sz="1600" dirty="0"/>
              <a:t>.4 OPA</a:t>
            </a:r>
            <a:endParaRPr lang="en-US" altLang="en-US" sz="1600" dirty="0"/>
          </a:p>
        </p:txBody>
      </p:sp>
      <p:sp>
        <p:nvSpPr>
          <p:cNvPr id="96261" name="Text Placeholder 4"/>
          <p:cNvSpPr>
            <a:spLocks noGrp="1"/>
          </p:cNvSpPr>
          <p:nvPr>
            <p:ph type="body" sz="quarter" idx="14"/>
          </p:nvPr>
        </p:nvSpPr>
        <p:spPr/>
        <p:txBody>
          <a:bodyPr/>
          <a:lstStyle/>
          <a:p>
            <a:r>
              <a:rPr lang="en-US" dirty="0"/>
              <a:t>.1 Project charter</a:t>
            </a:r>
          </a:p>
          <a:p>
            <a:r>
              <a:rPr lang="en-US" dirty="0"/>
              <a:t>.2 Assumption log</a:t>
            </a:r>
            <a:endParaRPr lang="en-US" altLang="en-US" dirty="0"/>
          </a:p>
        </p:txBody>
      </p:sp>
      <p:sp>
        <p:nvSpPr>
          <p:cNvPr id="6" name="Text Placeholder 5"/>
          <p:cNvSpPr>
            <a:spLocks noGrp="1"/>
          </p:cNvSpPr>
          <p:nvPr>
            <p:ph type="body" sz="quarter" idx="15"/>
          </p:nvPr>
        </p:nvSpPr>
        <p:spPr/>
        <p:txBody>
          <a:bodyPr/>
          <a:lstStyle/>
          <a:p>
            <a:pPr>
              <a:defRPr/>
            </a:pPr>
            <a:r>
              <a:rPr lang="en-US" dirty="0"/>
              <a:t>PIM</a:t>
            </a:r>
          </a:p>
        </p:txBody>
      </p:sp>
      <p:sp>
        <p:nvSpPr>
          <p:cNvPr id="7" name="Text Placeholder 6"/>
          <p:cNvSpPr>
            <a:spLocks noGrp="1"/>
          </p:cNvSpPr>
          <p:nvPr>
            <p:ph type="body" sz="quarter" idx="16"/>
          </p:nvPr>
        </p:nvSpPr>
        <p:spPr/>
        <p:txBody>
          <a:bodyPr/>
          <a:lstStyle/>
          <a:p>
            <a:pPr>
              <a:defRPr/>
            </a:pPr>
            <a:r>
              <a:rPr lang="en-US" dirty="0"/>
              <a:t>INIT</a:t>
            </a:r>
          </a:p>
        </p:txBody>
      </p:sp>
      <p:sp>
        <p:nvSpPr>
          <p:cNvPr id="962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extLst>
      <p:ext uri="{BB962C8B-B14F-4D97-AF65-F5344CB8AC3E}">
        <p14:creationId xmlns:p14="http://schemas.microsoft.com/office/powerpoint/2010/main" val="37922738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spTree>
    <p:extLst>
      <p:ext uri="{BB962C8B-B14F-4D97-AF65-F5344CB8AC3E}">
        <p14:creationId xmlns:p14="http://schemas.microsoft.com/office/powerpoint/2010/main" val="13527732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dirty="0"/>
              <a:t>15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Tree>
    <p:extLst>
      <p:ext uri="{BB962C8B-B14F-4D97-AF65-F5344CB8AC3E}">
        <p14:creationId xmlns:p14="http://schemas.microsoft.com/office/powerpoint/2010/main" val="3194174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None/>
            </a:pPr>
            <a:r>
              <a:rPr lang="en-US" altLang="en-US" b="1" dirty="0"/>
              <a:t>	</a:t>
            </a:r>
            <a:r>
              <a:rPr lang="en-IN" dirty="0"/>
              <a:t>The process of defining, preparing, and coordinating all plan components and consolidating them into an integrated project management plan.</a:t>
            </a:r>
            <a:endParaRPr lang="en-US" altLang="en-US" b="1" dirty="0"/>
          </a:p>
          <a:p>
            <a:endParaRPr lang="en-US" altLang="en-US" dirty="0"/>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06837"/>
            <a:ext cx="2516289"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116</a:t>
            </a:fld>
            <a:endParaRPr lang="en-US" altLang="en-US" sz="1200">
              <a:solidFill>
                <a:srgbClr val="898989"/>
              </a:solidFill>
            </a:endParaRPr>
          </a:p>
        </p:txBody>
      </p:sp>
    </p:spTree>
    <p:extLst>
      <p:ext uri="{BB962C8B-B14F-4D97-AF65-F5344CB8AC3E}">
        <p14:creationId xmlns:p14="http://schemas.microsoft.com/office/powerpoint/2010/main" val="9023710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42C97-3DD9-4545-92FD-6F7FE93ED0BF}"/>
              </a:ext>
            </a:extLst>
          </p:cNvPr>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Checklists</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p>
        </p:txBody>
      </p:sp>
      <p:sp>
        <p:nvSpPr>
          <p:cNvPr id="3" name="Title 2">
            <a:extLst>
              <a:ext uri="{FF2B5EF4-FFF2-40B4-BE49-F238E27FC236}">
                <a16:creationId xmlns:a16="http://schemas.microsoft.com/office/drawing/2014/main" id="{11E32847-2E7D-4AB8-8A35-680D3A8CC3CE}"/>
              </a:ext>
            </a:extLst>
          </p:cNvPr>
          <p:cNvSpPr>
            <a:spLocks noGrp="1"/>
          </p:cNvSpPr>
          <p:nvPr>
            <p:ph type="title"/>
          </p:nvPr>
        </p:nvSpPr>
        <p:spPr/>
        <p:txBody>
          <a:bodyPr/>
          <a:lstStyle/>
          <a:p>
            <a:r>
              <a:rPr lang="en-US" dirty="0"/>
              <a:t>Develop Project Management Plan</a:t>
            </a:r>
          </a:p>
        </p:txBody>
      </p:sp>
      <p:sp>
        <p:nvSpPr>
          <p:cNvPr id="4" name="Content Placeholder 3">
            <a:extLst>
              <a:ext uri="{FF2B5EF4-FFF2-40B4-BE49-F238E27FC236}">
                <a16:creationId xmlns:a16="http://schemas.microsoft.com/office/drawing/2014/main" id="{99276132-5FA2-4772-9E19-8653B2519A7B}"/>
              </a:ext>
            </a:extLst>
          </p:cNvPr>
          <p:cNvSpPr>
            <a:spLocks noGrp="1"/>
          </p:cNvSpPr>
          <p:nvPr>
            <p:ph sz="quarter" idx="12"/>
          </p:nvPr>
        </p:nvSpPr>
        <p:spPr/>
        <p:txBody>
          <a:bodyPr/>
          <a:lstStyle/>
          <a:p>
            <a:r>
              <a:rPr lang="en-US" dirty="0"/>
              <a:t>.1 Project charter</a:t>
            </a:r>
          </a:p>
          <a:p>
            <a:r>
              <a:rPr lang="en-IN" dirty="0"/>
              <a:t>.2 Outputs from other 	processes</a:t>
            </a:r>
          </a:p>
          <a:p>
            <a:r>
              <a:rPr lang="en-US" dirty="0"/>
              <a:t>.3 EEFs</a:t>
            </a:r>
          </a:p>
          <a:p>
            <a:r>
              <a:rPr lang="en-US" dirty="0"/>
              <a:t>.4 OPAs</a:t>
            </a:r>
          </a:p>
        </p:txBody>
      </p:sp>
      <p:sp>
        <p:nvSpPr>
          <p:cNvPr id="5" name="Text Placeholder 4">
            <a:extLst>
              <a:ext uri="{FF2B5EF4-FFF2-40B4-BE49-F238E27FC236}">
                <a16:creationId xmlns:a16="http://schemas.microsoft.com/office/drawing/2014/main" id="{1AA76F66-5C6A-4A35-A7E1-03803A7013E2}"/>
              </a:ext>
            </a:extLst>
          </p:cNvPr>
          <p:cNvSpPr>
            <a:spLocks noGrp="1"/>
          </p:cNvSpPr>
          <p:nvPr>
            <p:ph type="body" sz="quarter" idx="14"/>
          </p:nvPr>
        </p:nvSpPr>
        <p:spPr/>
        <p:txBody>
          <a:bodyPr/>
          <a:lstStyle/>
          <a:p>
            <a:r>
              <a:rPr lang="en-US" dirty="0"/>
              <a:t>.1 Project management 	plan</a:t>
            </a:r>
          </a:p>
        </p:txBody>
      </p:sp>
      <p:sp>
        <p:nvSpPr>
          <p:cNvPr id="6" name="Text Placeholder 5">
            <a:extLst>
              <a:ext uri="{FF2B5EF4-FFF2-40B4-BE49-F238E27FC236}">
                <a16:creationId xmlns:a16="http://schemas.microsoft.com/office/drawing/2014/main" id="{FF38EB43-C988-4DF5-B982-5E26AF8D0CB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4D8FEEFF-541D-4E0B-AE9D-CC17B2E163F8}"/>
              </a:ext>
            </a:extLst>
          </p:cNvPr>
          <p:cNvSpPr>
            <a:spLocks noGrp="1"/>
          </p:cNvSpPr>
          <p:nvPr>
            <p:ph type="body" sz="quarter" idx="16"/>
          </p:nvPr>
        </p:nvSpPr>
        <p:spPr/>
        <p:txBody>
          <a:bodyPr/>
          <a:lstStyle/>
          <a:p>
            <a:r>
              <a:rPr lang="en-US" dirty="0"/>
              <a:t>PLAN</a:t>
            </a:r>
          </a:p>
        </p:txBody>
      </p:sp>
      <p:sp>
        <p:nvSpPr>
          <p:cNvPr id="8" name="Slide Number Placeholder 7">
            <a:extLst>
              <a:ext uri="{FF2B5EF4-FFF2-40B4-BE49-F238E27FC236}">
                <a16:creationId xmlns:a16="http://schemas.microsoft.com/office/drawing/2014/main" id="{9BA98550-8647-46D5-908C-BAC7811B3DE7}"/>
              </a:ext>
            </a:extLst>
          </p:cNvPr>
          <p:cNvSpPr>
            <a:spLocks noGrp="1"/>
          </p:cNvSpPr>
          <p:nvPr>
            <p:ph type="sldNum" idx="18"/>
          </p:nvPr>
        </p:nvSpPr>
        <p:spPr/>
        <p:txBody>
          <a:bodyPr/>
          <a:lstStyle/>
          <a:p>
            <a:pPr>
              <a:defRPr/>
            </a:pPr>
            <a:fld id="{023D243F-FF89-4CDA-A0EF-C0FAAD3DFB55}" type="slidenum">
              <a:rPr lang="en-US" altLang="en-US" smtClean="0"/>
              <a:pPr>
                <a:defRPr/>
              </a:pPr>
              <a:t>117</a:t>
            </a:fld>
            <a:endParaRPr lang="en-US" altLang="en-US"/>
          </a:p>
        </p:txBody>
      </p:sp>
    </p:spTree>
    <p:extLst>
      <p:ext uri="{BB962C8B-B14F-4D97-AF65-F5344CB8AC3E}">
        <p14:creationId xmlns:p14="http://schemas.microsoft.com/office/powerpoint/2010/main" val="8904485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118</a:t>
            </a:fld>
            <a:endParaRPr lang="en-US" altLang="en-US" sz="1200">
              <a:solidFill>
                <a:srgbClr val="898989"/>
              </a:solidFill>
            </a:endParaRPr>
          </a:p>
        </p:txBody>
      </p:sp>
    </p:spTree>
    <p:extLst>
      <p:ext uri="{BB962C8B-B14F-4D97-AF65-F5344CB8AC3E}">
        <p14:creationId xmlns:p14="http://schemas.microsoft.com/office/powerpoint/2010/main" val="1114963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3" name="Content Placeholder 2">
            <a:extLst>
              <a:ext uri="{FF2B5EF4-FFF2-40B4-BE49-F238E27FC236}">
                <a16:creationId xmlns:a16="http://schemas.microsoft.com/office/drawing/2014/main" id="{5D95E2A9-68FE-4390-BCE0-E6E3AD7ECA4E}"/>
              </a:ext>
            </a:extLst>
          </p:cNvPr>
          <p:cNvSpPr>
            <a:spLocks noGrp="1"/>
          </p:cNvSpPr>
          <p:nvPr>
            <p:ph idx="1"/>
          </p:nvPr>
        </p:nvSpPr>
        <p:spPr/>
        <p:txBody>
          <a:bodyPr/>
          <a:lstStyle/>
          <a:p>
            <a:pPr marL="0" indent="0">
              <a:buNone/>
            </a:pPr>
            <a:r>
              <a:rPr lang="en-IN" dirty="0"/>
              <a:t>The process of leading and performing the work defined in the project management plan and implementing approved changes to achieve the project’s objectives.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p:txBody>
          <a:bodyPr>
            <a:normAutofit/>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12</a:t>
            </a:fld>
            <a:endParaRPr lang="en-US" altLang="en-US"/>
          </a:p>
        </p:txBody>
      </p:sp>
    </p:spTree>
    <p:extLst>
      <p:ext uri="{BB962C8B-B14F-4D97-AF65-F5344CB8AC3E}">
        <p14:creationId xmlns:p14="http://schemas.microsoft.com/office/powerpoint/2010/main" val="15698576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F6937-31B4-486B-980F-00186B1CDF6A}"/>
              </a:ext>
            </a:extLst>
          </p:cNvPr>
          <p:cNvSpPr>
            <a:spLocks noGrp="1"/>
          </p:cNvSpPr>
          <p:nvPr>
            <p:ph type="body" sz="quarter" idx="13"/>
          </p:nvPr>
        </p:nvSpPr>
        <p:spPr/>
        <p:txBody>
          <a:bodyPr/>
          <a:lstStyle/>
          <a:p>
            <a:r>
              <a:rPr lang="en-US" dirty="0"/>
              <a:t>.1 Expert judgment</a:t>
            </a:r>
          </a:p>
          <a:p>
            <a:r>
              <a:rPr lang="en-US" dirty="0"/>
              <a:t>.2 PMIS</a:t>
            </a:r>
          </a:p>
          <a:p>
            <a:r>
              <a:rPr lang="en-US" dirty="0"/>
              <a:t>.3 Meetings</a:t>
            </a:r>
          </a:p>
        </p:txBody>
      </p:sp>
      <p:sp>
        <p:nvSpPr>
          <p:cNvPr id="3" name="Title 2">
            <a:extLst>
              <a:ext uri="{FF2B5EF4-FFF2-40B4-BE49-F238E27FC236}">
                <a16:creationId xmlns:a16="http://schemas.microsoft.com/office/drawing/2014/main" id="{CF667DF7-02A3-4015-835E-6CD514D1A566}"/>
              </a:ext>
            </a:extLst>
          </p:cNvPr>
          <p:cNvSpPr>
            <a:spLocks noGrp="1"/>
          </p:cNvSpPr>
          <p:nvPr>
            <p:ph type="title"/>
          </p:nvPr>
        </p:nvSpPr>
        <p:spPr/>
        <p:txBody>
          <a:bodyPr/>
          <a:lstStyle/>
          <a:p>
            <a:r>
              <a:rPr lang="en-US" dirty="0"/>
              <a:t>Direct and Manage Project Work</a:t>
            </a:r>
          </a:p>
        </p:txBody>
      </p:sp>
      <p:sp>
        <p:nvSpPr>
          <p:cNvPr id="4" name="Content Placeholder 3">
            <a:extLst>
              <a:ext uri="{FF2B5EF4-FFF2-40B4-BE49-F238E27FC236}">
                <a16:creationId xmlns:a16="http://schemas.microsoft.com/office/drawing/2014/main" id="{2747CAA1-3B61-47E6-8DDA-0DFC50C1BC4E}"/>
              </a:ext>
            </a:extLst>
          </p:cNvPr>
          <p:cNvSpPr>
            <a:spLocks noGrp="1"/>
          </p:cNvSpPr>
          <p:nvPr>
            <p:ph sz="quarter" idx="12"/>
          </p:nvPr>
        </p:nvSpPr>
        <p:spPr/>
        <p:txBody>
          <a:bodyPr/>
          <a:lstStyle/>
          <a:p>
            <a:r>
              <a:rPr lang="en-US" sz="1600" dirty="0"/>
              <a:t>.1 Project management plan</a:t>
            </a:r>
          </a:p>
          <a:p>
            <a:pPr lvl="1"/>
            <a:r>
              <a:rPr lang="en-US" sz="1400" dirty="0"/>
              <a:t>• Any component</a:t>
            </a:r>
          </a:p>
          <a:p>
            <a:r>
              <a:rPr lang="en-US" sz="1600" dirty="0"/>
              <a:t>.2 Project documents</a:t>
            </a:r>
          </a:p>
          <a:p>
            <a:pPr lvl="1"/>
            <a:r>
              <a:rPr lang="en-US" sz="1600" dirty="0"/>
              <a:t>• Change log</a:t>
            </a:r>
          </a:p>
          <a:p>
            <a:pPr lvl="1"/>
            <a:r>
              <a:rPr lang="en-US" sz="1600" dirty="0"/>
              <a:t>• Lessons learned register</a:t>
            </a:r>
          </a:p>
          <a:p>
            <a:pPr lvl="1"/>
            <a:r>
              <a:rPr lang="en-US" sz="1600" dirty="0"/>
              <a:t>• Milestone list</a:t>
            </a:r>
          </a:p>
          <a:p>
            <a:pPr lvl="1"/>
            <a:r>
              <a:rPr lang="en-US" sz="1600" dirty="0"/>
              <a:t>• Project communications</a:t>
            </a:r>
          </a:p>
          <a:p>
            <a:pPr lvl="1"/>
            <a:r>
              <a:rPr lang="en-US" sz="1600" dirty="0"/>
              <a:t>• Project schedule</a:t>
            </a:r>
          </a:p>
          <a:p>
            <a:pPr lvl="1"/>
            <a:r>
              <a:rPr lang="en-US" sz="1600" dirty="0"/>
              <a:t>• RTM</a:t>
            </a:r>
          </a:p>
          <a:p>
            <a:pPr lvl="1"/>
            <a:r>
              <a:rPr lang="en-US" sz="1600" dirty="0"/>
              <a:t>• Risk register</a:t>
            </a:r>
          </a:p>
          <a:p>
            <a:pPr lvl="1"/>
            <a:r>
              <a:rPr lang="en-US" sz="1600" dirty="0"/>
              <a:t>• Risk report</a:t>
            </a:r>
          </a:p>
          <a:p>
            <a:r>
              <a:rPr lang="en-US" sz="1600" dirty="0"/>
              <a:t>.3 Approved change requests</a:t>
            </a:r>
          </a:p>
          <a:p>
            <a:r>
              <a:rPr lang="en-US" sz="1600" dirty="0"/>
              <a:t>.4 EEFs</a:t>
            </a:r>
          </a:p>
          <a:p>
            <a:r>
              <a:rPr lang="en-US" sz="1600" dirty="0"/>
              <a:t>.5 OPAs</a:t>
            </a:r>
          </a:p>
        </p:txBody>
      </p:sp>
      <p:sp>
        <p:nvSpPr>
          <p:cNvPr id="5" name="Text Placeholder 4">
            <a:extLst>
              <a:ext uri="{FF2B5EF4-FFF2-40B4-BE49-F238E27FC236}">
                <a16:creationId xmlns:a16="http://schemas.microsoft.com/office/drawing/2014/main" id="{6BCCC743-569C-43C1-B52F-A94C93EACFF5}"/>
              </a:ext>
            </a:extLst>
          </p:cNvPr>
          <p:cNvSpPr>
            <a:spLocks noGrp="1"/>
          </p:cNvSpPr>
          <p:nvPr>
            <p:ph type="body" sz="quarter" idx="14"/>
          </p:nvPr>
        </p:nvSpPr>
        <p:spPr/>
        <p:txBody>
          <a:bodyPr/>
          <a:lstStyle/>
          <a:p>
            <a:r>
              <a:rPr lang="en-US" sz="1600" dirty="0"/>
              <a:t>.1 Deliverables</a:t>
            </a:r>
          </a:p>
          <a:p>
            <a:r>
              <a:rPr lang="en-US" sz="1600" dirty="0"/>
              <a:t>.2 Work performance data</a:t>
            </a:r>
          </a:p>
          <a:p>
            <a:r>
              <a:rPr lang="en-US" sz="1600" dirty="0"/>
              <a:t>.3 Issue log</a:t>
            </a:r>
          </a:p>
          <a:p>
            <a:r>
              <a:rPr lang="en-US" sz="1600" dirty="0"/>
              <a:t>.4 Change requests</a:t>
            </a:r>
          </a:p>
          <a:p>
            <a:r>
              <a:rPr lang="en-US" sz="1600" dirty="0"/>
              <a:t>.5 PMP updates</a:t>
            </a:r>
          </a:p>
          <a:p>
            <a:pPr lvl="1"/>
            <a:r>
              <a:rPr lang="en-US" sz="1400" dirty="0"/>
              <a:t>• Any component</a:t>
            </a:r>
          </a:p>
          <a:p>
            <a:r>
              <a:rPr lang="en-US" sz="1600" dirty="0"/>
              <a:t>.6 Project documents 	updates</a:t>
            </a:r>
          </a:p>
          <a:p>
            <a:pPr lvl="1"/>
            <a:r>
              <a:rPr lang="en-US" sz="1600" dirty="0"/>
              <a:t>• Activity list</a:t>
            </a:r>
          </a:p>
          <a:p>
            <a:pPr lvl="1"/>
            <a:r>
              <a:rPr lang="en-US" sz="1600" dirty="0"/>
              <a:t>• Assumption log</a:t>
            </a:r>
          </a:p>
          <a:p>
            <a:pPr lvl="1"/>
            <a:r>
              <a:rPr lang="en-US" sz="1600" dirty="0"/>
              <a:t>• Lessons learned register</a:t>
            </a:r>
          </a:p>
          <a:p>
            <a:pPr lvl="1"/>
            <a:r>
              <a:rPr lang="en-US" sz="1600" dirty="0"/>
              <a:t>• Requirements Docs.</a:t>
            </a:r>
          </a:p>
          <a:p>
            <a:pPr lvl="1"/>
            <a:r>
              <a:rPr lang="en-US" sz="1600" dirty="0"/>
              <a:t>• Risk register</a:t>
            </a:r>
          </a:p>
          <a:p>
            <a:pPr lvl="1"/>
            <a:r>
              <a:rPr lang="en-US" sz="1600" dirty="0"/>
              <a:t>• Stakeholder register</a:t>
            </a:r>
          </a:p>
          <a:p>
            <a:r>
              <a:rPr lang="en-US" sz="1600" dirty="0"/>
              <a:t>.7 OPAs Updates</a:t>
            </a:r>
          </a:p>
        </p:txBody>
      </p:sp>
      <p:sp>
        <p:nvSpPr>
          <p:cNvPr id="6" name="Text Placeholder 5">
            <a:extLst>
              <a:ext uri="{FF2B5EF4-FFF2-40B4-BE49-F238E27FC236}">
                <a16:creationId xmlns:a16="http://schemas.microsoft.com/office/drawing/2014/main" id="{44EE6C45-C827-4113-B5AD-D62CA67894C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B958C8A6-8FC4-4DD9-A140-F40589D06AF1}"/>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7AE2278D-B714-424A-B2D9-B02EB8116DEF}"/>
              </a:ext>
            </a:extLst>
          </p:cNvPr>
          <p:cNvSpPr>
            <a:spLocks noGrp="1"/>
          </p:cNvSpPr>
          <p:nvPr>
            <p:ph type="sldNum" idx="18"/>
          </p:nvPr>
        </p:nvSpPr>
        <p:spPr/>
        <p:txBody>
          <a:bodyPr/>
          <a:lstStyle/>
          <a:p>
            <a:pPr>
              <a:defRPr/>
            </a:pPr>
            <a:fld id="{023D243F-FF89-4CDA-A0EF-C0FAAD3DFB55}" type="slidenum">
              <a:rPr lang="en-US" altLang="en-US" smtClean="0"/>
              <a:pPr>
                <a:defRPr/>
              </a:pPr>
              <a:t>120</a:t>
            </a:fld>
            <a:endParaRPr lang="en-US" altLang="en-US"/>
          </a:p>
        </p:txBody>
      </p:sp>
    </p:spTree>
    <p:extLst>
      <p:ext uri="{BB962C8B-B14F-4D97-AF65-F5344CB8AC3E}">
        <p14:creationId xmlns:p14="http://schemas.microsoft.com/office/powerpoint/2010/main" val="3459249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dirty="0"/>
          </a:p>
          <a:p>
            <a:pPr marL="342900" lvl="1" indent="-342900">
              <a:buFont typeface="Arial" panose="020B0604020202020204" pitchFamily="34" charset="0"/>
              <a:buChar char="•"/>
            </a:pPr>
            <a:r>
              <a:rPr lang="en-US" altLang="en-US" b="1" dirty="0"/>
              <a:t>Write name of Deliverables &amp; Name of work performance information for your Project</a:t>
            </a:r>
          </a:p>
          <a:p>
            <a:endParaRPr lang="en-US" altLang="en-US" dirty="0"/>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121</a:t>
            </a:fld>
            <a:endParaRPr lang="en-US" altLang="en-US" sz="1200">
              <a:solidFill>
                <a:srgbClr val="898989"/>
              </a:solidFill>
            </a:endParaRPr>
          </a:p>
        </p:txBody>
      </p:sp>
    </p:spTree>
    <p:extLst>
      <p:ext uri="{BB962C8B-B14F-4D97-AF65-F5344CB8AC3E}">
        <p14:creationId xmlns:p14="http://schemas.microsoft.com/office/powerpoint/2010/main" val="2744276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4</a:t>
            </a:r>
            <a:r>
              <a:rPr altLang="en-US" dirty="0"/>
              <a:t>. </a:t>
            </a:r>
            <a:r>
              <a:rPr lang="en-US" altLang="en-US" dirty="0"/>
              <a:t>Manage Project Knowledge</a:t>
            </a:r>
            <a:endParaRPr altLang="en-US" dirty="0"/>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using existing knowledge and creating new knowledge to achieve the project’s objectives and contribute to organizational learning. </a:t>
            </a: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122</a:t>
            </a:fld>
            <a:endParaRPr lang="en-US" altLang="en-US" sz="1200">
              <a:solidFill>
                <a:srgbClr val="898989"/>
              </a:solidFill>
            </a:endParaRPr>
          </a:p>
        </p:txBody>
      </p:sp>
      <p:pic>
        <p:nvPicPr>
          <p:cNvPr id="4" name="Picture 3">
            <a:extLst>
              <a:ext uri="{FF2B5EF4-FFF2-40B4-BE49-F238E27FC236}">
                <a16:creationId xmlns:a16="http://schemas.microsoft.com/office/drawing/2014/main" id="{B4F285BC-1240-4740-8E79-A09F3197122C}"/>
              </a:ext>
            </a:extLst>
          </p:cNvPr>
          <p:cNvPicPr>
            <a:picLocks noChangeAspect="1"/>
          </p:cNvPicPr>
          <p:nvPr/>
        </p:nvPicPr>
        <p:blipFill>
          <a:blip r:embed="rId3"/>
          <a:stretch>
            <a:fillRect/>
          </a:stretch>
        </p:blipFill>
        <p:spPr>
          <a:xfrm>
            <a:off x="2590800" y="4244181"/>
            <a:ext cx="3595974" cy="1731395"/>
          </a:xfrm>
          <a:prstGeom prst="rect">
            <a:avLst/>
          </a:prstGeom>
        </p:spPr>
      </p:pic>
    </p:spTree>
    <p:extLst>
      <p:ext uri="{BB962C8B-B14F-4D97-AF65-F5344CB8AC3E}">
        <p14:creationId xmlns:p14="http://schemas.microsoft.com/office/powerpoint/2010/main" val="6708305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E7DB3-5481-4372-8F1A-C9E6BD0C9A07}"/>
              </a:ext>
            </a:extLst>
          </p:cNvPr>
          <p:cNvSpPr>
            <a:spLocks noGrp="1"/>
          </p:cNvSpPr>
          <p:nvPr>
            <p:ph type="body" sz="quarter" idx="13"/>
          </p:nvPr>
        </p:nvSpPr>
        <p:spPr/>
        <p:txBody>
          <a:bodyPr/>
          <a:lstStyle/>
          <a:p>
            <a:r>
              <a:rPr lang="en-US" dirty="0"/>
              <a:t>.1 Expert judgment</a:t>
            </a:r>
          </a:p>
          <a:p>
            <a:r>
              <a:rPr lang="en-US" dirty="0"/>
              <a:t>.2 Knowledge 	management</a:t>
            </a:r>
          </a:p>
          <a:p>
            <a:r>
              <a:rPr lang="en-US" dirty="0"/>
              <a:t>.3 Information 	management</a:t>
            </a:r>
          </a:p>
          <a:p>
            <a:r>
              <a:rPr lang="en-US" dirty="0"/>
              <a:t>.4 Interpersonal and 	team skills</a:t>
            </a:r>
          </a:p>
          <a:p>
            <a:pPr lvl="1"/>
            <a:r>
              <a:rPr lang="en-US" dirty="0"/>
              <a:t>• Active listening</a:t>
            </a:r>
          </a:p>
          <a:p>
            <a:pPr lvl="1"/>
            <a:r>
              <a:rPr lang="en-US" dirty="0"/>
              <a:t>• Facilitation</a:t>
            </a:r>
          </a:p>
          <a:p>
            <a:pPr lvl="1"/>
            <a:r>
              <a:rPr lang="en-US" dirty="0"/>
              <a:t>• Leadership</a:t>
            </a:r>
          </a:p>
          <a:p>
            <a:pPr lvl="1"/>
            <a:r>
              <a:rPr lang="en-US" dirty="0"/>
              <a:t>• Networking</a:t>
            </a:r>
          </a:p>
          <a:p>
            <a:pPr lvl="1"/>
            <a:r>
              <a:rPr lang="en-US" dirty="0"/>
              <a:t>• Political awareness</a:t>
            </a:r>
          </a:p>
        </p:txBody>
      </p:sp>
      <p:sp>
        <p:nvSpPr>
          <p:cNvPr id="3" name="Title 2">
            <a:extLst>
              <a:ext uri="{FF2B5EF4-FFF2-40B4-BE49-F238E27FC236}">
                <a16:creationId xmlns:a16="http://schemas.microsoft.com/office/drawing/2014/main" id="{7DF3ECF7-0E38-4F2C-9BF6-ADAB61B75DF8}"/>
              </a:ext>
            </a:extLst>
          </p:cNvPr>
          <p:cNvSpPr>
            <a:spLocks noGrp="1"/>
          </p:cNvSpPr>
          <p:nvPr>
            <p:ph type="title"/>
          </p:nvPr>
        </p:nvSpPr>
        <p:spPr/>
        <p:txBody>
          <a:bodyPr/>
          <a:lstStyle/>
          <a:p>
            <a:r>
              <a:rPr lang="en-US" dirty="0"/>
              <a:t>Manage Project Knowledge</a:t>
            </a:r>
          </a:p>
        </p:txBody>
      </p:sp>
      <p:sp>
        <p:nvSpPr>
          <p:cNvPr id="4" name="Content Placeholder 3">
            <a:extLst>
              <a:ext uri="{FF2B5EF4-FFF2-40B4-BE49-F238E27FC236}">
                <a16:creationId xmlns:a16="http://schemas.microsoft.com/office/drawing/2014/main" id="{42562AC6-BD29-4C8D-9AD5-F065A420359E}"/>
              </a:ext>
            </a:extLst>
          </p:cNvPr>
          <p:cNvSpPr>
            <a:spLocks noGrp="1"/>
          </p:cNvSpPr>
          <p:nvPr>
            <p:ph sz="quarter" idx="12"/>
          </p:nvPr>
        </p:nvSpPr>
        <p:spPr/>
        <p:txBody>
          <a:bodyPr/>
          <a:lstStyle/>
          <a:p>
            <a:r>
              <a:rPr lang="en-US" sz="1800" dirty="0"/>
              <a:t>.1 PMP</a:t>
            </a:r>
          </a:p>
          <a:p>
            <a:pPr lvl="1"/>
            <a:r>
              <a:rPr lang="en-US" sz="1600" dirty="0"/>
              <a:t>• All components</a:t>
            </a:r>
          </a:p>
          <a:p>
            <a:r>
              <a:rPr lang="en-US" sz="1800" dirty="0"/>
              <a:t>.2 Project documents</a:t>
            </a:r>
          </a:p>
          <a:p>
            <a:pPr lvl="1"/>
            <a:r>
              <a:rPr lang="en-US" sz="1600" dirty="0"/>
              <a:t>• Lessons learned register</a:t>
            </a:r>
          </a:p>
          <a:p>
            <a:pPr lvl="1"/>
            <a:r>
              <a:rPr lang="en-US" sz="1600" dirty="0"/>
              <a:t>• Project team assignments</a:t>
            </a:r>
          </a:p>
          <a:p>
            <a:pPr lvl="1"/>
            <a:r>
              <a:rPr lang="en-US" sz="1600" dirty="0"/>
              <a:t>• Resource breakdown 	structure</a:t>
            </a:r>
          </a:p>
          <a:p>
            <a:pPr lvl="1"/>
            <a:r>
              <a:rPr lang="en-US" sz="1600" dirty="0"/>
              <a:t>• Source selection criteria</a:t>
            </a:r>
          </a:p>
          <a:p>
            <a:pPr lvl="1"/>
            <a:r>
              <a:rPr lang="en-US" sz="1600" dirty="0"/>
              <a:t>• Stakeholder register</a:t>
            </a:r>
          </a:p>
          <a:p>
            <a:r>
              <a:rPr lang="en-US" sz="1800" dirty="0"/>
              <a:t>.3 Deliverables</a:t>
            </a:r>
          </a:p>
          <a:p>
            <a:r>
              <a:rPr lang="en-US" sz="1800" dirty="0"/>
              <a:t>.4 EEFs</a:t>
            </a:r>
          </a:p>
          <a:p>
            <a:r>
              <a:rPr lang="en-US" sz="1800" dirty="0"/>
              <a:t>.5 OPAs</a:t>
            </a:r>
          </a:p>
        </p:txBody>
      </p:sp>
      <p:sp>
        <p:nvSpPr>
          <p:cNvPr id="5" name="Text Placeholder 4">
            <a:extLst>
              <a:ext uri="{FF2B5EF4-FFF2-40B4-BE49-F238E27FC236}">
                <a16:creationId xmlns:a16="http://schemas.microsoft.com/office/drawing/2014/main" id="{47CB7038-5CDA-464F-9AD7-FE153AF218B6}"/>
              </a:ext>
            </a:extLst>
          </p:cNvPr>
          <p:cNvSpPr>
            <a:spLocks noGrp="1"/>
          </p:cNvSpPr>
          <p:nvPr>
            <p:ph type="body" sz="quarter" idx="14"/>
          </p:nvPr>
        </p:nvSpPr>
        <p:spPr/>
        <p:txBody>
          <a:bodyPr/>
          <a:lstStyle/>
          <a:p>
            <a:r>
              <a:rPr lang="en-US" dirty="0"/>
              <a:t>.1 Lessons learned 	register</a:t>
            </a:r>
          </a:p>
          <a:p>
            <a:r>
              <a:rPr lang="en-US" dirty="0"/>
              <a:t>.2 PMP updates</a:t>
            </a:r>
          </a:p>
          <a:p>
            <a:r>
              <a:rPr lang="en-US" dirty="0"/>
              <a:t>	• Any component</a:t>
            </a:r>
          </a:p>
          <a:p>
            <a:r>
              <a:rPr lang="en-US" dirty="0"/>
              <a:t>.3 OPAs updates</a:t>
            </a:r>
          </a:p>
        </p:txBody>
      </p:sp>
      <p:sp>
        <p:nvSpPr>
          <p:cNvPr id="6" name="Text Placeholder 5">
            <a:extLst>
              <a:ext uri="{FF2B5EF4-FFF2-40B4-BE49-F238E27FC236}">
                <a16:creationId xmlns:a16="http://schemas.microsoft.com/office/drawing/2014/main" id="{FAE99588-C044-43C4-A76E-6E71BEAF1C07}"/>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23E36CB4-6555-4A33-AE7E-0E68A2DE2088}"/>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EBA3B2D2-45BF-4AD2-950D-1D9D7EF1BB51}"/>
              </a:ext>
            </a:extLst>
          </p:cNvPr>
          <p:cNvSpPr>
            <a:spLocks noGrp="1"/>
          </p:cNvSpPr>
          <p:nvPr>
            <p:ph type="sldNum" idx="18"/>
          </p:nvPr>
        </p:nvSpPr>
        <p:spPr/>
        <p:txBody>
          <a:bodyPr/>
          <a:lstStyle/>
          <a:p>
            <a:pPr>
              <a:defRPr/>
            </a:pPr>
            <a:fld id="{023D243F-FF89-4CDA-A0EF-C0FAAD3DFB55}" type="slidenum">
              <a:rPr lang="en-US" altLang="en-US" smtClean="0"/>
              <a:pPr>
                <a:defRPr/>
              </a:pPr>
              <a:t>123</a:t>
            </a:fld>
            <a:endParaRPr lang="en-US" altLang="en-US"/>
          </a:p>
        </p:txBody>
      </p:sp>
    </p:spTree>
    <p:extLst>
      <p:ext uri="{BB962C8B-B14F-4D97-AF65-F5344CB8AC3E}">
        <p14:creationId xmlns:p14="http://schemas.microsoft.com/office/powerpoint/2010/main" val="7984331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A70804-C6BF-4876-B5B7-7F04EEB735AE}"/>
              </a:ext>
            </a:extLst>
          </p:cNvPr>
          <p:cNvSpPr>
            <a:spLocks noGrp="1"/>
          </p:cNvSpPr>
          <p:nvPr>
            <p:ph type="title"/>
          </p:nvPr>
        </p:nvSpPr>
        <p:spPr/>
        <p:txBody>
          <a:bodyPr/>
          <a:lstStyle/>
          <a:p>
            <a:r>
              <a:rPr lang="en-US" dirty="0"/>
              <a:t>Knowledge Management</a:t>
            </a:r>
          </a:p>
        </p:txBody>
      </p:sp>
      <p:sp>
        <p:nvSpPr>
          <p:cNvPr id="10" name="Content Placeholder 9">
            <a:extLst>
              <a:ext uri="{FF2B5EF4-FFF2-40B4-BE49-F238E27FC236}">
                <a16:creationId xmlns:a16="http://schemas.microsoft.com/office/drawing/2014/main" id="{5744F5BB-7F99-4732-8B24-F731E334B7D7}"/>
              </a:ext>
            </a:extLst>
          </p:cNvPr>
          <p:cNvSpPr>
            <a:spLocks noGrp="1"/>
          </p:cNvSpPr>
          <p:nvPr>
            <p:ph idx="1"/>
          </p:nvPr>
        </p:nvSpPr>
        <p:spPr/>
        <p:txBody>
          <a:bodyPr>
            <a:normAutofit fontScale="62500" lnSpcReduction="20000"/>
          </a:bodyPr>
          <a:lstStyle/>
          <a:p>
            <a:pPr marL="0" indent="0">
              <a:buNone/>
            </a:pPr>
            <a:r>
              <a:rPr lang="en-IN" b="1" dirty="0"/>
              <a:t>Connect people so they can work together to create new knowledge &amp; share tacit knowledge &amp; integrate the knowledge of diverse team members.</a:t>
            </a:r>
          </a:p>
          <a:p>
            <a:endParaRPr lang="en-IN" dirty="0"/>
          </a:p>
          <a:p>
            <a:r>
              <a:rPr lang="en-IN" dirty="0"/>
              <a:t>Networking</a:t>
            </a:r>
          </a:p>
          <a:p>
            <a:r>
              <a:rPr lang="en-US" dirty="0"/>
              <a:t>Conversations with specialists;</a:t>
            </a:r>
          </a:p>
          <a:p>
            <a:r>
              <a:rPr lang="en-IN" dirty="0"/>
              <a:t>Communities of practice</a:t>
            </a:r>
          </a:p>
          <a:p>
            <a:r>
              <a:rPr lang="en-IN" dirty="0"/>
              <a:t>Meetings</a:t>
            </a:r>
          </a:p>
          <a:p>
            <a:r>
              <a:rPr lang="en-IN" dirty="0"/>
              <a:t>Work shadowing and reverse shadowing;</a:t>
            </a:r>
          </a:p>
          <a:p>
            <a:r>
              <a:rPr lang="en-IN" dirty="0"/>
              <a:t>Discussion forums</a:t>
            </a:r>
          </a:p>
          <a:p>
            <a:r>
              <a:rPr lang="en-IN" dirty="0"/>
              <a:t>Knowledge-sharing events such as seminars and conferences;</a:t>
            </a:r>
          </a:p>
          <a:p>
            <a:r>
              <a:rPr lang="en-IN" dirty="0"/>
              <a:t>Workshops, including problem-solving sessions and learning reviews designed to identify lessons learned;</a:t>
            </a:r>
          </a:p>
          <a:p>
            <a:r>
              <a:rPr lang="en-US" dirty="0"/>
              <a:t>Storytelling;</a:t>
            </a:r>
          </a:p>
          <a:p>
            <a:r>
              <a:rPr lang="en-IN" dirty="0"/>
              <a:t>Creativity and ideas management techniques;</a:t>
            </a:r>
          </a:p>
          <a:p>
            <a:r>
              <a:rPr lang="en-IN" dirty="0"/>
              <a:t>Knowledge fairs and cafés; and</a:t>
            </a:r>
          </a:p>
          <a:p>
            <a:r>
              <a:rPr lang="en-IN" dirty="0"/>
              <a:t>Training that involves interaction between learners.</a:t>
            </a:r>
            <a:endParaRPr lang="en-US" dirty="0"/>
          </a:p>
        </p:txBody>
      </p:sp>
      <p:sp>
        <p:nvSpPr>
          <p:cNvPr id="8" name="Slide Number Placeholder 7">
            <a:extLst>
              <a:ext uri="{FF2B5EF4-FFF2-40B4-BE49-F238E27FC236}">
                <a16:creationId xmlns:a16="http://schemas.microsoft.com/office/drawing/2014/main" id="{8D22F86B-6874-4ACE-A397-F2670A255CBE}"/>
              </a:ext>
            </a:extLst>
          </p:cNvPr>
          <p:cNvSpPr>
            <a:spLocks noGrp="1"/>
          </p:cNvSpPr>
          <p:nvPr>
            <p:ph type="sldNum" sz="quarter" idx="12"/>
          </p:nvPr>
        </p:nvSpPr>
        <p:spPr/>
        <p:txBody>
          <a:bodyPr/>
          <a:lstStyle/>
          <a:p>
            <a:pPr>
              <a:defRPr/>
            </a:pPr>
            <a:fld id="{023D243F-FF89-4CDA-A0EF-C0FAAD3DFB55}" type="slidenum">
              <a:rPr lang="en-US" altLang="en-US" smtClean="0"/>
              <a:pPr>
                <a:defRPr/>
              </a:pPr>
              <a:t>124</a:t>
            </a:fld>
            <a:endParaRPr lang="en-US" altLang="en-US"/>
          </a:p>
        </p:txBody>
      </p:sp>
    </p:spTree>
    <p:extLst>
      <p:ext uri="{BB962C8B-B14F-4D97-AF65-F5344CB8AC3E}">
        <p14:creationId xmlns:p14="http://schemas.microsoft.com/office/powerpoint/2010/main" val="392935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20CE-51C5-40F1-A2CD-3B43304516D2}"/>
              </a:ext>
            </a:extLst>
          </p:cNvPr>
          <p:cNvSpPr>
            <a:spLocks noGrp="1"/>
          </p:cNvSpPr>
          <p:nvPr>
            <p:ph type="title"/>
          </p:nvPr>
        </p:nvSpPr>
        <p:spPr/>
        <p:txBody>
          <a:bodyPr/>
          <a:lstStyle/>
          <a:p>
            <a:r>
              <a:rPr lang="en-US" dirty="0"/>
              <a:t>Information 	management</a:t>
            </a:r>
          </a:p>
        </p:txBody>
      </p:sp>
      <p:sp>
        <p:nvSpPr>
          <p:cNvPr id="3" name="Content Placeholder 2">
            <a:extLst>
              <a:ext uri="{FF2B5EF4-FFF2-40B4-BE49-F238E27FC236}">
                <a16:creationId xmlns:a16="http://schemas.microsoft.com/office/drawing/2014/main" id="{93D2D757-6D4D-42CF-97C8-746FE564DBED}"/>
              </a:ext>
            </a:extLst>
          </p:cNvPr>
          <p:cNvSpPr>
            <a:spLocks noGrp="1"/>
          </p:cNvSpPr>
          <p:nvPr>
            <p:ph idx="1"/>
          </p:nvPr>
        </p:nvSpPr>
        <p:spPr/>
        <p:txBody>
          <a:bodyPr/>
          <a:lstStyle/>
          <a:p>
            <a:pPr marL="0" indent="0">
              <a:buNone/>
            </a:pPr>
            <a:r>
              <a:rPr lang="en-IN" dirty="0"/>
              <a:t>That connect people to information. Effective for sharing simple, unambiguous, codified explicit knowledge.</a:t>
            </a:r>
          </a:p>
          <a:p>
            <a:pPr marL="0" indent="0">
              <a:buNone/>
            </a:pPr>
            <a:endParaRPr lang="en-IN" dirty="0"/>
          </a:p>
          <a:p>
            <a:r>
              <a:rPr lang="en-US" dirty="0"/>
              <a:t>Methods for codifying explicit</a:t>
            </a:r>
          </a:p>
          <a:p>
            <a:r>
              <a:rPr lang="en-US" dirty="0"/>
              <a:t>Lessons learned register</a:t>
            </a:r>
          </a:p>
          <a:p>
            <a:r>
              <a:rPr lang="en-IN" dirty="0"/>
              <a:t>Web searches and reading published articles;</a:t>
            </a:r>
          </a:p>
          <a:p>
            <a:r>
              <a:rPr lang="en-IN" dirty="0"/>
              <a:t>PMIS</a:t>
            </a:r>
            <a:endParaRPr lang="en-US" dirty="0"/>
          </a:p>
        </p:txBody>
      </p:sp>
      <p:sp>
        <p:nvSpPr>
          <p:cNvPr id="4" name="Footer Placeholder 3">
            <a:extLst>
              <a:ext uri="{FF2B5EF4-FFF2-40B4-BE49-F238E27FC236}">
                <a16:creationId xmlns:a16="http://schemas.microsoft.com/office/drawing/2014/main" id="{8D061370-D5AF-41A2-A830-3DFBCE972D7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902CBD6-1B58-4727-8ABC-1B7DC97A4AB6}"/>
              </a:ext>
            </a:extLst>
          </p:cNvPr>
          <p:cNvSpPr>
            <a:spLocks noGrp="1"/>
          </p:cNvSpPr>
          <p:nvPr>
            <p:ph type="sldNum" sz="quarter" idx="12"/>
          </p:nvPr>
        </p:nvSpPr>
        <p:spPr/>
        <p:txBody>
          <a:bodyPr/>
          <a:lstStyle/>
          <a:p>
            <a:pPr>
              <a:defRPr/>
            </a:pPr>
            <a:fld id="{72DDD327-84E9-44EE-94DF-C6A9CABE3A3A}" type="slidenum">
              <a:rPr lang="en-US" altLang="en-US" smtClean="0"/>
              <a:pPr>
                <a:defRPr/>
              </a:pPr>
              <a:t>125</a:t>
            </a:fld>
            <a:endParaRPr lang="en-US" altLang="en-US"/>
          </a:p>
        </p:txBody>
      </p:sp>
    </p:spTree>
    <p:extLst>
      <p:ext uri="{BB962C8B-B14F-4D97-AF65-F5344CB8AC3E}">
        <p14:creationId xmlns:p14="http://schemas.microsoft.com/office/powerpoint/2010/main" val="28307595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5</a:t>
            </a:r>
            <a:r>
              <a:rPr altLang="en-US" dirty="0"/>
              <a:t>. Monitor &amp; Control Project Work</a:t>
            </a:r>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tracking, reviewing, and reporting overall progress to meet the performance objectives defined in the project management plan. </a:t>
            </a:r>
            <a:endParaRPr lang="en-US" altLang="en-US" sz="2800" dirty="0"/>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extLst>
      <p:ext uri="{BB962C8B-B14F-4D97-AF65-F5344CB8AC3E}">
        <p14:creationId xmlns:p14="http://schemas.microsoft.com/office/powerpoint/2010/main" val="7225703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Placeholder 5"/>
          <p:cNvSpPr>
            <a:spLocks noGrp="1"/>
          </p:cNvSpPr>
          <p:nvPr>
            <p:ph type="body" sz="quarter" idx="13"/>
          </p:nvPr>
        </p:nvSpPr>
        <p:spPr>
          <a:xfrm>
            <a:off x="3429000" y="1211262"/>
            <a:ext cx="2667000" cy="5113338"/>
          </a:xfrm>
        </p:spPr>
        <p:txBody>
          <a:bodyPr/>
          <a:lstStyle/>
          <a:p>
            <a:r>
              <a:rPr lang="en-US" dirty="0"/>
              <a:t>.1 Expert judgment</a:t>
            </a:r>
          </a:p>
          <a:p>
            <a:r>
              <a:rPr lang="en-US" dirty="0"/>
              <a:t>.2 Data analysis</a:t>
            </a:r>
          </a:p>
          <a:p>
            <a:pPr lvl="1"/>
            <a:r>
              <a:rPr lang="en-US" dirty="0"/>
              <a:t>• Alternatives analysis</a:t>
            </a:r>
          </a:p>
          <a:p>
            <a:pPr lvl="1"/>
            <a:r>
              <a:rPr lang="en-US" dirty="0"/>
              <a:t>• Cost-benefit analysis</a:t>
            </a:r>
          </a:p>
          <a:p>
            <a:pPr lvl="1"/>
            <a:r>
              <a:rPr lang="en-US" dirty="0"/>
              <a:t>• Earned value analysis</a:t>
            </a:r>
          </a:p>
          <a:p>
            <a:pPr lvl="1"/>
            <a:r>
              <a:rPr lang="en-US" dirty="0"/>
              <a:t>• Root cause analysis</a:t>
            </a:r>
          </a:p>
          <a:p>
            <a:pPr lvl="1"/>
            <a:r>
              <a:rPr lang="en-US" dirty="0"/>
              <a:t>• Trend analysis</a:t>
            </a:r>
          </a:p>
          <a:p>
            <a:pPr lvl="1"/>
            <a:r>
              <a:rPr lang="en-US" dirty="0"/>
              <a:t>• Variance analysis</a:t>
            </a:r>
          </a:p>
          <a:p>
            <a:r>
              <a:rPr lang="en-US" dirty="0"/>
              <a:t>.3 Decision making</a:t>
            </a:r>
          </a:p>
          <a:p>
            <a:r>
              <a:rPr lang="en-US" dirty="0"/>
              <a:t>.4 Meetings</a:t>
            </a:r>
            <a:endParaRPr lang="en-US" altLang="en-US" dirty="0"/>
          </a:p>
        </p:txBody>
      </p:sp>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r>
              <a:rPr lang="en-IN" altLang="en-US" sz="1600" dirty="0"/>
              <a:t>.1 Project management plan</a:t>
            </a:r>
          </a:p>
          <a:p>
            <a:pPr lvl="1"/>
            <a:r>
              <a:rPr lang="en-IN" altLang="en-US" sz="1400" dirty="0"/>
              <a:t>• Any component</a:t>
            </a:r>
          </a:p>
          <a:p>
            <a:r>
              <a:rPr lang="en-IN" altLang="en-US" sz="1600" dirty="0"/>
              <a:t>.2 Project documents</a:t>
            </a:r>
          </a:p>
          <a:p>
            <a:pPr lvl="1"/>
            <a:r>
              <a:rPr lang="en-IN" altLang="en-US" sz="1400" dirty="0"/>
              <a:t>• Assumption log</a:t>
            </a:r>
          </a:p>
          <a:p>
            <a:pPr lvl="1"/>
            <a:r>
              <a:rPr lang="en-IN" altLang="en-US" sz="1400" dirty="0"/>
              <a:t>• Basis of estimates</a:t>
            </a:r>
          </a:p>
          <a:p>
            <a:pPr lvl="1"/>
            <a:r>
              <a:rPr lang="en-IN" altLang="en-US" sz="1400" dirty="0"/>
              <a:t>• Cost forecasts</a:t>
            </a:r>
          </a:p>
          <a:p>
            <a:pPr lvl="1"/>
            <a:r>
              <a:rPr lang="en-IN" altLang="en-US" sz="1400" dirty="0"/>
              <a:t>• Issue log</a:t>
            </a:r>
          </a:p>
          <a:p>
            <a:pPr lvl="1"/>
            <a:r>
              <a:rPr lang="en-IN" altLang="en-US" sz="1400" dirty="0"/>
              <a:t>• Lessons learned register</a:t>
            </a:r>
          </a:p>
          <a:p>
            <a:pPr lvl="1"/>
            <a:r>
              <a:rPr lang="en-IN" altLang="en-US" sz="1400" dirty="0"/>
              <a:t>• Milestone list</a:t>
            </a:r>
          </a:p>
          <a:p>
            <a:pPr lvl="1"/>
            <a:r>
              <a:rPr lang="en-IN" altLang="en-US" sz="1400" dirty="0"/>
              <a:t>• Quality reports</a:t>
            </a:r>
          </a:p>
          <a:p>
            <a:pPr lvl="1"/>
            <a:r>
              <a:rPr lang="en-IN" altLang="en-US" sz="1400" dirty="0"/>
              <a:t>• Risk register</a:t>
            </a:r>
          </a:p>
          <a:p>
            <a:pPr lvl="1"/>
            <a:r>
              <a:rPr lang="en-IN" altLang="en-US" sz="1400" dirty="0"/>
              <a:t>• Risk report</a:t>
            </a:r>
          </a:p>
          <a:p>
            <a:pPr lvl="1"/>
            <a:r>
              <a:rPr lang="en-IN" altLang="en-US" sz="1400" dirty="0"/>
              <a:t>• Schedule forecasts</a:t>
            </a:r>
          </a:p>
          <a:p>
            <a:r>
              <a:rPr lang="en-IN" altLang="en-US" sz="1600" dirty="0"/>
              <a:t>.3 Work performance 	information</a:t>
            </a:r>
          </a:p>
          <a:p>
            <a:r>
              <a:rPr lang="en-IN" altLang="en-US" sz="1600" dirty="0"/>
              <a:t>.4 Agreements</a:t>
            </a:r>
          </a:p>
          <a:p>
            <a:r>
              <a:rPr lang="en-IN" altLang="en-US" sz="1600" dirty="0"/>
              <a:t>.5 EEFs</a:t>
            </a:r>
          </a:p>
          <a:p>
            <a:r>
              <a:rPr lang="en-IN" altLang="en-US" sz="1600" dirty="0"/>
              <a:t>.6 OPA</a:t>
            </a:r>
          </a:p>
          <a:p>
            <a:endParaRPr lang="en-IN" altLang="en-US" sz="1600" dirty="0"/>
          </a:p>
          <a:p>
            <a:endParaRPr lang="en-IN" altLang="en-US" sz="1600" dirty="0"/>
          </a:p>
          <a:p>
            <a:endParaRPr lang="en-US" altLang="en-US" sz="1600" dirty="0"/>
          </a:p>
        </p:txBody>
      </p:sp>
      <p:sp>
        <p:nvSpPr>
          <p:cNvPr id="116741" name="Text Placeholder 6"/>
          <p:cNvSpPr>
            <a:spLocks noGrp="1"/>
          </p:cNvSpPr>
          <p:nvPr>
            <p:ph type="body" sz="quarter" idx="14"/>
          </p:nvPr>
        </p:nvSpPr>
        <p:spPr/>
        <p:txBody>
          <a:bodyPr/>
          <a:lstStyle/>
          <a:p>
            <a:r>
              <a:rPr lang="en-US" dirty="0"/>
              <a:t>.1 Work performance 	reports</a:t>
            </a:r>
          </a:p>
          <a:p>
            <a:r>
              <a:rPr lang="en-US" dirty="0"/>
              <a:t>.2 Change requests</a:t>
            </a:r>
          </a:p>
          <a:p>
            <a:r>
              <a:rPr lang="en-US" dirty="0"/>
              <a:t>.3 PMP updates</a:t>
            </a:r>
          </a:p>
          <a:p>
            <a:r>
              <a:rPr lang="en-US" dirty="0"/>
              <a:t>	• Any component</a:t>
            </a:r>
          </a:p>
          <a:p>
            <a:r>
              <a:rPr lang="en-US" dirty="0"/>
              <a:t>.4 Project documents 	updates</a:t>
            </a:r>
          </a:p>
          <a:p>
            <a:pPr lvl="1"/>
            <a:r>
              <a:rPr lang="en-US" dirty="0"/>
              <a:t>• Cost forecasts</a:t>
            </a:r>
          </a:p>
          <a:p>
            <a:pPr lvl="1"/>
            <a:r>
              <a:rPr lang="en-US" dirty="0"/>
              <a:t>• Issue log</a:t>
            </a:r>
          </a:p>
          <a:p>
            <a:pPr lvl="1"/>
            <a:r>
              <a:rPr lang="en-US" dirty="0"/>
              <a:t>• Lessons learned 	register</a:t>
            </a:r>
          </a:p>
          <a:p>
            <a:pPr lvl="1"/>
            <a:r>
              <a:rPr lang="en-US" dirty="0"/>
              <a:t>• Risk register</a:t>
            </a:r>
          </a:p>
          <a:p>
            <a:pPr lvl="1"/>
            <a:r>
              <a:rPr lang="en-US" dirty="0"/>
              <a:t>• Schedule forecasts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M&amp;C</a:t>
            </a:r>
          </a:p>
        </p:txBody>
      </p:sp>
      <p:sp>
        <p:nvSpPr>
          <p:cNvPr id="1167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extLst>
      <p:ext uri="{BB962C8B-B14F-4D97-AF65-F5344CB8AC3E}">
        <p14:creationId xmlns:p14="http://schemas.microsoft.com/office/powerpoint/2010/main" val="594699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extLst>
      <p:ext uri="{BB962C8B-B14F-4D97-AF65-F5344CB8AC3E}">
        <p14:creationId xmlns:p14="http://schemas.microsoft.com/office/powerpoint/2010/main" val="4812261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lang="en-US" altLang="en-US" dirty="0"/>
              <a:t>6</a:t>
            </a:r>
            <a:r>
              <a:rPr altLang="en-US" dirty="0"/>
              <a:t>. Perform Integrated Change Control</a:t>
            </a:r>
          </a:p>
        </p:txBody>
      </p:sp>
      <p:sp>
        <p:nvSpPr>
          <p:cNvPr id="120835" name="Content Placeholder 2"/>
          <p:cNvSpPr>
            <a:spLocks noGrp="1"/>
          </p:cNvSpPr>
          <p:nvPr>
            <p:ph idx="1"/>
          </p:nvPr>
        </p:nvSpPr>
        <p:spPr>
          <a:xfrm>
            <a:off x="457200" y="2286000"/>
            <a:ext cx="8229600" cy="3840163"/>
          </a:xfrm>
        </p:spPr>
        <p:txBody>
          <a:bodyPr/>
          <a:lstStyle/>
          <a:p>
            <a:pPr>
              <a:buNone/>
            </a:pPr>
            <a:r>
              <a:rPr lang="en-US" altLang="en-US" sz="2800" b="1" dirty="0"/>
              <a:t>	</a:t>
            </a:r>
            <a:r>
              <a:rPr lang="en-IN" sz="2800" dirty="0"/>
              <a:t>The process of reviewing all change requests; approving changes and managing changes to deliverables, organizational process assets, project documents, and the project management plan; and communicating the decisions. </a:t>
            </a:r>
            <a:endParaRPr lang="en-US" altLang="en-US" sz="2800" dirty="0"/>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spTree>
    <p:extLst>
      <p:ext uri="{BB962C8B-B14F-4D97-AF65-F5344CB8AC3E}">
        <p14:creationId xmlns:p14="http://schemas.microsoft.com/office/powerpoint/2010/main" val="709963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E07E66-849B-460D-B845-0A9CDAF1ACFB}"/>
              </a:ext>
            </a:extLst>
          </p:cNvPr>
          <p:cNvSpPr>
            <a:spLocks noGrp="1"/>
          </p:cNvSpPr>
          <p:nvPr>
            <p:ph type="title"/>
          </p:nvPr>
        </p:nvSpPr>
        <p:spPr/>
        <p:txBody>
          <a:bodyPr/>
          <a:lstStyle/>
          <a:p>
            <a:r>
              <a:rPr lang="en-US" dirty="0"/>
              <a:t>PMI Facts</a:t>
            </a:r>
          </a:p>
        </p:txBody>
      </p:sp>
      <p:sp>
        <p:nvSpPr>
          <p:cNvPr id="4" name="Footer Placeholder 3">
            <a:extLst>
              <a:ext uri="{FF2B5EF4-FFF2-40B4-BE49-F238E27FC236}">
                <a16:creationId xmlns:a16="http://schemas.microsoft.com/office/drawing/2014/main" id="{CCC357D1-893A-4D44-BB4C-44B285185F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3A1DD7E-994D-4261-8261-0ED4DEFCF080}"/>
              </a:ext>
            </a:extLst>
          </p:cNvPr>
          <p:cNvSpPr>
            <a:spLocks noGrp="1"/>
          </p:cNvSpPr>
          <p:nvPr>
            <p:ph type="sldNum" sz="quarter" idx="12"/>
          </p:nvPr>
        </p:nvSpPr>
        <p:spPr/>
        <p:txBody>
          <a:bodyPr/>
          <a:lstStyle/>
          <a:p>
            <a:pPr>
              <a:defRPr/>
            </a:pPr>
            <a:fld id="{72DDD327-84E9-44EE-94DF-C6A9CABE3A3A}" type="slidenum">
              <a:rPr lang="en-US" altLang="en-US" smtClean="0"/>
              <a:pPr>
                <a:defRPr/>
              </a:pPr>
              <a:t>13</a:t>
            </a:fld>
            <a:endParaRPr lang="en-US" altLang="en-US"/>
          </a:p>
        </p:txBody>
      </p:sp>
      <p:pic>
        <p:nvPicPr>
          <p:cNvPr id="10" name="Picture 9">
            <a:extLst>
              <a:ext uri="{FF2B5EF4-FFF2-40B4-BE49-F238E27FC236}">
                <a16:creationId xmlns:a16="http://schemas.microsoft.com/office/drawing/2014/main" id="{3692F9BA-83E6-4337-8027-B4F7FBD590D3}"/>
              </a:ext>
            </a:extLst>
          </p:cNvPr>
          <p:cNvPicPr>
            <a:picLocks noChangeAspect="1"/>
          </p:cNvPicPr>
          <p:nvPr/>
        </p:nvPicPr>
        <p:blipFill>
          <a:blip r:embed="rId2"/>
          <a:stretch>
            <a:fillRect/>
          </a:stretch>
        </p:blipFill>
        <p:spPr>
          <a:xfrm>
            <a:off x="457200" y="990600"/>
            <a:ext cx="1807569" cy="2348922"/>
          </a:xfrm>
          <a:prstGeom prst="rect">
            <a:avLst/>
          </a:prstGeom>
        </p:spPr>
      </p:pic>
      <p:sp>
        <p:nvSpPr>
          <p:cNvPr id="11" name="TextBox 10">
            <a:extLst>
              <a:ext uri="{FF2B5EF4-FFF2-40B4-BE49-F238E27FC236}">
                <a16:creationId xmlns:a16="http://schemas.microsoft.com/office/drawing/2014/main" id="{56C948FF-9F95-4013-BEF6-AB390CF91C97}"/>
              </a:ext>
            </a:extLst>
          </p:cNvPr>
          <p:cNvSpPr txBox="1"/>
          <p:nvPr/>
        </p:nvSpPr>
        <p:spPr>
          <a:xfrm>
            <a:off x="436952" y="3482513"/>
            <a:ext cx="1896673" cy="369332"/>
          </a:xfrm>
          <a:prstGeom prst="rect">
            <a:avLst/>
          </a:prstGeom>
          <a:noFill/>
        </p:spPr>
        <p:txBody>
          <a:bodyPr wrap="none" rtlCol="0">
            <a:spAutoFit/>
          </a:bodyPr>
          <a:lstStyle/>
          <a:p>
            <a:r>
              <a:rPr lang="en-US" dirty="0"/>
              <a:t>5+ million copies</a:t>
            </a:r>
          </a:p>
        </p:txBody>
      </p:sp>
      <p:pic>
        <p:nvPicPr>
          <p:cNvPr id="13" name="Picture 12">
            <a:extLst>
              <a:ext uri="{FF2B5EF4-FFF2-40B4-BE49-F238E27FC236}">
                <a16:creationId xmlns:a16="http://schemas.microsoft.com/office/drawing/2014/main" id="{87E67AB8-2CD1-48E0-8B4A-303562DCA8D1}"/>
              </a:ext>
            </a:extLst>
          </p:cNvPr>
          <p:cNvPicPr>
            <a:picLocks noChangeAspect="1"/>
          </p:cNvPicPr>
          <p:nvPr/>
        </p:nvPicPr>
        <p:blipFill>
          <a:blip r:embed="rId3"/>
          <a:stretch>
            <a:fillRect/>
          </a:stretch>
        </p:blipFill>
        <p:spPr>
          <a:xfrm>
            <a:off x="2590800" y="1015181"/>
            <a:ext cx="2067778" cy="2067778"/>
          </a:xfrm>
          <a:prstGeom prst="rect">
            <a:avLst/>
          </a:prstGeom>
        </p:spPr>
      </p:pic>
      <p:sp>
        <p:nvSpPr>
          <p:cNvPr id="14" name="TextBox 13">
            <a:extLst>
              <a:ext uri="{FF2B5EF4-FFF2-40B4-BE49-F238E27FC236}">
                <a16:creationId xmlns:a16="http://schemas.microsoft.com/office/drawing/2014/main" id="{FEEF2310-3533-4E96-87CE-7C515E8CFF08}"/>
              </a:ext>
            </a:extLst>
          </p:cNvPr>
          <p:cNvSpPr txBox="1"/>
          <p:nvPr/>
        </p:nvSpPr>
        <p:spPr>
          <a:xfrm>
            <a:off x="2907702" y="3051008"/>
            <a:ext cx="1620957" cy="369332"/>
          </a:xfrm>
          <a:prstGeom prst="rect">
            <a:avLst/>
          </a:prstGeom>
          <a:noFill/>
        </p:spPr>
        <p:txBody>
          <a:bodyPr wrap="none" rtlCol="0">
            <a:spAutoFit/>
          </a:bodyPr>
          <a:lstStyle/>
          <a:p>
            <a:r>
              <a:rPr lang="en-US" dirty="0"/>
              <a:t>207 Countries</a:t>
            </a:r>
          </a:p>
        </p:txBody>
      </p:sp>
      <p:sp>
        <p:nvSpPr>
          <p:cNvPr id="18" name="Rectangle 17">
            <a:extLst>
              <a:ext uri="{FF2B5EF4-FFF2-40B4-BE49-F238E27FC236}">
                <a16:creationId xmlns:a16="http://schemas.microsoft.com/office/drawing/2014/main" id="{3562396D-540B-46C8-B84B-921BE133F6A4}"/>
              </a:ext>
            </a:extLst>
          </p:cNvPr>
          <p:cNvSpPr/>
          <p:nvPr/>
        </p:nvSpPr>
        <p:spPr>
          <a:xfrm>
            <a:off x="5077458" y="1046280"/>
            <a:ext cx="2000099" cy="369332"/>
          </a:xfrm>
          <a:prstGeom prst="rect">
            <a:avLst/>
          </a:prstGeom>
        </p:spPr>
        <p:txBody>
          <a:bodyPr wrap="none">
            <a:spAutoFit/>
          </a:bodyPr>
          <a:lstStyle/>
          <a:p>
            <a:r>
              <a:rPr lang="en-US" dirty="0">
                <a:solidFill>
                  <a:srgbClr val="37424A"/>
                </a:solidFill>
                <a:latin typeface="Bliss Regular"/>
              </a:rPr>
              <a:t>470,000+ members</a:t>
            </a:r>
            <a:endParaRPr lang="en-US" dirty="0"/>
          </a:p>
        </p:txBody>
      </p:sp>
      <p:pic>
        <p:nvPicPr>
          <p:cNvPr id="20" name="Picture 19">
            <a:extLst>
              <a:ext uri="{FF2B5EF4-FFF2-40B4-BE49-F238E27FC236}">
                <a16:creationId xmlns:a16="http://schemas.microsoft.com/office/drawing/2014/main" id="{F077AD8E-0DB8-4AC7-A06F-26020F9D5C63}"/>
              </a:ext>
            </a:extLst>
          </p:cNvPr>
          <p:cNvPicPr>
            <a:picLocks noChangeAspect="1"/>
          </p:cNvPicPr>
          <p:nvPr/>
        </p:nvPicPr>
        <p:blipFill>
          <a:blip r:embed="rId4"/>
          <a:stretch>
            <a:fillRect/>
          </a:stretch>
        </p:blipFill>
        <p:spPr>
          <a:xfrm>
            <a:off x="4984609" y="1344627"/>
            <a:ext cx="1914525" cy="1645542"/>
          </a:xfrm>
          <a:prstGeom prst="rect">
            <a:avLst/>
          </a:prstGeom>
        </p:spPr>
      </p:pic>
      <p:pic>
        <p:nvPicPr>
          <p:cNvPr id="22" name="Picture 21">
            <a:extLst>
              <a:ext uri="{FF2B5EF4-FFF2-40B4-BE49-F238E27FC236}">
                <a16:creationId xmlns:a16="http://schemas.microsoft.com/office/drawing/2014/main" id="{01DC7A85-A5FD-4DA5-8B60-DEF244170E48}"/>
              </a:ext>
            </a:extLst>
          </p:cNvPr>
          <p:cNvPicPr>
            <a:picLocks noChangeAspect="1"/>
          </p:cNvPicPr>
          <p:nvPr/>
        </p:nvPicPr>
        <p:blipFill>
          <a:blip r:embed="rId5"/>
          <a:stretch>
            <a:fillRect/>
          </a:stretch>
        </p:blipFill>
        <p:spPr>
          <a:xfrm>
            <a:off x="304801" y="4054472"/>
            <a:ext cx="2286000" cy="1036595"/>
          </a:xfrm>
          <a:prstGeom prst="rect">
            <a:avLst/>
          </a:prstGeom>
        </p:spPr>
      </p:pic>
      <p:sp>
        <p:nvSpPr>
          <p:cNvPr id="24" name="Rectangle 23">
            <a:extLst>
              <a:ext uri="{FF2B5EF4-FFF2-40B4-BE49-F238E27FC236}">
                <a16:creationId xmlns:a16="http://schemas.microsoft.com/office/drawing/2014/main" id="{06A019FF-C8B9-4C4F-97EB-495A8ED29F6D}"/>
              </a:ext>
            </a:extLst>
          </p:cNvPr>
          <p:cNvSpPr/>
          <p:nvPr/>
        </p:nvSpPr>
        <p:spPr>
          <a:xfrm>
            <a:off x="862289" y="5091067"/>
            <a:ext cx="1112805" cy="369332"/>
          </a:xfrm>
          <a:prstGeom prst="rect">
            <a:avLst/>
          </a:prstGeom>
        </p:spPr>
        <p:txBody>
          <a:bodyPr wrap="none">
            <a:spAutoFit/>
          </a:bodyPr>
          <a:lstStyle/>
          <a:p>
            <a:r>
              <a:rPr lang="en-US" dirty="0">
                <a:solidFill>
                  <a:srgbClr val="37424A"/>
                </a:solidFill>
                <a:latin typeface="Bliss Regular"/>
              </a:rPr>
              <a:t>774,000+ </a:t>
            </a:r>
            <a:endParaRPr lang="en-US" dirty="0"/>
          </a:p>
        </p:txBody>
      </p:sp>
      <p:sp>
        <p:nvSpPr>
          <p:cNvPr id="25" name="Rectangle 24">
            <a:extLst>
              <a:ext uri="{FF2B5EF4-FFF2-40B4-BE49-F238E27FC236}">
                <a16:creationId xmlns:a16="http://schemas.microsoft.com/office/drawing/2014/main" id="{AA95769D-BEB5-480D-917C-82D931769D85}"/>
              </a:ext>
            </a:extLst>
          </p:cNvPr>
          <p:cNvSpPr/>
          <p:nvPr/>
        </p:nvSpPr>
        <p:spPr>
          <a:xfrm>
            <a:off x="3581400" y="5091067"/>
            <a:ext cx="942887" cy="369332"/>
          </a:xfrm>
          <a:prstGeom prst="rect">
            <a:avLst/>
          </a:prstGeom>
        </p:spPr>
        <p:txBody>
          <a:bodyPr wrap="none">
            <a:spAutoFit/>
          </a:bodyPr>
          <a:lstStyle/>
          <a:p>
            <a:r>
              <a:rPr lang="en-US" dirty="0">
                <a:solidFill>
                  <a:srgbClr val="37424A"/>
                </a:solidFill>
                <a:latin typeface="Bliss Regular"/>
              </a:rPr>
              <a:t>10,000+</a:t>
            </a:r>
            <a:endParaRPr lang="en-US" dirty="0"/>
          </a:p>
        </p:txBody>
      </p:sp>
      <p:pic>
        <p:nvPicPr>
          <p:cNvPr id="27" name="Picture 26">
            <a:extLst>
              <a:ext uri="{FF2B5EF4-FFF2-40B4-BE49-F238E27FC236}">
                <a16:creationId xmlns:a16="http://schemas.microsoft.com/office/drawing/2014/main" id="{1C77DA93-F10C-440F-B568-469D058FF7D9}"/>
              </a:ext>
            </a:extLst>
          </p:cNvPr>
          <p:cNvPicPr>
            <a:picLocks noChangeAspect="1"/>
          </p:cNvPicPr>
          <p:nvPr/>
        </p:nvPicPr>
        <p:blipFill>
          <a:blip r:embed="rId6"/>
          <a:stretch>
            <a:fillRect/>
          </a:stretch>
        </p:blipFill>
        <p:spPr>
          <a:xfrm>
            <a:off x="2590800" y="4207187"/>
            <a:ext cx="2885119" cy="745813"/>
          </a:xfrm>
          <a:prstGeom prst="rect">
            <a:avLst/>
          </a:prstGeom>
        </p:spPr>
      </p:pic>
      <p:graphicFrame>
        <p:nvGraphicFramePr>
          <p:cNvPr id="28" name="Table 27">
            <a:extLst>
              <a:ext uri="{FF2B5EF4-FFF2-40B4-BE49-F238E27FC236}">
                <a16:creationId xmlns:a16="http://schemas.microsoft.com/office/drawing/2014/main" id="{BDDDCC40-03FC-4999-858D-0A91737CADFC}"/>
              </a:ext>
            </a:extLst>
          </p:cNvPr>
          <p:cNvGraphicFramePr>
            <a:graphicFrameLocks noGrp="1"/>
          </p:cNvGraphicFramePr>
          <p:nvPr>
            <p:extLst>
              <p:ext uri="{D42A27DB-BD31-4B8C-83A1-F6EECF244321}">
                <p14:modId xmlns:p14="http://schemas.microsoft.com/office/powerpoint/2010/main" val="327556500"/>
              </p:ext>
            </p:extLst>
          </p:nvPr>
        </p:nvGraphicFramePr>
        <p:xfrm>
          <a:off x="6466518" y="3283052"/>
          <a:ext cx="2613268" cy="2840670"/>
        </p:xfrm>
        <a:graphic>
          <a:graphicData uri="http://schemas.openxmlformats.org/drawingml/2006/table">
            <a:tbl>
              <a:tblPr>
                <a:tableStyleId>{775DCB02-9BB8-47FD-8907-85C794F793BA}</a:tableStyleId>
              </a:tblPr>
              <a:tblGrid>
                <a:gridCol w="1447800">
                  <a:extLst>
                    <a:ext uri="{9D8B030D-6E8A-4147-A177-3AD203B41FA5}">
                      <a16:colId xmlns:a16="http://schemas.microsoft.com/office/drawing/2014/main" val="2542455174"/>
                    </a:ext>
                  </a:extLst>
                </a:gridCol>
                <a:gridCol w="1165468">
                  <a:extLst>
                    <a:ext uri="{9D8B030D-6E8A-4147-A177-3AD203B41FA5}">
                      <a16:colId xmlns:a16="http://schemas.microsoft.com/office/drawing/2014/main" val="344902248"/>
                    </a:ext>
                  </a:extLst>
                </a:gridCol>
              </a:tblGrid>
              <a:tr h="237270">
                <a:tc>
                  <a:txBody>
                    <a:bodyPr/>
                    <a:lstStyle/>
                    <a:p>
                      <a:pPr algn="l" fontAlgn="t"/>
                      <a:r>
                        <a:rPr lang="en-IN" sz="1700" dirty="0">
                          <a:effectLst/>
                        </a:rPr>
                        <a:t>CAPM</a:t>
                      </a:r>
                      <a:r>
                        <a:rPr lang="en-IN" sz="1700" baseline="30000" dirty="0">
                          <a:effectLst/>
                        </a:rPr>
                        <a:t>®</a:t>
                      </a:r>
                      <a:endParaRPr lang="en-IN"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33,880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39872586"/>
                  </a:ext>
                </a:extLst>
              </a:tr>
              <a:tr h="237270">
                <a:tc>
                  <a:txBody>
                    <a:bodyPr/>
                    <a:lstStyle/>
                    <a:p>
                      <a:pPr algn="l" fontAlgn="t"/>
                      <a:r>
                        <a:rPr lang="en-US" sz="1700" dirty="0" err="1">
                          <a:effectLst/>
                        </a:rPr>
                        <a:t>PgMP</a:t>
                      </a:r>
                      <a:r>
                        <a:rPr lang="en-US" sz="1700" baseline="30000" dirty="0">
                          <a:effectLst/>
                        </a:rPr>
                        <a:t>®</a:t>
                      </a:r>
                      <a:endParaRPr lang="en-US"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1,957</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96797539"/>
                  </a:ext>
                </a:extLst>
              </a:tr>
              <a:tr h="237270">
                <a:tc>
                  <a:txBody>
                    <a:bodyPr/>
                    <a:lstStyle/>
                    <a:p>
                      <a:pPr algn="l" fontAlgn="t"/>
                      <a:r>
                        <a:rPr lang="en-US" sz="1700" dirty="0">
                          <a:effectLst/>
                        </a:rPr>
                        <a:t>PMI-RMP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4,158</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35784508"/>
                  </a:ext>
                </a:extLst>
              </a:tr>
              <a:tr h="237270">
                <a:tc>
                  <a:txBody>
                    <a:bodyPr/>
                    <a:lstStyle/>
                    <a:p>
                      <a:pPr algn="l" fontAlgn="t"/>
                      <a:r>
                        <a:rPr lang="en-US" sz="1700" dirty="0">
                          <a:effectLst/>
                        </a:rPr>
                        <a:t>PMI-SP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1,710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53647931"/>
                  </a:ext>
                </a:extLst>
              </a:tr>
              <a:tr h="237270">
                <a:tc>
                  <a:txBody>
                    <a:bodyPr/>
                    <a:lstStyle/>
                    <a:p>
                      <a:pPr algn="l" fontAlgn="t"/>
                      <a:r>
                        <a:rPr lang="en-US" sz="1700" u="none" strike="noStrike" dirty="0">
                          <a:effectLst/>
                        </a:rPr>
                        <a:t>PMI-ACP</a:t>
                      </a:r>
                      <a:r>
                        <a:rPr lang="en-US" sz="1700" baseline="30000" dirty="0">
                          <a:effectLst/>
                        </a:rPr>
                        <a:t>®</a:t>
                      </a:r>
                      <a:r>
                        <a:rPr lang="en-US" sz="1700" dirty="0">
                          <a:effectLst/>
                        </a:rPr>
                        <a:t> </a:t>
                      </a:r>
                      <a:endParaRPr lang="en-US" sz="1700" dirty="0">
                        <a:solidFill>
                          <a:srgbClr val="808080"/>
                        </a:solidFill>
                        <a:effectLst/>
                        <a:latin typeface="Helvetica Neue"/>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16,283</a:t>
                      </a:r>
                      <a:endParaRPr lang="en-US" sz="1700" dirty="0">
                        <a:solidFill>
                          <a:srgbClr val="808080"/>
                        </a:solidFill>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0941647"/>
                  </a:ext>
                </a:extLst>
              </a:tr>
              <a:tr h="237270">
                <a:tc>
                  <a:txBody>
                    <a:bodyPr/>
                    <a:lstStyle/>
                    <a:p>
                      <a:pPr algn="l" fontAlgn="t"/>
                      <a:r>
                        <a:rPr lang="en-US" sz="1700" dirty="0">
                          <a:effectLst/>
                        </a:rPr>
                        <a:t>(</a:t>
                      </a:r>
                      <a:r>
                        <a:rPr lang="en-US" sz="1700" dirty="0" err="1">
                          <a:effectLst/>
                        </a:rPr>
                        <a:t>PfMP</a:t>
                      </a:r>
                      <a:r>
                        <a:rPr lang="en-US" sz="1700" dirty="0">
                          <a:effectLst/>
                        </a:rPr>
                        <a:t>)</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450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71312004"/>
                  </a:ext>
                </a:extLst>
              </a:tr>
              <a:tr h="237270">
                <a:tc>
                  <a:txBody>
                    <a:bodyPr/>
                    <a:lstStyle/>
                    <a:p>
                      <a:pPr algn="l" fontAlgn="t"/>
                      <a:r>
                        <a:rPr lang="en-IN" sz="1700" dirty="0">
                          <a:effectLst/>
                        </a:rPr>
                        <a:t>(PMI-PBA)</a:t>
                      </a:r>
                      <a:r>
                        <a:rPr lang="en-IN" sz="1700" baseline="30000" dirty="0">
                          <a:effectLst/>
                        </a:rPr>
                        <a:t>®</a:t>
                      </a:r>
                      <a:r>
                        <a:rPr lang="en-IN"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1,479</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10958008"/>
                  </a:ext>
                </a:extLst>
              </a:tr>
            </a:tbl>
          </a:graphicData>
        </a:graphic>
      </p:graphicFrame>
    </p:spTree>
    <p:extLst>
      <p:ext uri="{BB962C8B-B14F-4D97-AF65-F5344CB8AC3E}">
        <p14:creationId xmlns:p14="http://schemas.microsoft.com/office/powerpoint/2010/main" val="4324728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DCA10-CD76-4536-A91D-57582008B9B4}"/>
              </a:ext>
            </a:extLst>
          </p:cNvPr>
          <p:cNvSpPr>
            <a:spLocks noGrp="1"/>
          </p:cNvSpPr>
          <p:nvPr>
            <p:ph type="body" sz="quarter" idx="13"/>
          </p:nvPr>
        </p:nvSpPr>
        <p:spPr/>
        <p:txBody>
          <a:bodyPr/>
          <a:lstStyle/>
          <a:p>
            <a:r>
              <a:rPr lang="en-US" dirty="0"/>
              <a:t>.1 Expert judgment</a:t>
            </a:r>
          </a:p>
          <a:p>
            <a:r>
              <a:rPr lang="en-US" dirty="0"/>
              <a:t>.2 Change control 	tools</a:t>
            </a:r>
          </a:p>
          <a:p>
            <a:r>
              <a:rPr lang="en-US" dirty="0"/>
              <a:t>.3 Data analysis</a:t>
            </a:r>
          </a:p>
          <a:p>
            <a:pPr lvl="1"/>
            <a:r>
              <a:rPr lang="en-US" dirty="0"/>
              <a:t>• Alternatives analysis</a:t>
            </a:r>
          </a:p>
          <a:p>
            <a:pPr lvl="1"/>
            <a:r>
              <a:rPr lang="en-US" dirty="0"/>
              <a:t>• Cost-benefit analysis</a:t>
            </a:r>
          </a:p>
          <a:p>
            <a:r>
              <a:rPr lang="en-US" dirty="0"/>
              <a:t>.4 Decision making</a:t>
            </a:r>
          </a:p>
          <a:p>
            <a:pPr lvl="1"/>
            <a:r>
              <a:rPr lang="en-US" dirty="0"/>
              <a:t>• Voting</a:t>
            </a:r>
          </a:p>
          <a:p>
            <a:pPr lvl="1"/>
            <a:r>
              <a:rPr lang="en-US" dirty="0"/>
              <a:t>• Autocratic decision 	making</a:t>
            </a:r>
          </a:p>
          <a:p>
            <a:pPr lvl="1"/>
            <a:r>
              <a:rPr lang="en-US" dirty="0"/>
              <a:t>• Multicriteria 	decision analysis</a:t>
            </a:r>
          </a:p>
          <a:p>
            <a:r>
              <a:rPr lang="en-US" dirty="0"/>
              <a:t>.5 Meetings</a:t>
            </a:r>
          </a:p>
        </p:txBody>
      </p:sp>
      <p:sp>
        <p:nvSpPr>
          <p:cNvPr id="3" name="Title 2">
            <a:extLst>
              <a:ext uri="{FF2B5EF4-FFF2-40B4-BE49-F238E27FC236}">
                <a16:creationId xmlns:a16="http://schemas.microsoft.com/office/drawing/2014/main" id="{3FBC593C-40B3-4B22-A2E3-F51E5AB5FEFB}"/>
              </a:ext>
            </a:extLst>
          </p:cNvPr>
          <p:cNvSpPr>
            <a:spLocks noGrp="1"/>
          </p:cNvSpPr>
          <p:nvPr>
            <p:ph type="title"/>
          </p:nvPr>
        </p:nvSpPr>
        <p:spPr/>
        <p:txBody>
          <a:bodyPr/>
          <a:lstStyle/>
          <a:p>
            <a:r>
              <a:rPr lang="en-US" altLang="en-US" dirty="0"/>
              <a:t>Perform Integrated Change Control</a:t>
            </a:r>
            <a:endParaRPr lang="en-US" dirty="0"/>
          </a:p>
        </p:txBody>
      </p:sp>
      <p:sp>
        <p:nvSpPr>
          <p:cNvPr id="4" name="Content Placeholder 3">
            <a:extLst>
              <a:ext uri="{FF2B5EF4-FFF2-40B4-BE49-F238E27FC236}">
                <a16:creationId xmlns:a16="http://schemas.microsoft.com/office/drawing/2014/main" id="{5DC32217-AFD7-4790-A31C-EEF3DBB3E178}"/>
              </a:ext>
            </a:extLst>
          </p:cNvPr>
          <p:cNvSpPr>
            <a:spLocks noGrp="1"/>
          </p:cNvSpPr>
          <p:nvPr>
            <p:ph sz="quarter" idx="12"/>
          </p:nvPr>
        </p:nvSpPr>
        <p:spPr/>
        <p:txBody>
          <a:bodyPr/>
          <a:lstStyle/>
          <a:p>
            <a:r>
              <a:rPr lang="en-US" sz="1800" dirty="0"/>
              <a:t>.1 PMP</a:t>
            </a:r>
          </a:p>
          <a:p>
            <a:pPr lvl="1"/>
            <a:r>
              <a:rPr lang="en-US" sz="1600" dirty="0"/>
              <a:t>• Change management 	plan</a:t>
            </a:r>
          </a:p>
          <a:p>
            <a:pPr lvl="1"/>
            <a:r>
              <a:rPr lang="en-US" sz="1600" dirty="0"/>
              <a:t>• Configuration 	management plan</a:t>
            </a:r>
          </a:p>
          <a:p>
            <a:pPr lvl="1"/>
            <a:r>
              <a:rPr lang="en-US" sz="1600" dirty="0"/>
              <a:t>• Scope baseline</a:t>
            </a:r>
          </a:p>
          <a:p>
            <a:pPr lvl="1"/>
            <a:r>
              <a:rPr lang="en-US" sz="1600" dirty="0"/>
              <a:t>• Schedule baseline</a:t>
            </a:r>
          </a:p>
          <a:p>
            <a:pPr lvl="1"/>
            <a:r>
              <a:rPr lang="en-US" sz="1600" dirty="0"/>
              <a:t>• Cost baseline</a:t>
            </a:r>
          </a:p>
          <a:p>
            <a:r>
              <a:rPr lang="en-US" sz="1800" dirty="0"/>
              <a:t>.2 Project documents</a:t>
            </a:r>
          </a:p>
          <a:p>
            <a:pPr lvl="1"/>
            <a:r>
              <a:rPr lang="en-US" sz="1600" dirty="0"/>
              <a:t>• Basis of estimates</a:t>
            </a:r>
          </a:p>
          <a:p>
            <a:pPr lvl="1"/>
            <a:r>
              <a:rPr lang="en-US" sz="1600" dirty="0"/>
              <a:t>• RTM</a:t>
            </a:r>
          </a:p>
          <a:p>
            <a:pPr lvl="1"/>
            <a:r>
              <a:rPr lang="en-US" sz="1600" dirty="0"/>
              <a:t>• Risk report</a:t>
            </a:r>
          </a:p>
          <a:p>
            <a:r>
              <a:rPr lang="en-US" sz="1800" dirty="0"/>
              <a:t>.3 Work performance 	reports</a:t>
            </a:r>
          </a:p>
          <a:p>
            <a:r>
              <a:rPr lang="en-US" sz="1800" dirty="0"/>
              <a:t>.4 Change requests</a:t>
            </a:r>
          </a:p>
          <a:p>
            <a:r>
              <a:rPr lang="en-US" sz="1800" dirty="0"/>
              <a:t>.5 EEFs</a:t>
            </a:r>
          </a:p>
          <a:p>
            <a:r>
              <a:rPr lang="en-US" sz="1800" dirty="0"/>
              <a:t>.6 OPAs</a:t>
            </a:r>
          </a:p>
        </p:txBody>
      </p:sp>
      <p:sp>
        <p:nvSpPr>
          <p:cNvPr id="5" name="Text Placeholder 4">
            <a:extLst>
              <a:ext uri="{FF2B5EF4-FFF2-40B4-BE49-F238E27FC236}">
                <a16:creationId xmlns:a16="http://schemas.microsoft.com/office/drawing/2014/main" id="{EB8B6A59-ABF1-48C7-B341-0ADB37C50223}"/>
              </a:ext>
            </a:extLst>
          </p:cNvPr>
          <p:cNvSpPr>
            <a:spLocks noGrp="1"/>
          </p:cNvSpPr>
          <p:nvPr>
            <p:ph type="body" sz="quarter" idx="14"/>
          </p:nvPr>
        </p:nvSpPr>
        <p:spPr/>
        <p:txBody>
          <a:bodyPr/>
          <a:lstStyle/>
          <a:p>
            <a:r>
              <a:rPr lang="en-US" dirty="0"/>
              <a:t>.1 Approved change 	requests</a:t>
            </a:r>
          </a:p>
          <a:p>
            <a:r>
              <a:rPr lang="en-US" dirty="0"/>
              <a:t>.2 PMP updates</a:t>
            </a:r>
          </a:p>
          <a:p>
            <a:pPr lvl="1"/>
            <a:r>
              <a:rPr lang="en-US" dirty="0"/>
              <a:t>• Any component</a:t>
            </a:r>
          </a:p>
          <a:p>
            <a:r>
              <a:rPr lang="en-US" dirty="0"/>
              <a:t>.3 Project documents 	updates</a:t>
            </a:r>
          </a:p>
          <a:p>
            <a:pPr lvl="1"/>
            <a:r>
              <a:rPr lang="en-US" dirty="0"/>
              <a:t>• Change log</a:t>
            </a:r>
          </a:p>
        </p:txBody>
      </p:sp>
      <p:sp>
        <p:nvSpPr>
          <p:cNvPr id="6" name="Text Placeholder 5">
            <a:extLst>
              <a:ext uri="{FF2B5EF4-FFF2-40B4-BE49-F238E27FC236}">
                <a16:creationId xmlns:a16="http://schemas.microsoft.com/office/drawing/2014/main" id="{A528FF34-085F-4500-839E-C484A316CC3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E928F485-7376-4431-83D3-AF40D39F40C5}"/>
              </a:ext>
            </a:extLst>
          </p:cNvPr>
          <p:cNvSpPr>
            <a:spLocks noGrp="1"/>
          </p:cNvSpPr>
          <p:nvPr>
            <p:ph type="body" sz="quarter" idx="16"/>
          </p:nvPr>
        </p:nvSpPr>
        <p:spPr/>
        <p:txBody>
          <a:bodyPr/>
          <a:lstStyle/>
          <a:p>
            <a:r>
              <a:rPr lang="en-US" dirty="0"/>
              <a:t>M&amp;C</a:t>
            </a:r>
          </a:p>
        </p:txBody>
      </p:sp>
      <p:sp>
        <p:nvSpPr>
          <p:cNvPr id="8" name="Slide Number Placeholder 7">
            <a:extLst>
              <a:ext uri="{FF2B5EF4-FFF2-40B4-BE49-F238E27FC236}">
                <a16:creationId xmlns:a16="http://schemas.microsoft.com/office/drawing/2014/main" id="{E6F1507B-26AC-491F-9955-58878EF45FCB}"/>
              </a:ext>
            </a:extLst>
          </p:cNvPr>
          <p:cNvSpPr>
            <a:spLocks noGrp="1"/>
          </p:cNvSpPr>
          <p:nvPr>
            <p:ph type="sldNum" idx="18"/>
          </p:nvPr>
        </p:nvSpPr>
        <p:spPr/>
        <p:txBody>
          <a:bodyPr/>
          <a:lstStyle/>
          <a:p>
            <a:pPr>
              <a:defRPr/>
            </a:pPr>
            <a:fld id="{023D243F-FF89-4CDA-A0EF-C0FAAD3DFB55}" type="slidenum">
              <a:rPr lang="en-US" altLang="en-US" smtClean="0"/>
              <a:pPr>
                <a:defRPr/>
              </a:pPr>
              <a:t>130</a:t>
            </a:fld>
            <a:endParaRPr lang="en-US" altLang="en-US"/>
          </a:p>
        </p:txBody>
      </p:sp>
    </p:spTree>
    <p:extLst>
      <p:ext uri="{BB962C8B-B14F-4D97-AF65-F5344CB8AC3E}">
        <p14:creationId xmlns:p14="http://schemas.microsoft.com/office/powerpoint/2010/main" val="3247651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extLst>
      <p:ext uri="{BB962C8B-B14F-4D97-AF65-F5344CB8AC3E}">
        <p14:creationId xmlns:p14="http://schemas.microsoft.com/office/powerpoint/2010/main" val="23757778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lang="en-US" altLang="en-US" dirty="0"/>
              <a:t>7</a:t>
            </a:r>
            <a:r>
              <a:rPr altLang="en-US" dirty="0"/>
              <a:t>. Close Project or Phase</a:t>
            </a:r>
          </a:p>
        </p:txBody>
      </p:sp>
      <p:sp>
        <p:nvSpPr>
          <p:cNvPr id="126979" name="Content Placeholder 4"/>
          <p:cNvSpPr>
            <a:spLocks noGrp="1"/>
          </p:cNvSpPr>
          <p:nvPr>
            <p:ph idx="1"/>
          </p:nvPr>
        </p:nvSpPr>
        <p:spPr/>
        <p:txBody>
          <a:bodyPr/>
          <a:lstStyle/>
          <a:p>
            <a:pPr>
              <a:buNone/>
            </a:pPr>
            <a:r>
              <a:rPr lang="en-US" altLang="en-US" b="1" dirty="0"/>
              <a:t>	</a:t>
            </a:r>
            <a:r>
              <a:rPr lang="en-IN" dirty="0"/>
              <a:t>The process of finalizing all activities for the project, phase, or contract. </a:t>
            </a:r>
            <a:endParaRPr lang="en-US" altLang="en-US" b="1" dirty="0"/>
          </a:p>
          <a:p>
            <a:endParaRPr lang="en-US" altLang="en-US" dirty="0"/>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extLst>
      <p:ext uri="{BB962C8B-B14F-4D97-AF65-F5344CB8AC3E}">
        <p14:creationId xmlns:p14="http://schemas.microsoft.com/office/powerpoint/2010/main" val="3292021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Document analysis</a:t>
            </a:r>
          </a:p>
          <a:p>
            <a:pPr lvl="1"/>
            <a:r>
              <a:rPr lang="en-US" dirty="0"/>
              <a:t>• Regression analysis</a:t>
            </a:r>
          </a:p>
          <a:p>
            <a:pPr lvl="1"/>
            <a:r>
              <a:rPr lang="en-US" dirty="0"/>
              <a:t>• Trend analysis</a:t>
            </a:r>
          </a:p>
          <a:p>
            <a:pPr lvl="1"/>
            <a:r>
              <a:rPr lang="en-US" dirty="0"/>
              <a:t>• Variance analysis</a:t>
            </a:r>
          </a:p>
          <a:p>
            <a:r>
              <a:rPr lang="en-US" dirty="0"/>
              <a:t>.3 Meetings</a:t>
            </a:r>
            <a:endParaRPr lang="en-US" altLang="en-US" dirty="0"/>
          </a:p>
        </p:txBody>
      </p:sp>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r>
              <a:rPr lang="en-US" sz="1400" dirty="0"/>
              <a:t>.1 Project charter</a:t>
            </a:r>
          </a:p>
          <a:p>
            <a:r>
              <a:rPr lang="en-US" sz="1400" dirty="0"/>
              <a:t>.2 Project management plan</a:t>
            </a:r>
          </a:p>
          <a:p>
            <a:pPr lvl="1"/>
            <a:r>
              <a:rPr lang="en-US" sz="1200" dirty="0"/>
              <a:t>• All components</a:t>
            </a:r>
          </a:p>
          <a:p>
            <a:r>
              <a:rPr lang="en-US" sz="1400" dirty="0"/>
              <a:t>.3 Project documents</a:t>
            </a:r>
          </a:p>
          <a:p>
            <a:pPr lvl="1"/>
            <a:r>
              <a:rPr lang="en-US" sz="1200" dirty="0"/>
              <a:t>• Assumption log</a:t>
            </a:r>
          </a:p>
          <a:p>
            <a:pPr lvl="1"/>
            <a:r>
              <a:rPr lang="en-US" sz="1200" dirty="0"/>
              <a:t>• Basis of estimates</a:t>
            </a:r>
          </a:p>
          <a:p>
            <a:pPr lvl="1"/>
            <a:r>
              <a:rPr lang="en-US" sz="1200" dirty="0"/>
              <a:t>• Change log, • Issue log</a:t>
            </a:r>
          </a:p>
          <a:p>
            <a:pPr lvl="1"/>
            <a:r>
              <a:rPr lang="en-US" sz="1200" dirty="0"/>
              <a:t>• Lessons learned register</a:t>
            </a:r>
          </a:p>
          <a:p>
            <a:pPr lvl="1"/>
            <a:r>
              <a:rPr lang="en-US" sz="1200" dirty="0"/>
              <a:t>• Milestone list, • Quality reports</a:t>
            </a:r>
          </a:p>
          <a:p>
            <a:pPr lvl="1"/>
            <a:r>
              <a:rPr lang="en-US" sz="1200" dirty="0"/>
              <a:t>• Project communications</a:t>
            </a:r>
          </a:p>
          <a:p>
            <a:pPr lvl="1"/>
            <a:r>
              <a:rPr lang="en-US" sz="1200" dirty="0"/>
              <a:t>• Quality control measurements</a:t>
            </a:r>
          </a:p>
          <a:p>
            <a:pPr lvl="1"/>
            <a:r>
              <a:rPr lang="en-US" sz="1200" dirty="0"/>
              <a:t>• Req. documentation</a:t>
            </a:r>
          </a:p>
          <a:p>
            <a:pPr lvl="1"/>
            <a:r>
              <a:rPr lang="en-US" sz="1200" dirty="0"/>
              <a:t>• Risk register, • Risk report</a:t>
            </a:r>
          </a:p>
          <a:p>
            <a:r>
              <a:rPr lang="en-US" sz="1400" dirty="0"/>
              <a:t>.4 Accepted deliverables</a:t>
            </a:r>
          </a:p>
          <a:p>
            <a:r>
              <a:rPr lang="en-US" sz="1400" dirty="0"/>
              <a:t>.5 Business documents</a:t>
            </a:r>
          </a:p>
          <a:p>
            <a:pPr lvl="1"/>
            <a:r>
              <a:rPr lang="en-US" sz="1200" dirty="0"/>
              <a:t>• Business case</a:t>
            </a:r>
          </a:p>
          <a:p>
            <a:pPr lvl="1"/>
            <a:r>
              <a:rPr lang="en-US" sz="1200" dirty="0"/>
              <a:t>• Benefits management plan</a:t>
            </a:r>
          </a:p>
          <a:p>
            <a:r>
              <a:rPr lang="en-US" sz="1400" dirty="0"/>
              <a:t>.6 Agreements</a:t>
            </a:r>
          </a:p>
          <a:p>
            <a:r>
              <a:rPr lang="en-US" sz="1400" dirty="0"/>
              <a:t>.7 Procurement documentation</a:t>
            </a:r>
          </a:p>
          <a:p>
            <a:r>
              <a:rPr lang="en-US" sz="1400" dirty="0"/>
              <a:t>.8 OPA</a:t>
            </a:r>
            <a:endParaRPr lang="en-US" altLang="en-US" sz="1400" dirty="0"/>
          </a:p>
        </p:txBody>
      </p:sp>
      <p:sp>
        <p:nvSpPr>
          <p:cNvPr id="129029" name="Text Placeholder 6"/>
          <p:cNvSpPr>
            <a:spLocks noGrp="1"/>
          </p:cNvSpPr>
          <p:nvPr>
            <p:ph type="body" sz="quarter" idx="14"/>
          </p:nvPr>
        </p:nvSpPr>
        <p:spPr/>
        <p:txBody>
          <a:bodyPr/>
          <a:lstStyle/>
          <a:p>
            <a:r>
              <a:rPr lang="en-US" dirty="0"/>
              <a:t>.1 Project documents 	updates</a:t>
            </a:r>
          </a:p>
          <a:p>
            <a:pPr lvl="1"/>
            <a:r>
              <a:rPr lang="en-US" dirty="0"/>
              <a:t>• Lessons learned 	register</a:t>
            </a:r>
          </a:p>
          <a:p>
            <a:r>
              <a:rPr lang="en-IN" dirty="0"/>
              <a:t>.2 Final product, 	service, or </a:t>
            </a:r>
            <a:r>
              <a:rPr lang="en-US" dirty="0"/>
              <a:t>result 	transition</a:t>
            </a:r>
          </a:p>
          <a:p>
            <a:r>
              <a:rPr lang="en-US" dirty="0"/>
              <a:t>.3 Final report</a:t>
            </a:r>
          </a:p>
          <a:p>
            <a:r>
              <a:rPr lang="en-US" dirty="0"/>
              <a:t>.4 OPA updates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Closing</a:t>
            </a:r>
          </a:p>
        </p:txBody>
      </p:sp>
      <p:sp>
        <p:nvSpPr>
          <p:cNvPr id="1290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extLst>
      <p:ext uri="{BB962C8B-B14F-4D97-AF65-F5344CB8AC3E}">
        <p14:creationId xmlns:p14="http://schemas.microsoft.com/office/powerpoint/2010/main" val="26187891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40049136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extLst>
      <p:ext uri="{BB962C8B-B14F-4D97-AF65-F5344CB8AC3E}">
        <p14:creationId xmlns:p14="http://schemas.microsoft.com/office/powerpoint/2010/main" val="7804488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spTree>
    <p:extLst>
      <p:ext uri="{BB962C8B-B14F-4D97-AF65-F5344CB8AC3E}">
        <p14:creationId xmlns:p14="http://schemas.microsoft.com/office/powerpoint/2010/main" val="30564255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extLst>
      <p:ext uri="{BB962C8B-B14F-4D97-AF65-F5344CB8AC3E}">
        <p14:creationId xmlns:p14="http://schemas.microsoft.com/office/powerpoint/2010/main" val="2845857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950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139</a:t>
            </a:fld>
            <a:endParaRPr lang="en-US" altLang="en-US" sz="1200">
              <a:solidFill>
                <a:srgbClr val="898989"/>
              </a:solidFill>
            </a:endParaRPr>
          </a:p>
        </p:txBody>
      </p:sp>
    </p:spTree>
    <p:extLst>
      <p:ext uri="{BB962C8B-B14F-4D97-AF65-F5344CB8AC3E}">
        <p14:creationId xmlns:p14="http://schemas.microsoft.com/office/powerpoint/2010/main" val="209264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14</a:t>
            </a:fld>
            <a:endParaRPr lang="en-US" altLang="en-US"/>
          </a:p>
        </p:txBody>
      </p:sp>
    </p:spTree>
    <p:extLst>
      <p:ext uri="{BB962C8B-B14F-4D97-AF65-F5344CB8AC3E}">
        <p14:creationId xmlns:p14="http://schemas.microsoft.com/office/powerpoint/2010/main" val="13271382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1395242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34523449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38676159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lang="en-US" altLang="en-US" dirty="0"/>
              <a:t>8</a:t>
            </a:r>
            <a:r>
              <a:rPr altLang="en-US" dirty="0"/>
              <a:t>.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dirty="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31413038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Project life cycle 	description</a:t>
            </a:r>
          </a:p>
          <a:p>
            <a:pPr lvl="1"/>
            <a:r>
              <a:rPr lang="en-US" dirty="0"/>
              <a:t>• Development approach</a:t>
            </a:r>
          </a:p>
          <a:p>
            <a:r>
              <a:rPr lang="en-US" dirty="0"/>
              <a:t>.3 EEFs</a:t>
            </a:r>
          </a:p>
          <a:p>
            <a:r>
              <a:rPr lang="en-US" dirty="0"/>
              <a:t>.4 OPAs</a:t>
            </a:r>
            <a:endParaRPr lang="en-US" altLang="en-US" dirty="0"/>
          </a:p>
        </p:txBody>
      </p:sp>
      <p:sp>
        <p:nvSpPr>
          <p:cNvPr id="151557" name="Text Placeholder 6"/>
          <p:cNvSpPr>
            <a:spLocks noGrp="1"/>
          </p:cNvSpPr>
          <p:nvPr>
            <p:ph type="body" sz="quarter" idx="14"/>
          </p:nvPr>
        </p:nvSpPr>
        <p:spPr/>
        <p:txBody>
          <a:bodyPr/>
          <a:lstStyle/>
          <a:p>
            <a:r>
              <a:rPr lang="en-US" dirty="0"/>
              <a:t>.1 Scope management 	plan</a:t>
            </a:r>
          </a:p>
          <a:p>
            <a:r>
              <a:rPr lang="en-US" dirty="0"/>
              <a:t>.2 Requirements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15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11980273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2156621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lang="en-US" altLang="en-US" dirty="0"/>
              <a:t>9</a:t>
            </a:r>
            <a:r>
              <a:rPr altLang="en-US" dirty="0"/>
              <a:t>. Collect Requirements</a:t>
            </a:r>
          </a:p>
        </p:txBody>
      </p:sp>
      <p:sp>
        <p:nvSpPr>
          <p:cNvPr id="155651" name="Content Placeholder 3"/>
          <p:cNvSpPr>
            <a:spLocks noGrp="1"/>
          </p:cNvSpPr>
          <p:nvPr>
            <p:ph idx="1"/>
          </p:nvPr>
        </p:nvSpPr>
        <p:spPr/>
        <p:txBody>
          <a:bodyPr/>
          <a:lstStyle/>
          <a:p>
            <a:pPr marL="342900" lvl="1" indent="-342900">
              <a:buNone/>
            </a:pPr>
            <a:r>
              <a:rPr lang="en-US" altLang="en-US" sz="3200" b="1" dirty="0"/>
              <a:t>	</a:t>
            </a:r>
            <a:r>
              <a:rPr lang="en-IN" dirty="0"/>
              <a:t>The process of determining, documenting, and managing stakeholder needs and requirements to meet project objectives.</a:t>
            </a:r>
            <a:r>
              <a:rPr lang="en-IN" sz="3200" dirty="0"/>
              <a:t> </a:t>
            </a:r>
            <a:endParaRPr lang="en-US" altLang="en-US" sz="3200" b="1" dirty="0"/>
          </a:p>
          <a:p>
            <a:pPr algn="just"/>
            <a:endParaRPr lang="en-US" altLang="en-US" sz="3600" dirty="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extLst>
      <p:ext uri="{BB962C8B-B14F-4D97-AF65-F5344CB8AC3E}">
        <p14:creationId xmlns:p14="http://schemas.microsoft.com/office/powerpoint/2010/main" val="10480368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Placeholder 5"/>
          <p:cNvSpPr>
            <a:spLocks noGrp="1"/>
          </p:cNvSpPr>
          <p:nvPr>
            <p:ph type="body" sz="quarter" idx="13"/>
          </p:nvPr>
        </p:nvSpPr>
        <p:spPr/>
        <p:txBody>
          <a:bodyPr/>
          <a:lstStyle/>
          <a:p>
            <a:r>
              <a:rPr lang="en-US" sz="1400" dirty="0"/>
              <a:t>.1 Expert judgment</a:t>
            </a:r>
          </a:p>
          <a:p>
            <a:r>
              <a:rPr lang="en-US" sz="1400" dirty="0"/>
              <a:t>.2 Data gathering</a:t>
            </a:r>
          </a:p>
          <a:p>
            <a:pPr lvl="1"/>
            <a:r>
              <a:rPr lang="en-US" sz="1200" dirty="0"/>
              <a:t>• Brainstorming</a:t>
            </a:r>
          </a:p>
          <a:p>
            <a:pPr lvl="1"/>
            <a:r>
              <a:rPr lang="en-US" sz="1200" dirty="0"/>
              <a:t>• Interviews</a:t>
            </a:r>
          </a:p>
          <a:p>
            <a:pPr lvl="1"/>
            <a:r>
              <a:rPr lang="en-US" sz="1200" dirty="0"/>
              <a:t>• Focus groups</a:t>
            </a:r>
          </a:p>
          <a:p>
            <a:pPr lvl="1"/>
            <a:r>
              <a:rPr lang="en-US" sz="1200" dirty="0"/>
              <a:t>• Questionnaires and surveys</a:t>
            </a:r>
          </a:p>
          <a:p>
            <a:pPr lvl="1"/>
            <a:r>
              <a:rPr lang="en-US" sz="1200" dirty="0"/>
              <a:t>• Benchmarking</a:t>
            </a:r>
          </a:p>
          <a:p>
            <a:r>
              <a:rPr lang="en-US" sz="1400" dirty="0"/>
              <a:t>.3 Data analysis</a:t>
            </a:r>
          </a:p>
          <a:p>
            <a:pPr lvl="1"/>
            <a:r>
              <a:rPr lang="en-US" sz="1200" dirty="0"/>
              <a:t>• Document analysis</a:t>
            </a:r>
          </a:p>
          <a:p>
            <a:r>
              <a:rPr lang="en-US" sz="1400" dirty="0"/>
              <a:t>.4 Decision making</a:t>
            </a:r>
          </a:p>
          <a:p>
            <a:pPr lvl="1"/>
            <a:r>
              <a:rPr lang="en-US" sz="1200" dirty="0"/>
              <a:t>• Voting</a:t>
            </a:r>
          </a:p>
          <a:p>
            <a:pPr lvl="1"/>
            <a:r>
              <a:rPr lang="en-US" sz="1200" dirty="0"/>
              <a:t>• Multicriteria decision analysis</a:t>
            </a:r>
          </a:p>
          <a:p>
            <a:r>
              <a:rPr lang="en-US" sz="1400" dirty="0"/>
              <a:t>.5 Data representation</a:t>
            </a:r>
          </a:p>
          <a:p>
            <a:pPr lvl="1"/>
            <a:r>
              <a:rPr lang="en-US" sz="1200" dirty="0"/>
              <a:t>• Affinity diagrams</a:t>
            </a:r>
          </a:p>
          <a:p>
            <a:pPr lvl="1"/>
            <a:r>
              <a:rPr lang="en-US" sz="1200" dirty="0"/>
              <a:t>• Mind mapping</a:t>
            </a:r>
          </a:p>
          <a:p>
            <a:r>
              <a:rPr lang="en-US" sz="1400" dirty="0"/>
              <a:t>.6 Interpersonal and team skills</a:t>
            </a:r>
          </a:p>
          <a:p>
            <a:pPr lvl="1"/>
            <a:r>
              <a:rPr lang="en-US" sz="1200" dirty="0"/>
              <a:t>• Nominal group technique</a:t>
            </a:r>
          </a:p>
          <a:p>
            <a:pPr lvl="1"/>
            <a:r>
              <a:rPr lang="en-US" sz="1200" dirty="0"/>
              <a:t>• Observation/conversation</a:t>
            </a:r>
          </a:p>
          <a:p>
            <a:pPr lvl="1"/>
            <a:r>
              <a:rPr lang="en-US" sz="1200" dirty="0"/>
              <a:t>• Facilitation</a:t>
            </a:r>
          </a:p>
          <a:p>
            <a:r>
              <a:rPr lang="en-US" sz="1400" dirty="0"/>
              <a:t>.7 </a:t>
            </a:r>
            <a:r>
              <a:rPr lang="en-US" sz="1400" b="1" dirty="0"/>
              <a:t>Context diagram</a:t>
            </a:r>
          </a:p>
          <a:p>
            <a:r>
              <a:rPr lang="en-US" sz="1400" dirty="0"/>
              <a:t>.8 Prototypes</a:t>
            </a:r>
            <a:endParaRPr lang="en-US" altLang="en-US" sz="1400" dirty="0"/>
          </a:p>
        </p:txBody>
      </p:sp>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r>
              <a:rPr lang="en-US" sz="1800" dirty="0"/>
              <a:t>.1 Project charter</a:t>
            </a:r>
          </a:p>
          <a:p>
            <a:r>
              <a:rPr lang="en-US" sz="1800" dirty="0"/>
              <a:t>.2 Project management 	plan</a:t>
            </a:r>
          </a:p>
          <a:p>
            <a:pPr lvl="1"/>
            <a:r>
              <a:rPr lang="en-US" sz="1600" dirty="0"/>
              <a:t>• Scope management plan</a:t>
            </a:r>
          </a:p>
          <a:p>
            <a:pPr lvl="1"/>
            <a:r>
              <a:rPr lang="en-US" sz="1600" dirty="0"/>
              <a:t>• Requirements 	management plan</a:t>
            </a:r>
          </a:p>
          <a:p>
            <a:pPr lvl="1"/>
            <a:r>
              <a:rPr lang="en-US" sz="1600" dirty="0"/>
              <a:t>• Stakeholder engagement 	plan</a:t>
            </a:r>
          </a:p>
          <a:p>
            <a:r>
              <a:rPr lang="en-US" sz="1800" dirty="0"/>
              <a:t>.3 Project documents</a:t>
            </a:r>
          </a:p>
          <a:p>
            <a:pPr lvl="1"/>
            <a:r>
              <a:rPr lang="en-US" sz="1600" dirty="0"/>
              <a:t>• Assumption log</a:t>
            </a:r>
          </a:p>
          <a:p>
            <a:pPr lvl="1"/>
            <a:r>
              <a:rPr lang="en-US" sz="1600" dirty="0"/>
              <a:t>• Lessons learned register</a:t>
            </a:r>
          </a:p>
          <a:p>
            <a:pPr lvl="1"/>
            <a:r>
              <a:rPr lang="en-US" sz="1600" dirty="0"/>
              <a:t>• Stakeholder register</a:t>
            </a:r>
          </a:p>
          <a:p>
            <a:r>
              <a:rPr lang="en-US" sz="1800" dirty="0"/>
              <a:t>.4 Business documents</a:t>
            </a:r>
          </a:p>
          <a:p>
            <a:pPr lvl="1"/>
            <a:r>
              <a:rPr lang="en-US" sz="1600" dirty="0"/>
              <a:t>• Business case</a:t>
            </a:r>
          </a:p>
          <a:p>
            <a:r>
              <a:rPr lang="en-US" sz="1800" dirty="0"/>
              <a:t>.5 Agreements</a:t>
            </a:r>
          </a:p>
          <a:p>
            <a:r>
              <a:rPr lang="en-US" sz="1800" dirty="0"/>
              <a:t>.6 EEFs</a:t>
            </a:r>
          </a:p>
          <a:p>
            <a:r>
              <a:rPr lang="en-US" sz="1800" dirty="0"/>
              <a:t>.7 OPAs</a:t>
            </a:r>
            <a:endParaRPr lang="en-US" altLang="en-US" sz="1800" dirty="0"/>
          </a:p>
        </p:txBody>
      </p:sp>
      <p:sp>
        <p:nvSpPr>
          <p:cNvPr id="157701" name="Text Placeholder 6"/>
          <p:cNvSpPr>
            <a:spLocks noGrp="1"/>
          </p:cNvSpPr>
          <p:nvPr>
            <p:ph type="body" sz="quarter" idx="14"/>
          </p:nvPr>
        </p:nvSpPr>
        <p:spPr/>
        <p:txBody>
          <a:bodyPr/>
          <a:lstStyle/>
          <a:p>
            <a:r>
              <a:rPr lang="en-US" sz="1800" dirty="0"/>
              <a:t>.1 Requirements 	documentation</a:t>
            </a:r>
          </a:p>
          <a:p>
            <a:r>
              <a:rPr lang="en-US" sz="1800" dirty="0"/>
              <a:t>.2 Requirements 	traceability matrix</a:t>
            </a:r>
            <a:endParaRPr lang="en-US" altLang="en-US" sz="18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770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32347913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0EB2D7-B0F7-4579-AA09-D11921010801}"/>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8DCE26E7-0F51-4F69-93D7-E114FD7AF87E}"/>
              </a:ext>
            </a:extLst>
          </p:cNvPr>
          <p:cNvSpPr>
            <a:spLocks noGrp="1"/>
          </p:cNvSpPr>
          <p:nvPr>
            <p:ph type="sldNum" sz="quarter" idx="12"/>
          </p:nvPr>
        </p:nvSpPr>
        <p:spPr/>
        <p:txBody>
          <a:bodyPr/>
          <a:lstStyle/>
          <a:p>
            <a:pPr>
              <a:defRPr/>
            </a:pPr>
            <a:fld id="{023D243F-FF89-4CDA-A0EF-C0FAAD3DFB55}" type="slidenum">
              <a:rPr lang="en-US" altLang="en-US" smtClean="0"/>
              <a:pPr>
                <a:defRPr/>
              </a:pPr>
              <a:t>148</a:t>
            </a:fld>
            <a:endParaRPr lang="en-US" altLang="en-US"/>
          </a:p>
        </p:txBody>
      </p:sp>
      <p:pic>
        <p:nvPicPr>
          <p:cNvPr id="860162" name="Picture 2" descr="Image result for Context diagram">
            <a:extLst>
              <a:ext uri="{FF2B5EF4-FFF2-40B4-BE49-F238E27FC236}">
                <a16:creationId xmlns:a16="http://schemas.microsoft.com/office/drawing/2014/main" id="{B7F308B1-816D-4F50-85F7-30471BA9AB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3219450" cy="3619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F9F593-88B9-4DBD-853B-1CD5EED12978}"/>
              </a:ext>
            </a:extLst>
          </p:cNvPr>
          <p:cNvSpPr/>
          <p:nvPr/>
        </p:nvSpPr>
        <p:spPr>
          <a:xfrm>
            <a:off x="1521286" y="4610100"/>
            <a:ext cx="2005677" cy="369332"/>
          </a:xfrm>
          <a:prstGeom prst="rect">
            <a:avLst/>
          </a:prstGeom>
          <a:solidFill>
            <a:srgbClr val="FFC000"/>
          </a:solidFill>
        </p:spPr>
        <p:txBody>
          <a:bodyPr wrap="none">
            <a:spAutoFit/>
          </a:bodyPr>
          <a:lstStyle/>
          <a:p>
            <a:r>
              <a:rPr lang="en-US" b="1" dirty="0"/>
              <a:t>Context diagram</a:t>
            </a:r>
            <a:endParaRPr lang="en-US" dirty="0"/>
          </a:p>
        </p:txBody>
      </p:sp>
    </p:spTree>
    <p:extLst>
      <p:ext uri="{BB962C8B-B14F-4D97-AF65-F5344CB8AC3E}">
        <p14:creationId xmlns:p14="http://schemas.microsoft.com/office/powerpoint/2010/main" val="22876736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a:bodyPr>
          <a:lstStyle/>
          <a:p>
            <a:pPr>
              <a:defRPr/>
            </a:pPr>
            <a:r>
              <a:rPr lang="en-US" sz="2400"/>
              <a:t>Tracing Requirements to</a:t>
            </a:r>
          </a:p>
          <a:p>
            <a:pPr lvl="1">
              <a:defRPr/>
            </a:pPr>
            <a:r>
              <a:rPr lang="en-US" sz="2000"/>
              <a:t>Business needs, opportunities, goals &amp; objectives</a:t>
            </a:r>
          </a:p>
          <a:p>
            <a:pPr lvl="1">
              <a:defRPr/>
            </a:pPr>
            <a:r>
              <a:rPr lang="en-US" sz="2000"/>
              <a:t>Project objectives</a:t>
            </a:r>
          </a:p>
          <a:p>
            <a:pPr lvl="1">
              <a:defRPr/>
            </a:pPr>
            <a:r>
              <a:rPr lang="en-US" sz="2000"/>
              <a:t>Project scope/WBS deliverables</a:t>
            </a:r>
          </a:p>
          <a:p>
            <a:pPr lvl="1">
              <a:defRPr/>
            </a:pPr>
            <a:r>
              <a:rPr lang="en-US" sz="2000"/>
              <a:t>Product design</a:t>
            </a:r>
          </a:p>
          <a:p>
            <a:pPr lvl="1">
              <a:defRPr/>
            </a:pPr>
            <a:r>
              <a:rPr lang="en-US" sz="2000"/>
              <a:t>product development</a:t>
            </a:r>
          </a:p>
          <a:p>
            <a:pPr lvl="1">
              <a:defRPr/>
            </a:pPr>
            <a:r>
              <a:rPr lang="en-US" sz="2000"/>
              <a:t>Test strategy and test scenarios</a:t>
            </a:r>
          </a:p>
          <a:p>
            <a:pPr>
              <a:defRPr/>
            </a:pPr>
            <a:r>
              <a:rPr lang="en-US" sz="2400"/>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385441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a:bodyPr>
          <a:lstStyle/>
          <a:p>
            <a:pPr>
              <a:defRPr/>
            </a:pPr>
            <a:r>
              <a:rPr b="1" dirty="0">
                <a:solidFill>
                  <a:srgbClr val="000000"/>
                </a:solidFill>
              </a:rPr>
              <a:t>PMP</a:t>
            </a:r>
            <a:r>
              <a:rPr b="1" baseline="30000" dirty="0">
                <a:solidFill>
                  <a:srgbClr val="000000"/>
                </a:solidFill>
                <a:latin typeface="Book Antiqua" pitchFamily="18" charset="0"/>
              </a:rPr>
              <a:t>®</a:t>
            </a:r>
            <a:r>
              <a:rPr b="1" dirty="0">
                <a:solidFill>
                  <a:srgbClr val="000000"/>
                </a:solidFill>
              </a:rPr>
              <a:t> – Certification Benefits</a:t>
            </a:r>
            <a:endParaRPr dirty="0"/>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p:txBody>
          <a:bodyPr>
            <a:normAutofit fontScale="775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PMP</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15</a:t>
            </a:fld>
            <a:endParaRPr lang="en-US" altLang="en-US"/>
          </a:p>
        </p:txBody>
      </p:sp>
    </p:spTree>
    <p:extLst>
      <p:ext uri="{BB962C8B-B14F-4D97-AF65-F5344CB8AC3E}">
        <p14:creationId xmlns:p14="http://schemas.microsoft.com/office/powerpoint/2010/main" val="25007600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1408323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extLst>
      <p:ext uri="{BB962C8B-B14F-4D97-AF65-F5344CB8AC3E}">
        <p14:creationId xmlns:p14="http://schemas.microsoft.com/office/powerpoint/2010/main" val="27074401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152</a:t>
            </a:fld>
            <a:endParaRPr lang="en-US" altLang="en-US" sz="1200">
              <a:solidFill>
                <a:srgbClr val="898989"/>
              </a:solidFill>
            </a:endParaRPr>
          </a:p>
        </p:txBody>
      </p:sp>
    </p:spTree>
    <p:extLst>
      <p:ext uri="{BB962C8B-B14F-4D97-AF65-F5344CB8AC3E}">
        <p14:creationId xmlns:p14="http://schemas.microsoft.com/office/powerpoint/2010/main" val="558264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dirty="0"/>
              <a:t>10</a:t>
            </a:r>
            <a:r>
              <a:rPr altLang="en-US" dirty="0"/>
              <a:t>.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extLst>
      <p:ext uri="{BB962C8B-B14F-4D97-AF65-F5344CB8AC3E}">
        <p14:creationId xmlns:p14="http://schemas.microsoft.com/office/powerpoint/2010/main" val="33300661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Decision making</a:t>
            </a:r>
          </a:p>
          <a:p>
            <a:pPr lvl="1"/>
            <a:r>
              <a:rPr lang="en-US" dirty="0"/>
              <a:t>• Multicriteria 	decision analysis</a:t>
            </a:r>
          </a:p>
          <a:p>
            <a:r>
              <a:rPr lang="en-US" dirty="0"/>
              <a:t>.4 Interpersonal and 	team skills</a:t>
            </a:r>
          </a:p>
          <a:p>
            <a:pPr lvl="1"/>
            <a:r>
              <a:rPr lang="en-US" dirty="0"/>
              <a:t>• Facilitation</a:t>
            </a:r>
          </a:p>
          <a:p>
            <a:r>
              <a:rPr lang="en-US" dirty="0"/>
              <a:t>.5 Product analysis</a:t>
            </a:r>
            <a:endParaRPr lang="en-US" altLang="en-US" dirty="0"/>
          </a:p>
        </p:txBody>
      </p:sp>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r>
              <a:rPr lang="en-US" dirty="0"/>
              <a:t>.1 Project charter</a:t>
            </a:r>
          </a:p>
          <a:p>
            <a:pPr defTabSz="347663"/>
            <a:r>
              <a:rPr lang="en-US" dirty="0"/>
              <a:t>.2 Project management 	plan</a:t>
            </a:r>
          </a:p>
          <a:p>
            <a:pPr lvl="1"/>
            <a:r>
              <a:rPr lang="en-US" dirty="0"/>
              <a:t>• Scope management 	plan</a:t>
            </a:r>
          </a:p>
          <a:p>
            <a:r>
              <a:rPr lang="en-US" dirty="0"/>
              <a:t>.3 Project documents</a:t>
            </a:r>
          </a:p>
          <a:p>
            <a:pPr lvl="1"/>
            <a:r>
              <a:rPr lang="en-US" dirty="0"/>
              <a:t>• Assumption log</a:t>
            </a:r>
          </a:p>
          <a:p>
            <a:pPr lvl="1"/>
            <a:r>
              <a:rPr lang="en-US" dirty="0"/>
              <a:t>• Requirements 	documentation</a:t>
            </a:r>
          </a:p>
          <a:p>
            <a:pPr lvl="1"/>
            <a:r>
              <a:rPr lang="en-US" dirty="0"/>
              <a:t>• Risk register</a:t>
            </a:r>
          </a:p>
          <a:p>
            <a:r>
              <a:rPr lang="en-US" dirty="0"/>
              <a:t>.4 EEFs</a:t>
            </a:r>
          </a:p>
          <a:p>
            <a:r>
              <a:rPr lang="en-US" dirty="0"/>
              <a:t>.5 OPAs</a:t>
            </a:r>
            <a:endParaRPr lang="en-US" altLang="en-US" dirty="0"/>
          </a:p>
        </p:txBody>
      </p:sp>
      <p:sp>
        <p:nvSpPr>
          <p:cNvPr id="172037" name="Text Placeholder 6"/>
          <p:cNvSpPr>
            <a:spLocks noGrp="1"/>
          </p:cNvSpPr>
          <p:nvPr>
            <p:ph type="body" sz="quarter" idx="14"/>
          </p:nvPr>
        </p:nvSpPr>
        <p:spPr/>
        <p:txBody>
          <a:bodyPr/>
          <a:lstStyle/>
          <a:p>
            <a:r>
              <a:rPr lang="en-US" dirty="0"/>
              <a:t>.1 Project scope 	statement</a:t>
            </a:r>
          </a:p>
          <a:p>
            <a:r>
              <a:rPr lang="en-US" dirty="0"/>
              <a:t>.2 Project documents 	updates</a:t>
            </a:r>
          </a:p>
          <a:p>
            <a:pPr lvl="1"/>
            <a:r>
              <a:rPr lang="en-US" dirty="0"/>
              <a:t>• Assumption log</a:t>
            </a:r>
          </a:p>
          <a:p>
            <a:pPr lvl="1"/>
            <a:r>
              <a:rPr lang="en-US" dirty="0"/>
              <a:t>• Requirements 	documentation</a:t>
            </a:r>
          </a:p>
          <a:p>
            <a:pPr lvl="1"/>
            <a:r>
              <a:rPr lang="en-US" dirty="0"/>
              <a:t>• Requirements 	traceability matrix</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720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extLst>
      <p:ext uri="{BB962C8B-B14F-4D97-AF65-F5344CB8AC3E}">
        <p14:creationId xmlns:p14="http://schemas.microsoft.com/office/powerpoint/2010/main" val="17635814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155</a:t>
            </a:fld>
            <a:endParaRPr lang="en-US" altLang="en-US" sz="1200">
              <a:solidFill>
                <a:srgbClr val="898989"/>
              </a:solidFill>
            </a:endParaRPr>
          </a:p>
        </p:txBody>
      </p:sp>
    </p:spTree>
    <p:extLst>
      <p:ext uri="{BB962C8B-B14F-4D97-AF65-F5344CB8AC3E}">
        <p14:creationId xmlns:p14="http://schemas.microsoft.com/office/powerpoint/2010/main" val="29150858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156</a:t>
            </a:fld>
            <a:endParaRPr lang="en-US" altLang="en-US" sz="1200">
              <a:solidFill>
                <a:srgbClr val="898989"/>
              </a:solidFill>
            </a:endParaRPr>
          </a:p>
        </p:txBody>
      </p:sp>
    </p:spTree>
    <p:extLst>
      <p:ext uri="{BB962C8B-B14F-4D97-AF65-F5344CB8AC3E}">
        <p14:creationId xmlns:p14="http://schemas.microsoft.com/office/powerpoint/2010/main" val="24453600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extLst>
      <p:ext uri="{BB962C8B-B14F-4D97-AF65-F5344CB8AC3E}">
        <p14:creationId xmlns:p14="http://schemas.microsoft.com/office/powerpoint/2010/main" val="13719620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dirty="0"/>
              <a:t>1</a:t>
            </a:r>
            <a:r>
              <a:rPr lang="en-US" altLang="en-US" dirty="0"/>
              <a:t>1</a:t>
            </a:r>
            <a:r>
              <a:rPr altLang="en-US" dirty="0"/>
              <a:t>.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extLst>
      <p:ext uri="{BB962C8B-B14F-4D97-AF65-F5344CB8AC3E}">
        <p14:creationId xmlns:p14="http://schemas.microsoft.com/office/powerpoint/2010/main" val="979599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Placeholder 5"/>
          <p:cNvSpPr>
            <a:spLocks noGrp="1"/>
          </p:cNvSpPr>
          <p:nvPr>
            <p:ph type="body" sz="quarter" idx="13"/>
          </p:nvPr>
        </p:nvSpPr>
        <p:spPr/>
        <p:txBody>
          <a:bodyPr/>
          <a:lstStyle/>
          <a:p>
            <a:r>
              <a:rPr lang="en-US" dirty="0"/>
              <a:t>.1 Expert judgment</a:t>
            </a:r>
          </a:p>
          <a:p>
            <a:r>
              <a:rPr lang="en-US" dirty="0"/>
              <a:t>.2 Decomposition</a:t>
            </a:r>
            <a:endParaRPr lang="en-US" altLang="en-US" dirty="0"/>
          </a:p>
        </p:txBody>
      </p:sp>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r>
              <a:rPr lang="en-US" dirty="0"/>
              <a:t>.1 Project management 	plan</a:t>
            </a:r>
          </a:p>
          <a:p>
            <a:pPr lvl="1"/>
            <a:r>
              <a:rPr lang="en-US" dirty="0"/>
              <a:t>• Scope management 	plan</a:t>
            </a:r>
          </a:p>
          <a:p>
            <a:r>
              <a:rPr lang="en-US" dirty="0"/>
              <a:t>.2 Project documents</a:t>
            </a:r>
          </a:p>
          <a:p>
            <a:pPr lvl="1"/>
            <a:r>
              <a:rPr lang="en-US" dirty="0"/>
              <a:t>• Project scope 	statement</a:t>
            </a:r>
          </a:p>
          <a:p>
            <a:pPr lvl="1"/>
            <a:r>
              <a:rPr lang="en-US" dirty="0"/>
              <a:t>• Requirements 	documentation</a:t>
            </a:r>
          </a:p>
          <a:p>
            <a:r>
              <a:rPr lang="en-US" dirty="0"/>
              <a:t>.3 EEFs</a:t>
            </a:r>
          </a:p>
          <a:p>
            <a:r>
              <a:rPr lang="en-US" dirty="0"/>
              <a:t>.4 OPAs</a:t>
            </a:r>
            <a:endParaRPr lang="en-US" altLang="en-US" dirty="0"/>
          </a:p>
        </p:txBody>
      </p:sp>
      <p:sp>
        <p:nvSpPr>
          <p:cNvPr id="182277" name="Text Placeholder 6"/>
          <p:cNvSpPr>
            <a:spLocks noGrp="1"/>
          </p:cNvSpPr>
          <p:nvPr>
            <p:ph type="body" sz="quarter" idx="14"/>
          </p:nvPr>
        </p:nvSpPr>
        <p:spPr/>
        <p:txBody>
          <a:bodyPr/>
          <a:lstStyle/>
          <a:p>
            <a:r>
              <a:rPr lang="en-US" dirty="0"/>
              <a:t>1 Scope baseline</a:t>
            </a:r>
          </a:p>
          <a:p>
            <a:r>
              <a:rPr lang="en-US" dirty="0"/>
              <a:t>.2 Project documents 	updates</a:t>
            </a:r>
          </a:p>
          <a:p>
            <a:pPr lvl="1"/>
            <a:r>
              <a:rPr lang="en-US" dirty="0"/>
              <a:t>• Assumption log</a:t>
            </a:r>
          </a:p>
          <a:p>
            <a:pPr lvl="1"/>
            <a:r>
              <a:rPr lang="en-US" dirty="0"/>
              <a:t>• Requirements 	documentation</a:t>
            </a:r>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822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54113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p:txBody>
          <a:bodyPr>
            <a:normAutofit lnSpcReduction="1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PMBOK Guide 5th Edition, 2013/ 6</a:t>
            </a:r>
            <a:r>
              <a:rPr lang="en-US" sz="1200" baseline="30000" dirty="0">
                <a:solidFill>
                  <a:srgbClr val="000000"/>
                </a:solidFill>
                <a:latin typeface="Arial" panose="020B0604020202020204" pitchFamily="34" charset="0"/>
                <a:cs typeface="Arial" panose="020B0604020202020204" pitchFamily="34" charset="0"/>
              </a:rPr>
              <a:t>th</a:t>
            </a:r>
            <a:r>
              <a:rPr lang="en-US" sz="12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Portfolio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Program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OPM3,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Government Extensions</a:t>
            </a:r>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16</a:t>
            </a:fld>
            <a:endParaRPr lang="en-US" altLang="en-US"/>
          </a:p>
        </p:txBody>
      </p:sp>
    </p:spTree>
    <p:extLst>
      <p:ext uri="{BB962C8B-B14F-4D97-AF65-F5344CB8AC3E}">
        <p14:creationId xmlns:p14="http://schemas.microsoft.com/office/powerpoint/2010/main" val="608917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9576986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30929306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18191557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28541828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35451252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806672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dirty="0"/>
              <a:t>1</a:t>
            </a:r>
            <a:r>
              <a:rPr lang="en-US" altLang="en-US" dirty="0"/>
              <a:t>2</a:t>
            </a:r>
            <a:r>
              <a:rPr altLang="en-US" dirty="0"/>
              <a:t>.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218956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Placeholder 5"/>
          <p:cNvSpPr>
            <a:spLocks noGrp="1"/>
          </p:cNvSpPr>
          <p:nvPr>
            <p:ph type="body" sz="quarter" idx="13"/>
          </p:nvPr>
        </p:nvSpPr>
        <p:spPr/>
        <p:txBody>
          <a:bodyPr/>
          <a:lstStyle/>
          <a:p>
            <a:r>
              <a:rPr lang="en-US" dirty="0"/>
              <a:t>.1 Inspection</a:t>
            </a:r>
          </a:p>
          <a:p>
            <a:r>
              <a:rPr lang="en-US" dirty="0"/>
              <a:t>.2 Decision making</a:t>
            </a:r>
          </a:p>
          <a:p>
            <a:pPr lvl="1"/>
            <a:r>
              <a:rPr lang="en-US" dirty="0"/>
              <a:t>• Voting</a:t>
            </a:r>
            <a:endParaRPr lang="en-US" altLang="en-US" dirty="0"/>
          </a:p>
        </p:txBody>
      </p:sp>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r>
              <a:rPr lang="en-US" sz="1800" dirty="0"/>
              <a:t>.1 Project management 	plan</a:t>
            </a:r>
          </a:p>
          <a:p>
            <a:pPr lvl="1"/>
            <a:r>
              <a:rPr lang="en-US" sz="1600" dirty="0"/>
              <a:t>• Scope management plan</a:t>
            </a:r>
          </a:p>
          <a:p>
            <a:pPr lvl="1"/>
            <a:r>
              <a:rPr lang="en-US" sz="1600" dirty="0"/>
              <a:t>• Requirements 	management plan</a:t>
            </a:r>
          </a:p>
          <a:p>
            <a:pPr lvl="1"/>
            <a:r>
              <a:rPr lang="en-US" sz="1600" dirty="0"/>
              <a:t>• Scope baseline</a:t>
            </a:r>
          </a:p>
          <a:p>
            <a:r>
              <a:rPr lang="en-US" sz="1800" dirty="0"/>
              <a:t>.2 Project documents</a:t>
            </a:r>
          </a:p>
          <a:p>
            <a:pPr lvl="1"/>
            <a:r>
              <a:rPr lang="en-US" sz="1600" dirty="0"/>
              <a:t>• Lessons learned register</a:t>
            </a:r>
          </a:p>
          <a:p>
            <a:pPr lvl="1"/>
            <a:r>
              <a:rPr lang="en-US" sz="1600" dirty="0"/>
              <a:t>• Quality reports</a:t>
            </a:r>
          </a:p>
          <a:p>
            <a:pPr lvl="1"/>
            <a:r>
              <a:rPr lang="en-US" sz="1600" dirty="0"/>
              <a:t>• Requirements 	documentation</a:t>
            </a:r>
          </a:p>
          <a:p>
            <a:pPr lvl="1"/>
            <a:r>
              <a:rPr lang="en-US" sz="1600" dirty="0"/>
              <a:t>• Requirements traceability 	matrix</a:t>
            </a:r>
          </a:p>
          <a:p>
            <a:r>
              <a:rPr lang="en-US" sz="1800" dirty="0"/>
              <a:t>.3 Verified deliverables</a:t>
            </a:r>
          </a:p>
          <a:p>
            <a:r>
              <a:rPr lang="en-US" sz="1800" dirty="0"/>
              <a:t>.4 Work performance data</a:t>
            </a:r>
            <a:endParaRPr lang="en-US" altLang="en-US" sz="1800" dirty="0"/>
          </a:p>
        </p:txBody>
      </p:sp>
      <p:sp>
        <p:nvSpPr>
          <p:cNvPr id="198661" name="Text Placeholder 6"/>
          <p:cNvSpPr>
            <a:spLocks noGrp="1"/>
          </p:cNvSpPr>
          <p:nvPr>
            <p:ph type="body" sz="quarter" idx="14"/>
          </p:nvPr>
        </p:nvSpPr>
        <p:spPr/>
        <p:txBody>
          <a:bodyPr/>
          <a:lstStyle/>
          <a:p>
            <a:r>
              <a:rPr lang="en-US" sz="1800" dirty="0"/>
              <a:t>.1 Accepted deliverables</a:t>
            </a:r>
          </a:p>
          <a:p>
            <a:r>
              <a:rPr lang="en-US" sz="1800" dirty="0"/>
              <a:t>.2 Work performance 	</a:t>
            </a:r>
            <a:r>
              <a:rPr lang="en-US" dirty="0"/>
              <a:t>information</a:t>
            </a:r>
          </a:p>
          <a:p>
            <a:r>
              <a:rPr lang="en-US" sz="1800" dirty="0"/>
              <a:t>.3 Change requests</a:t>
            </a:r>
          </a:p>
          <a:p>
            <a:r>
              <a:rPr lang="en-US" sz="1800" dirty="0"/>
              <a:t>.4 Project document 	updates</a:t>
            </a:r>
          </a:p>
          <a:p>
            <a:pPr lvl="1"/>
            <a:r>
              <a:rPr lang="en-US" sz="1600" dirty="0"/>
              <a:t>• Lessons learned register</a:t>
            </a:r>
          </a:p>
          <a:p>
            <a:pPr lvl="1"/>
            <a:r>
              <a:rPr lang="en-US" sz="1600" dirty="0"/>
              <a:t>• Requirements 	documentation</a:t>
            </a:r>
          </a:p>
          <a:p>
            <a:pPr lvl="1"/>
            <a:r>
              <a:rPr lang="en-US" sz="1600" dirty="0"/>
              <a:t>• Requirements traceability 	matrix</a:t>
            </a:r>
            <a:endParaRPr lang="en-US" altLang="en-US" sz="16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M&amp;C</a:t>
            </a:r>
          </a:p>
        </p:txBody>
      </p:sp>
      <p:sp>
        <p:nvSpPr>
          <p:cNvPr id="198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2792652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42872486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a:t>
            </a:r>
            <a:r>
              <a:rPr lang="en-US" altLang="en-US"/>
              <a:t>3</a:t>
            </a:r>
            <a:r>
              <a:rPr altLang="en-US"/>
              <a:t>. </a:t>
            </a:r>
            <a:r>
              <a:rPr altLang="en-US" dirty="0"/>
              <a:t>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2325416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b="1"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2"/>
          </p:nvPr>
        </p:nvSpPr>
        <p:spPr/>
        <p:txBody>
          <a:bodyPr/>
          <a:lstStyle/>
          <a:p>
            <a:pPr>
              <a:defRPr/>
            </a:pPr>
            <a:fld id="{1DA9F547-6BA2-4814-8AED-39EC249E5E1C}" type="slidenum">
              <a:rPr lang="en-US" smtClean="0"/>
              <a:pPr>
                <a:defRPr/>
              </a:pPr>
              <a:t>17</a:t>
            </a:fld>
            <a:endParaRPr lang="en-US"/>
          </a:p>
        </p:txBody>
      </p:sp>
    </p:spTree>
    <p:extLst>
      <p:ext uri="{BB962C8B-B14F-4D97-AF65-F5344CB8AC3E}">
        <p14:creationId xmlns:p14="http://schemas.microsoft.com/office/powerpoint/2010/main" val="38816441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Placeholder 5"/>
          <p:cNvSpPr>
            <a:spLocks noGrp="1"/>
          </p:cNvSpPr>
          <p:nvPr>
            <p:ph type="body" sz="quarter" idx="13"/>
          </p:nvPr>
        </p:nvSpPr>
        <p:spPr/>
        <p:txBody>
          <a:bodyPr/>
          <a:lstStyle/>
          <a:p>
            <a:r>
              <a:rPr lang="en-US" dirty="0"/>
              <a:t>.1 Data analysis</a:t>
            </a:r>
          </a:p>
          <a:p>
            <a:pPr lvl="1"/>
            <a:r>
              <a:rPr lang="en-US" dirty="0"/>
              <a:t>• Variance analysis</a:t>
            </a:r>
          </a:p>
          <a:p>
            <a:pPr lvl="1"/>
            <a:r>
              <a:rPr lang="en-US" dirty="0"/>
              <a:t>• Trend analysis</a:t>
            </a:r>
            <a:endParaRPr lang="en-US" altLang="en-US" dirty="0"/>
          </a:p>
        </p:txBody>
      </p:sp>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Control Scope</a:t>
            </a:r>
          </a:p>
        </p:txBody>
      </p:sp>
      <p:sp>
        <p:nvSpPr>
          <p:cNvPr id="204803" name="Content Placeholder 4"/>
          <p:cNvSpPr>
            <a:spLocks noGrp="1"/>
          </p:cNvSpPr>
          <p:nvPr>
            <p:ph sz="quarter" idx="12"/>
          </p:nvPr>
        </p:nvSpPr>
        <p:spPr/>
        <p:txBody>
          <a:bodyPr/>
          <a:lstStyle/>
          <a:p>
            <a:r>
              <a:rPr lang="en-US" sz="1600" dirty="0"/>
              <a:t>.1 Project management plan</a:t>
            </a:r>
          </a:p>
          <a:p>
            <a:pPr lvl="1"/>
            <a:r>
              <a:rPr lang="en-US" sz="1400" dirty="0"/>
              <a:t>• Scope management plan</a:t>
            </a:r>
          </a:p>
          <a:p>
            <a:pPr lvl="1"/>
            <a:r>
              <a:rPr lang="en-US" sz="1400" dirty="0"/>
              <a:t>• Requirements management	plan</a:t>
            </a:r>
          </a:p>
          <a:p>
            <a:pPr lvl="1"/>
            <a:r>
              <a:rPr lang="en-US" sz="1400" dirty="0"/>
              <a:t>• Change management plan</a:t>
            </a:r>
          </a:p>
          <a:p>
            <a:pPr lvl="1"/>
            <a:r>
              <a:rPr lang="en-US" sz="1400" dirty="0"/>
              <a:t>• Configuration management 	plan</a:t>
            </a:r>
          </a:p>
          <a:p>
            <a:pPr lvl="1"/>
            <a:r>
              <a:rPr lang="en-US" sz="1400" dirty="0"/>
              <a:t>• Scope baseline</a:t>
            </a:r>
          </a:p>
          <a:p>
            <a:pPr lvl="1"/>
            <a:r>
              <a:rPr lang="en-US" sz="1400" dirty="0"/>
              <a:t>• Performance measurement 	baseline</a:t>
            </a:r>
            <a:endParaRPr lang="en-US" sz="1600" dirty="0"/>
          </a:p>
          <a:p>
            <a:r>
              <a:rPr lang="en-US" sz="1600" dirty="0"/>
              <a:t>.2 Project documents</a:t>
            </a:r>
          </a:p>
          <a:p>
            <a:pPr lvl="1"/>
            <a:r>
              <a:rPr lang="en-US" sz="1400" dirty="0"/>
              <a:t>• Lessons learned register</a:t>
            </a:r>
          </a:p>
          <a:p>
            <a:pPr lvl="1"/>
            <a:r>
              <a:rPr lang="en-US" sz="1400" dirty="0"/>
              <a:t>• Requirements documentation</a:t>
            </a:r>
          </a:p>
          <a:p>
            <a:pPr lvl="1"/>
            <a:r>
              <a:rPr lang="en-US" sz="1400" dirty="0"/>
              <a:t>• Requirements traceability 	matrix</a:t>
            </a:r>
          </a:p>
          <a:p>
            <a:r>
              <a:rPr lang="en-US" sz="1600" dirty="0"/>
              <a:t>.3 Work performance data</a:t>
            </a:r>
          </a:p>
          <a:p>
            <a:r>
              <a:rPr lang="en-US" sz="1600" dirty="0"/>
              <a:t>.4 OPAs</a:t>
            </a:r>
            <a:endParaRPr lang="en-US" altLang="en-US" sz="1600" dirty="0"/>
          </a:p>
        </p:txBody>
      </p:sp>
      <p:sp>
        <p:nvSpPr>
          <p:cNvPr id="204805" name="Text Placeholder 6"/>
          <p:cNvSpPr>
            <a:spLocks noGrp="1"/>
          </p:cNvSpPr>
          <p:nvPr>
            <p:ph type="body" sz="quarter" idx="14"/>
          </p:nvPr>
        </p:nvSpPr>
        <p:spPr/>
        <p:txBody>
          <a:bodyPr/>
          <a:lstStyle/>
          <a:p>
            <a:r>
              <a:rPr lang="en-US" sz="1600" dirty="0"/>
              <a:t>.1 Work performance 	information</a:t>
            </a:r>
          </a:p>
          <a:p>
            <a:r>
              <a:rPr lang="en-US" sz="1600" dirty="0"/>
              <a:t>.2 Change requests</a:t>
            </a:r>
          </a:p>
          <a:p>
            <a:r>
              <a:rPr lang="en-US" sz="1600" dirty="0"/>
              <a:t>.3 PMP updates</a:t>
            </a:r>
          </a:p>
          <a:p>
            <a:pPr lvl="1"/>
            <a:r>
              <a:rPr lang="en-US" sz="1400" dirty="0"/>
              <a:t>• Scope management plan</a:t>
            </a:r>
          </a:p>
          <a:p>
            <a:pPr lvl="1"/>
            <a:r>
              <a:rPr lang="en-US" sz="1400" dirty="0"/>
              <a:t>• Scope baseline</a:t>
            </a:r>
          </a:p>
          <a:p>
            <a:pPr lvl="1"/>
            <a:r>
              <a:rPr lang="en-US" sz="1400" dirty="0"/>
              <a:t>• Schedule baseline</a:t>
            </a:r>
          </a:p>
          <a:p>
            <a:pPr lvl="1"/>
            <a:r>
              <a:rPr lang="en-US" sz="1400" dirty="0"/>
              <a:t>• Cost baseline</a:t>
            </a:r>
          </a:p>
          <a:p>
            <a:pPr lvl="1"/>
            <a:r>
              <a:rPr lang="en-US" sz="1400" dirty="0"/>
              <a:t>• Performance measurement 	baseline</a:t>
            </a:r>
          </a:p>
          <a:p>
            <a:r>
              <a:rPr lang="en-US" sz="1600" dirty="0"/>
              <a:t>.4 Project documents 	updates</a:t>
            </a:r>
          </a:p>
          <a:p>
            <a:pPr lvl="1"/>
            <a:r>
              <a:rPr lang="en-US" sz="1400" dirty="0"/>
              <a:t>• Lessons learned register</a:t>
            </a:r>
          </a:p>
          <a:p>
            <a:pPr lvl="1"/>
            <a:r>
              <a:rPr lang="en-US" sz="1400" dirty="0"/>
              <a:t>• Requirements 	documentation</a:t>
            </a:r>
          </a:p>
          <a:p>
            <a:pPr lvl="1"/>
            <a:r>
              <a:rPr lang="en-US" sz="1400" dirty="0"/>
              <a:t>• Requirements traceability 	matrix</a:t>
            </a:r>
            <a:endParaRPr lang="en-US" altLang="en-US" sz="14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a:t>M&amp;C</a:t>
            </a:r>
            <a:endParaRPr lang="en-US" dirty="0"/>
          </a:p>
        </p:txBody>
      </p:sp>
      <p:sp>
        <p:nvSpPr>
          <p:cNvPr id="2048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230791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37043447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extLst>
      <p:ext uri="{BB962C8B-B14F-4D97-AF65-F5344CB8AC3E}">
        <p14:creationId xmlns:p14="http://schemas.microsoft.com/office/powerpoint/2010/main" val="6183703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a:t>
            </a:r>
            <a:r>
              <a:rPr lang="en-US" b="1" dirty="0">
                <a:effectLst>
                  <a:outerShdw blurRad="38100" dist="38100" dir="2700000" algn="tl">
                    <a:srgbClr val="000000">
                      <a:alpha val="43137"/>
                    </a:srgbClr>
                  </a:outerShdw>
                </a:effectLst>
                <a:latin typeface="Kabel Bk BT" pitchFamily="34" charset="0"/>
              </a:rPr>
              <a:t>Schedule</a:t>
            </a:r>
            <a:r>
              <a:rPr b="1" dirty="0">
                <a:effectLst>
                  <a:outerShdw blurRad="38100" dist="38100" dir="2700000" algn="tl">
                    <a:srgbClr val="000000">
                      <a:alpha val="43137"/>
                    </a:srgbClr>
                  </a:outerShdw>
                </a:effectLst>
                <a:latin typeface="Kabel Bk BT" pitchFamily="34" charset="0"/>
              </a:rPr>
              <a: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173</a:t>
            </a:fld>
            <a:endParaRPr lang="en-US" altLang="en-US" sz="1200">
              <a:solidFill>
                <a:srgbClr val="898989"/>
              </a:solidFill>
            </a:endParaRPr>
          </a:p>
        </p:txBody>
      </p:sp>
    </p:spTree>
    <p:extLst>
      <p:ext uri="{BB962C8B-B14F-4D97-AF65-F5344CB8AC3E}">
        <p14:creationId xmlns:p14="http://schemas.microsoft.com/office/powerpoint/2010/main" val="1135169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174</a:t>
            </a:fld>
            <a:endParaRPr lang="en-US" altLang="en-US" sz="1200">
              <a:solidFill>
                <a:srgbClr val="898989"/>
              </a:solidFill>
            </a:endParaRPr>
          </a:p>
        </p:txBody>
      </p:sp>
    </p:spTree>
    <p:extLst>
      <p:ext uri="{BB962C8B-B14F-4D97-AF65-F5344CB8AC3E}">
        <p14:creationId xmlns:p14="http://schemas.microsoft.com/office/powerpoint/2010/main" val="38150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dirty="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extLst>
      <p:ext uri="{BB962C8B-B14F-4D97-AF65-F5344CB8AC3E}">
        <p14:creationId xmlns:p14="http://schemas.microsoft.com/office/powerpoint/2010/main" val="683173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extLst>
      <p:ext uri="{BB962C8B-B14F-4D97-AF65-F5344CB8AC3E}">
        <p14:creationId xmlns:p14="http://schemas.microsoft.com/office/powerpoint/2010/main" val="13048544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a:bodyPr>
          <a:lstStyle/>
          <a:p>
            <a:pPr marL="971550" lvl="1" indent="-514350">
              <a:lnSpc>
                <a:spcPct val="150000"/>
              </a:lnSpc>
              <a:buFont typeface="+mj-lt"/>
              <a:buAutoNum type="arabicPeriod" startAt="14"/>
              <a:defRPr/>
            </a:pPr>
            <a:r>
              <a:rPr lang="en-US" sz="3200" dirty="0"/>
              <a:t>Plan Schedule Management [PLANNING]</a:t>
            </a:r>
          </a:p>
          <a:p>
            <a:pPr marL="971550" lvl="1" indent="-514350">
              <a:lnSpc>
                <a:spcPct val="150000"/>
              </a:lnSpc>
              <a:buFont typeface="+mj-lt"/>
              <a:buAutoNum type="arabicPeriod" startAt="14"/>
              <a:defRPr/>
            </a:pPr>
            <a:r>
              <a:rPr lang="en-US" sz="3200" dirty="0"/>
              <a:t>Define Activities [PLANNING]</a:t>
            </a:r>
          </a:p>
          <a:p>
            <a:pPr marL="914400" lvl="1" indent="-457200">
              <a:lnSpc>
                <a:spcPct val="150000"/>
              </a:lnSpc>
              <a:buFont typeface="Calibri" pitchFamily="34" charset="0"/>
              <a:buAutoNum type="arabicPeriod" startAt="14"/>
              <a:defRPr/>
            </a:pPr>
            <a:r>
              <a:rPr lang="en-US" sz="3200" dirty="0"/>
              <a:t>Sequence Activities [PLANNING]</a:t>
            </a:r>
          </a:p>
          <a:p>
            <a:pPr marL="914400" lvl="1" indent="-457200">
              <a:lnSpc>
                <a:spcPct val="150000"/>
              </a:lnSpc>
              <a:buFont typeface="Calibri" pitchFamily="34" charset="0"/>
              <a:buAutoNum type="arabicPeriod" startAt="14"/>
              <a:defRPr/>
            </a:pPr>
            <a:r>
              <a:rPr lang="en-US" sz="3200" dirty="0"/>
              <a:t>Estimate Activity Durations [PLANNING]</a:t>
            </a:r>
          </a:p>
          <a:p>
            <a:pPr marL="914400" lvl="1" indent="-457200">
              <a:lnSpc>
                <a:spcPct val="150000"/>
              </a:lnSpc>
              <a:buFont typeface="Calibri" pitchFamily="34" charset="0"/>
              <a:buAutoNum type="arabicPeriod" startAt="14"/>
              <a:defRPr/>
            </a:pPr>
            <a:r>
              <a:rPr lang="en-US" sz="3200" dirty="0"/>
              <a:t>Develop Schedule [PLANNING]</a:t>
            </a:r>
          </a:p>
          <a:p>
            <a:pPr marL="914400" lvl="1" indent="-457200">
              <a:lnSpc>
                <a:spcPct val="150000"/>
              </a:lnSpc>
              <a:buFont typeface="Calibri" pitchFamily="34" charset="0"/>
              <a:buAutoNum type="arabicPeriod" startAt="14"/>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177</a:t>
            </a:fld>
            <a:endParaRPr lang="en-US" altLang="en-US" sz="1200">
              <a:solidFill>
                <a:srgbClr val="898989"/>
              </a:solidFill>
            </a:endParaRPr>
          </a:p>
        </p:txBody>
      </p:sp>
    </p:spTree>
    <p:extLst>
      <p:ext uri="{BB962C8B-B14F-4D97-AF65-F5344CB8AC3E}">
        <p14:creationId xmlns:p14="http://schemas.microsoft.com/office/powerpoint/2010/main" val="30163609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dirty="0"/>
              <a:t>1</a:t>
            </a:r>
            <a:r>
              <a:rPr lang="en-US" altLang="en-US" dirty="0"/>
              <a:t>4</a:t>
            </a:r>
            <a:r>
              <a:rPr altLang="en-US" dirty="0"/>
              <a:t>.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178</a:t>
            </a:fld>
            <a:endParaRPr lang="en-US" altLang="en-US" sz="1200">
              <a:solidFill>
                <a:srgbClr val="898989"/>
              </a:solidFill>
            </a:endParaRPr>
          </a:p>
        </p:txBody>
      </p:sp>
    </p:spTree>
    <p:extLst>
      <p:ext uri="{BB962C8B-B14F-4D97-AF65-F5344CB8AC3E}">
        <p14:creationId xmlns:p14="http://schemas.microsoft.com/office/powerpoint/2010/main" val="897915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Scope management 	plan</a:t>
            </a:r>
          </a:p>
          <a:p>
            <a:pPr lvl="1"/>
            <a:r>
              <a:rPr lang="en-US" dirty="0"/>
              <a:t>• Development approach</a:t>
            </a:r>
          </a:p>
          <a:p>
            <a:r>
              <a:rPr lang="en-US" dirty="0"/>
              <a:t>.3 EEFs</a:t>
            </a:r>
          </a:p>
          <a:p>
            <a:r>
              <a:rPr lang="en-US" dirty="0"/>
              <a:t>.4 OPAs</a:t>
            </a:r>
            <a:endParaRPr lang="en-US" altLang="en-US" dirty="0"/>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Schedule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32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extLst>
      <p:ext uri="{BB962C8B-B14F-4D97-AF65-F5344CB8AC3E}">
        <p14:creationId xmlns:p14="http://schemas.microsoft.com/office/powerpoint/2010/main" val="189340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a:bodyPr>
          <a:lstStyle/>
          <a:p>
            <a:pPr>
              <a:defRPr/>
            </a:pPr>
            <a:r>
              <a:rPr dirty="0">
                <a:solidFill>
                  <a:srgbClr val="000000"/>
                </a:solidFill>
              </a:rPr>
              <a:t>PMP Exam Prerequisite</a:t>
            </a:r>
            <a:endParaRPr dirty="0"/>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p:txBody>
          <a:bodyPr>
            <a:normAutofit fontScale="925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Certification Body :</a:t>
            </a:r>
            <a:r>
              <a:rPr lang="en-US" sz="2000"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35 contact hours of formal education 	</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dirty="0"/>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AND</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Secondary degree (high school diploma, associate’s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five years/60 months unique non-overlapping professional project management experience during which at least 7,500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b="1" dirty="0">
                <a:solidFill>
                  <a:srgbClr val="000000"/>
                </a:solidFill>
              </a:rPr>
              <a:t>OR</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Four-year degree (bachelor’s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three years/36 months unique non-overlapping professional project management experience during which at least 4,500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Audit :</a:t>
            </a:r>
            <a:r>
              <a:rPr lang="en-US" sz="2000" dirty="0">
                <a:solidFill>
                  <a:srgbClr val="000000"/>
                </a:solidFill>
              </a:rPr>
              <a:t> PMP exam application gets audited randomly.</a:t>
            </a:r>
          </a:p>
          <a:p>
            <a:pPr marL="0" indent="0">
              <a:buNone/>
              <a:defRPr/>
            </a:pPr>
            <a:endParaRPr lang="en-US" sz="2000" dirty="0"/>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18</a:t>
            </a:fld>
            <a:endParaRPr lang="en-US" altLang="en-US"/>
          </a:p>
        </p:txBody>
      </p:sp>
    </p:spTree>
    <p:extLst>
      <p:ext uri="{BB962C8B-B14F-4D97-AF65-F5344CB8AC3E}">
        <p14:creationId xmlns:p14="http://schemas.microsoft.com/office/powerpoint/2010/main" val="745908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extLst>
      <p:ext uri="{BB962C8B-B14F-4D97-AF65-F5344CB8AC3E}">
        <p14:creationId xmlns:p14="http://schemas.microsoft.com/office/powerpoint/2010/main" val="12828933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dirty="0"/>
              <a:t>1</a:t>
            </a:r>
            <a:r>
              <a:rPr lang="en-US" altLang="en-US" dirty="0"/>
              <a:t>5</a:t>
            </a:r>
            <a:r>
              <a:rPr altLang="en-US" dirty="0"/>
              <a:t>.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dirty="0"/>
              <a:t>	</a:t>
            </a:r>
            <a:r>
              <a:rPr lang="en-US" altLang="en-US" sz="4000" b="1" dirty="0"/>
              <a:t>Identifying the specific actions to be performed to produce the project deliverables</a:t>
            </a:r>
          </a:p>
          <a:p>
            <a:pPr>
              <a:buFont typeface="Arial" panose="020B0604020202020204" pitchFamily="34" charset="0"/>
              <a:buNone/>
            </a:pPr>
            <a:endParaRPr lang="en-US" altLang="en-US" sz="4000" dirty="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extLst>
      <p:ext uri="{BB962C8B-B14F-4D97-AF65-F5344CB8AC3E}">
        <p14:creationId xmlns:p14="http://schemas.microsoft.com/office/powerpoint/2010/main" val="34477870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Placeholder 5"/>
          <p:cNvSpPr>
            <a:spLocks noGrp="1"/>
          </p:cNvSpPr>
          <p:nvPr>
            <p:ph type="body" sz="quarter" idx="13"/>
          </p:nvPr>
        </p:nvSpPr>
        <p:spPr/>
        <p:txBody>
          <a:bodyPr/>
          <a:lstStyle/>
          <a:p>
            <a:r>
              <a:rPr lang="en-US" dirty="0"/>
              <a:t>.1 Expert judgment</a:t>
            </a:r>
          </a:p>
          <a:p>
            <a:r>
              <a:rPr lang="en-US" dirty="0"/>
              <a:t>.2 Decomposition</a:t>
            </a:r>
          </a:p>
          <a:p>
            <a:r>
              <a:rPr lang="en-US" dirty="0"/>
              <a:t>.3 Rolling wave 	planning</a:t>
            </a:r>
          </a:p>
          <a:p>
            <a:r>
              <a:rPr lang="en-US" dirty="0"/>
              <a:t>.4 Meetings</a:t>
            </a:r>
            <a:endParaRPr lang="en-US" altLang="en-US" dirty="0"/>
          </a:p>
        </p:txBody>
      </p:sp>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EEFs</a:t>
            </a:r>
          </a:p>
          <a:p>
            <a:r>
              <a:rPr lang="en-US" dirty="0"/>
              <a:t>.3 OPAs</a:t>
            </a:r>
            <a:endParaRPr lang="en-US" altLang="en-US" dirty="0"/>
          </a:p>
        </p:txBody>
      </p:sp>
      <p:sp>
        <p:nvSpPr>
          <p:cNvPr id="229381" name="Text Placeholder 6"/>
          <p:cNvSpPr>
            <a:spLocks noGrp="1"/>
          </p:cNvSpPr>
          <p:nvPr>
            <p:ph type="body" sz="quarter" idx="14"/>
          </p:nvPr>
        </p:nvSpPr>
        <p:spPr/>
        <p:txBody>
          <a:bodyPr/>
          <a:lstStyle/>
          <a:p>
            <a:r>
              <a:rPr lang="en-US" dirty="0"/>
              <a:t>.1 Activity list</a:t>
            </a:r>
          </a:p>
          <a:p>
            <a:r>
              <a:rPr lang="en-US" dirty="0"/>
              <a:t>.2 Activity attributes</a:t>
            </a:r>
          </a:p>
          <a:p>
            <a:r>
              <a:rPr lang="en-US" dirty="0"/>
              <a:t>.3 Milestone list</a:t>
            </a:r>
          </a:p>
          <a:p>
            <a:r>
              <a:rPr lang="en-US" dirty="0"/>
              <a:t>.4 Change requests</a:t>
            </a:r>
          </a:p>
          <a:p>
            <a:r>
              <a:rPr lang="en-US" dirty="0"/>
              <a:t>.5 PMP updates</a:t>
            </a:r>
          </a:p>
          <a:p>
            <a:pPr lvl="1"/>
            <a:r>
              <a:rPr lang="en-US" dirty="0"/>
              <a:t>• Schedule baseline</a:t>
            </a:r>
          </a:p>
          <a:p>
            <a:pPr lvl="1"/>
            <a:r>
              <a:rPr lang="en-US" dirty="0"/>
              <a:t>• Cost baseline</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9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extLst>
      <p:ext uri="{BB962C8B-B14F-4D97-AF65-F5344CB8AC3E}">
        <p14:creationId xmlns:p14="http://schemas.microsoft.com/office/powerpoint/2010/main" val="35911693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extLst>
      <p:ext uri="{BB962C8B-B14F-4D97-AF65-F5344CB8AC3E}">
        <p14:creationId xmlns:p14="http://schemas.microsoft.com/office/powerpoint/2010/main" val="38850239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extLst>
      <p:ext uri="{BB962C8B-B14F-4D97-AF65-F5344CB8AC3E}">
        <p14:creationId xmlns:p14="http://schemas.microsoft.com/office/powerpoint/2010/main" val="401013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dirty="0"/>
              <a:t>1</a:t>
            </a:r>
            <a:r>
              <a:rPr lang="en-US" altLang="en-US" dirty="0"/>
              <a:t>6</a:t>
            </a:r>
            <a:r>
              <a:rPr altLang="en-US" dirty="0"/>
              <a:t>.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dirty="0"/>
              <a:t>	</a:t>
            </a:r>
            <a:r>
              <a:rPr lang="en-US" altLang="en-US" b="1" dirty="0"/>
              <a:t>Identifying and documenting relationships among the project activities.</a:t>
            </a:r>
          </a:p>
          <a:p>
            <a:pPr>
              <a:buFont typeface="Arial" panose="020B0604020202020204" pitchFamily="34" charset="0"/>
              <a:buNone/>
            </a:pPr>
            <a:endParaRPr lang="en-US" altLang="en-US" dirty="0"/>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extLst>
      <p:ext uri="{BB962C8B-B14F-4D97-AF65-F5344CB8AC3E}">
        <p14:creationId xmlns:p14="http://schemas.microsoft.com/office/powerpoint/2010/main" val="2866790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Placeholder 5"/>
          <p:cNvSpPr>
            <a:spLocks noGrp="1"/>
          </p:cNvSpPr>
          <p:nvPr>
            <p:ph type="body" sz="quarter" idx="13"/>
          </p:nvPr>
        </p:nvSpPr>
        <p:spPr/>
        <p:txBody>
          <a:bodyPr/>
          <a:lstStyle/>
          <a:p>
            <a:r>
              <a:rPr lang="en-US" dirty="0"/>
              <a:t>.1 Precedence 	diagramming 	method</a:t>
            </a:r>
          </a:p>
          <a:p>
            <a:r>
              <a:rPr lang="en-US" dirty="0"/>
              <a:t>.2 Dependency 	determination and 	integration</a:t>
            </a:r>
          </a:p>
          <a:p>
            <a:r>
              <a:rPr lang="en-US" dirty="0"/>
              <a:t>.3 Leads and lags</a:t>
            </a:r>
          </a:p>
          <a:p>
            <a:r>
              <a:rPr lang="en-US" dirty="0"/>
              <a:t>.4 PMIS</a:t>
            </a:r>
            <a:endParaRPr lang="en-US" altLang="en-US" dirty="0"/>
          </a:p>
        </p:txBody>
      </p:sp>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r>
              <a:rPr lang="en-US" dirty="0"/>
              <a:t>.1 PMP</a:t>
            </a:r>
          </a:p>
          <a:p>
            <a:pPr lvl="1"/>
            <a:r>
              <a:rPr lang="en-US" dirty="0"/>
              <a:t>• Schedule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Milestone list</a:t>
            </a:r>
          </a:p>
          <a:p>
            <a:r>
              <a:rPr lang="en-US" dirty="0"/>
              <a:t>.3 EEFs</a:t>
            </a:r>
          </a:p>
          <a:p>
            <a:r>
              <a:rPr lang="en-US" dirty="0"/>
              <a:t>.4 OPAs</a:t>
            </a:r>
            <a:endParaRPr lang="en-US" altLang="en-US" dirty="0"/>
          </a:p>
        </p:txBody>
      </p:sp>
      <p:sp>
        <p:nvSpPr>
          <p:cNvPr id="237573" name="Text Placeholder 6"/>
          <p:cNvSpPr>
            <a:spLocks noGrp="1"/>
          </p:cNvSpPr>
          <p:nvPr>
            <p:ph type="body" sz="quarter" idx="14"/>
          </p:nvPr>
        </p:nvSpPr>
        <p:spPr/>
        <p:txBody>
          <a:bodyPr/>
          <a:lstStyle/>
          <a:p>
            <a:r>
              <a:rPr lang="en-US" dirty="0"/>
              <a:t>.1 Project schedule 	network diagrams</a:t>
            </a:r>
          </a:p>
          <a:p>
            <a:r>
              <a:rPr lang="en-US" dirty="0"/>
              <a:t>.2 Project documents 	updates</a:t>
            </a:r>
          </a:p>
          <a:p>
            <a:pPr lvl="1"/>
            <a:r>
              <a:rPr lang="en-US" dirty="0"/>
              <a:t>• Activity attributes</a:t>
            </a:r>
          </a:p>
          <a:p>
            <a:pPr lvl="1"/>
            <a:r>
              <a:rPr lang="en-US" dirty="0"/>
              <a:t>• Activity list</a:t>
            </a:r>
          </a:p>
          <a:p>
            <a:pPr lvl="1"/>
            <a:r>
              <a:rPr lang="en-US" dirty="0"/>
              <a:t>• Assumption log</a:t>
            </a:r>
          </a:p>
          <a:p>
            <a:pPr lvl="1"/>
            <a:r>
              <a:rPr lang="en-US" dirty="0"/>
              <a:t>• Milestone list</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375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extLst>
      <p:ext uri="{BB962C8B-B14F-4D97-AF65-F5344CB8AC3E}">
        <p14:creationId xmlns:p14="http://schemas.microsoft.com/office/powerpoint/2010/main" val="36435472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dirty="0"/>
              <a:t>Sequence Previously activities of your project write FS, SF, FF, SS after the activities</a:t>
            </a:r>
          </a:p>
          <a:p>
            <a:endParaRPr lang="en-US" altLang="en-US" sz="2000" b="1" dirty="0"/>
          </a:p>
          <a:p>
            <a:r>
              <a:rPr lang="en-US" altLang="en-US" sz="2000" b="1" dirty="0"/>
              <a:t>FS- (Finish first to start the next) Documentation &amp; Review, Design &amp; Development</a:t>
            </a:r>
          </a:p>
          <a:p>
            <a:r>
              <a:rPr lang="en-US" altLang="en-US" sz="2000" b="1" dirty="0"/>
              <a:t>FF- (Finish next to finish the previous) Product Documentation &amp; Product System Testing</a:t>
            </a:r>
          </a:p>
          <a:p>
            <a:r>
              <a:rPr lang="en-US" altLang="en-US" sz="2000" b="1" dirty="0"/>
              <a:t>SF- (Start next to finish the previous) Shift working environment, changing motor, shifting applications from servers A to B, shifting work environment from A to B.</a:t>
            </a:r>
          </a:p>
          <a:p>
            <a:r>
              <a:rPr lang="en-US" altLang="en-US" sz="2000" b="1" dirty="0"/>
              <a:t>SS- (Start next to start previous) Listening &amp; Speaking, Start meeting &amp; Start a topic to discuss, Listening &amp; Making Notes, Requirement Gathering &amp; Requirement Analysis</a:t>
            </a:r>
          </a:p>
          <a:p>
            <a:endParaRPr lang="en-US" altLang="en-US" sz="2000" b="1" dirty="0"/>
          </a:p>
          <a:p>
            <a:endParaRPr lang="en-US" altLang="en-US" sz="2000" dirty="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extLst>
      <p:ext uri="{BB962C8B-B14F-4D97-AF65-F5344CB8AC3E}">
        <p14:creationId xmlns:p14="http://schemas.microsoft.com/office/powerpoint/2010/main" val="327417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188</a:t>
            </a:fld>
            <a:endParaRPr lang="en-US" altLang="en-US" sz="1200">
              <a:solidFill>
                <a:srgbClr val="898989"/>
              </a:solidFill>
            </a:endParaRPr>
          </a:p>
        </p:txBody>
      </p:sp>
    </p:spTree>
    <p:extLst>
      <p:ext uri="{BB962C8B-B14F-4D97-AF65-F5344CB8AC3E}">
        <p14:creationId xmlns:p14="http://schemas.microsoft.com/office/powerpoint/2010/main" val="19370222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8F6A-2849-44AF-9443-B66999FE2A8A}"/>
              </a:ext>
            </a:extLst>
          </p:cNvPr>
          <p:cNvSpPr>
            <a:spLocks noGrp="1"/>
          </p:cNvSpPr>
          <p:nvPr>
            <p:ph type="title"/>
          </p:nvPr>
        </p:nvSpPr>
        <p:spPr/>
        <p:txBody>
          <a:bodyPr/>
          <a:lstStyle/>
          <a:p>
            <a:r>
              <a:rPr lang="en-US" dirty="0"/>
              <a:t>Activity Type</a:t>
            </a:r>
          </a:p>
        </p:txBody>
      </p:sp>
      <p:sp>
        <p:nvSpPr>
          <p:cNvPr id="5" name="Content Placeholder 4">
            <a:extLst>
              <a:ext uri="{FF2B5EF4-FFF2-40B4-BE49-F238E27FC236}">
                <a16:creationId xmlns:a16="http://schemas.microsoft.com/office/drawing/2014/main" id="{17590D53-ACF2-437A-BE7F-E84FC55853B1}"/>
              </a:ext>
            </a:extLst>
          </p:cNvPr>
          <p:cNvSpPr>
            <a:spLocks noGrp="1"/>
          </p:cNvSpPr>
          <p:nvPr>
            <p:ph idx="1"/>
          </p:nvPr>
        </p:nvSpPr>
        <p:spPr/>
        <p:txBody>
          <a:bodyPr>
            <a:normAutofit fontScale="92500" lnSpcReduction="10000"/>
          </a:bodyPr>
          <a:lstStyle/>
          <a:p>
            <a:r>
              <a:rPr lang="en-US" dirty="0"/>
              <a:t>Fixed Work</a:t>
            </a:r>
          </a:p>
          <a:p>
            <a:pPr lvl="1"/>
            <a:r>
              <a:rPr lang="en-US" dirty="0"/>
              <a:t>Effort driven. Can change the duration by adding/ removing resources. </a:t>
            </a:r>
            <a:r>
              <a:rPr lang="en-US" sz="1900" dirty="0"/>
              <a:t>E.g. To attempt 60 questions 60 min required. If you distributed between people duration can be altered.</a:t>
            </a:r>
          </a:p>
          <a:p>
            <a:r>
              <a:rPr lang="en-US" dirty="0"/>
              <a:t>Fixed Duration</a:t>
            </a:r>
          </a:p>
          <a:p>
            <a:pPr lvl="1"/>
            <a:r>
              <a:rPr lang="en-US" dirty="0"/>
              <a:t>Time driven. Can not change the duration by adding/removing resources. </a:t>
            </a:r>
            <a:r>
              <a:rPr lang="en-US" sz="1900" dirty="0"/>
              <a:t>E.g. Duration of the training does not depend upon # of participants. It is fixed.</a:t>
            </a:r>
            <a:endParaRPr lang="en-US" dirty="0"/>
          </a:p>
          <a:p>
            <a:r>
              <a:rPr lang="en-US" dirty="0"/>
              <a:t>Fixed Units</a:t>
            </a:r>
          </a:p>
          <a:p>
            <a:pPr lvl="1"/>
            <a:r>
              <a:rPr lang="en-US" dirty="0"/>
              <a:t>Resource driven. Cannot change the duration by adding/removing resources. In fact altering number/type of resources make activity undoable. </a:t>
            </a:r>
            <a:r>
              <a:rPr lang="en-US" sz="1900" dirty="0" err="1"/>
              <a:t>e.g</a:t>
            </a:r>
            <a:r>
              <a:rPr lang="en-US" sz="1900" dirty="0"/>
              <a:t> Remove one person from review process where min 2 people are required.</a:t>
            </a:r>
            <a:endParaRPr lang="en-US" dirty="0"/>
          </a:p>
        </p:txBody>
      </p:sp>
      <p:sp>
        <p:nvSpPr>
          <p:cNvPr id="3" name="Footer Placeholder 2">
            <a:extLst>
              <a:ext uri="{FF2B5EF4-FFF2-40B4-BE49-F238E27FC236}">
                <a16:creationId xmlns:a16="http://schemas.microsoft.com/office/drawing/2014/main" id="{5242FD80-8A12-4BBF-84E1-8B6B17AA9EBB}"/>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51CD97C4-54FD-4606-912A-8177F323DAA1}"/>
              </a:ext>
            </a:extLst>
          </p:cNvPr>
          <p:cNvSpPr>
            <a:spLocks noGrp="1"/>
          </p:cNvSpPr>
          <p:nvPr>
            <p:ph type="sldNum" sz="quarter" idx="12"/>
          </p:nvPr>
        </p:nvSpPr>
        <p:spPr/>
        <p:txBody>
          <a:bodyPr/>
          <a:lstStyle/>
          <a:p>
            <a:pPr>
              <a:defRPr/>
            </a:pPr>
            <a:fld id="{C9E5DE95-5651-417F-AA75-CAAE0168A8F7}" type="slidenum">
              <a:rPr lang="en-US" altLang="en-US" smtClean="0"/>
              <a:pPr>
                <a:defRPr/>
              </a:pPr>
              <a:t>189</a:t>
            </a:fld>
            <a:endParaRPr lang="en-US" altLang="en-US"/>
          </a:p>
        </p:txBody>
      </p:sp>
    </p:spTree>
    <p:extLst>
      <p:ext uri="{BB962C8B-B14F-4D97-AF65-F5344CB8AC3E}">
        <p14:creationId xmlns:p14="http://schemas.microsoft.com/office/powerpoint/2010/main" val="4008697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p:txBody>
          <a:bodyPr>
            <a:normAutofit/>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$405, Fees for PMI non-members: $555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$275, Fees for PMI non-members: $375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60 PDUs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4 hours. 200 questions. Close book exam. Passing Score not known. Online exam.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19</a:t>
            </a:fld>
            <a:endParaRPr lang="en-US" altLang="en-US"/>
          </a:p>
        </p:txBody>
      </p:sp>
    </p:spTree>
    <p:extLst>
      <p:ext uri="{BB962C8B-B14F-4D97-AF65-F5344CB8AC3E}">
        <p14:creationId xmlns:p14="http://schemas.microsoft.com/office/powerpoint/2010/main" val="2004666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59DD-4255-4F75-A7E8-0BC34E87D814}"/>
              </a:ext>
            </a:extLst>
          </p:cNvPr>
          <p:cNvSpPr>
            <a:spLocks noGrp="1"/>
          </p:cNvSpPr>
          <p:nvPr>
            <p:ph type="title"/>
          </p:nvPr>
        </p:nvSpPr>
        <p:spPr/>
        <p:txBody>
          <a:bodyPr/>
          <a:lstStyle/>
          <a:p>
            <a:r>
              <a:rPr lang="en-US" dirty="0"/>
              <a:t>Time Constraints</a:t>
            </a:r>
          </a:p>
        </p:txBody>
      </p:sp>
      <p:sp>
        <p:nvSpPr>
          <p:cNvPr id="3" name="Content Placeholder 2">
            <a:extLst>
              <a:ext uri="{FF2B5EF4-FFF2-40B4-BE49-F238E27FC236}">
                <a16:creationId xmlns:a16="http://schemas.microsoft.com/office/drawing/2014/main" id="{4D2842F3-141A-4C75-ADCF-2AD40917A918}"/>
              </a:ext>
            </a:extLst>
          </p:cNvPr>
          <p:cNvSpPr>
            <a:spLocks noGrp="1"/>
          </p:cNvSpPr>
          <p:nvPr>
            <p:ph idx="1"/>
          </p:nvPr>
        </p:nvSpPr>
        <p:spPr/>
        <p:txBody>
          <a:bodyPr>
            <a:normAutofit/>
          </a:bodyPr>
          <a:lstStyle/>
          <a:p>
            <a:pPr marL="514350" indent="-514350">
              <a:buFont typeface="+mj-lt"/>
              <a:buAutoNum type="arabicPeriod"/>
            </a:pPr>
            <a:r>
              <a:rPr lang="en-US" dirty="0"/>
              <a:t>ASAP</a:t>
            </a:r>
          </a:p>
          <a:p>
            <a:pPr marL="514350" indent="-514350">
              <a:buFont typeface="+mj-lt"/>
              <a:buAutoNum type="arabicPeriod"/>
            </a:pPr>
            <a:r>
              <a:rPr lang="en-US" dirty="0"/>
              <a:t>ALAP </a:t>
            </a:r>
          </a:p>
          <a:p>
            <a:pPr marL="514350" indent="-514350">
              <a:buFont typeface="+mj-lt"/>
              <a:buAutoNum type="arabicPeriod"/>
            </a:pPr>
            <a:r>
              <a:rPr lang="en-US" dirty="0"/>
              <a:t>SNET </a:t>
            </a:r>
          </a:p>
          <a:p>
            <a:pPr marL="514350" indent="-514350">
              <a:buFont typeface="+mj-lt"/>
              <a:buAutoNum type="arabicPeriod"/>
            </a:pPr>
            <a:r>
              <a:rPr lang="en-US" dirty="0"/>
              <a:t>SNLT </a:t>
            </a:r>
          </a:p>
          <a:p>
            <a:pPr marL="514350" indent="-514350">
              <a:buFont typeface="+mj-lt"/>
              <a:buAutoNum type="arabicPeriod"/>
            </a:pPr>
            <a:r>
              <a:rPr lang="en-US" dirty="0"/>
              <a:t>FNLT</a:t>
            </a:r>
          </a:p>
          <a:p>
            <a:pPr marL="514350" indent="-514350">
              <a:buFont typeface="+mj-lt"/>
              <a:buAutoNum type="arabicPeriod"/>
            </a:pPr>
            <a:r>
              <a:rPr lang="en-US" dirty="0"/>
              <a:t>FNET </a:t>
            </a:r>
          </a:p>
          <a:p>
            <a:pPr marL="514350" indent="-514350">
              <a:buFont typeface="+mj-lt"/>
              <a:buAutoNum type="arabicPeriod"/>
            </a:pPr>
            <a:r>
              <a:rPr lang="en-US" dirty="0"/>
              <a:t>MFO</a:t>
            </a:r>
          </a:p>
          <a:p>
            <a:pPr marL="514350" indent="-514350">
              <a:buFont typeface="+mj-lt"/>
              <a:buAutoNum type="arabicPeriod"/>
            </a:pPr>
            <a:r>
              <a:rPr lang="en-US" dirty="0"/>
              <a:t>MSO</a:t>
            </a:r>
          </a:p>
        </p:txBody>
      </p:sp>
      <p:sp>
        <p:nvSpPr>
          <p:cNvPr id="4" name="Footer Placeholder 3">
            <a:extLst>
              <a:ext uri="{FF2B5EF4-FFF2-40B4-BE49-F238E27FC236}">
                <a16:creationId xmlns:a16="http://schemas.microsoft.com/office/drawing/2014/main" id="{C7DB91F5-38AA-4F74-AE1E-14098E0664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71871EB9-1F90-4A34-9AC3-3BDC77BF3A72}"/>
              </a:ext>
            </a:extLst>
          </p:cNvPr>
          <p:cNvSpPr>
            <a:spLocks noGrp="1"/>
          </p:cNvSpPr>
          <p:nvPr>
            <p:ph type="sldNum" sz="quarter" idx="12"/>
          </p:nvPr>
        </p:nvSpPr>
        <p:spPr/>
        <p:txBody>
          <a:bodyPr/>
          <a:lstStyle/>
          <a:p>
            <a:pPr>
              <a:defRPr/>
            </a:pPr>
            <a:fld id="{72DDD327-84E9-44EE-94DF-C6A9CABE3A3A}" type="slidenum">
              <a:rPr lang="en-US" altLang="en-US" smtClean="0"/>
              <a:pPr>
                <a:defRPr/>
              </a:pPr>
              <a:t>190</a:t>
            </a:fld>
            <a:endParaRPr lang="en-US" altLang="en-US"/>
          </a:p>
        </p:txBody>
      </p:sp>
    </p:spTree>
    <p:extLst>
      <p:ext uri="{BB962C8B-B14F-4D97-AF65-F5344CB8AC3E}">
        <p14:creationId xmlns:p14="http://schemas.microsoft.com/office/powerpoint/2010/main" val="4125242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extLst>
      <p:ext uri="{BB962C8B-B14F-4D97-AF65-F5344CB8AC3E}">
        <p14:creationId xmlns:p14="http://schemas.microsoft.com/office/powerpoint/2010/main" val="24325672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192</a:t>
            </a:fld>
            <a:endParaRPr lang="en-US" altLang="en-US" sz="1200">
              <a:solidFill>
                <a:srgbClr val="898989"/>
              </a:solidFill>
            </a:endParaRPr>
          </a:p>
        </p:txBody>
      </p:sp>
    </p:spTree>
    <p:extLst>
      <p:ext uri="{BB962C8B-B14F-4D97-AF65-F5344CB8AC3E}">
        <p14:creationId xmlns:p14="http://schemas.microsoft.com/office/powerpoint/2010/main" val="21500645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dirty="0"/>
              <a:t>1</a:t>
            </a:r>
            <a:r>
              <a:rPr lang="en-US" altLang="en-US" dirty="0"/>
              <a:t>7</a:t>
            </a:r>
            <a:r>
              <a:rPr altLang="en-US" dirty="0"/>
              <a:t>.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193</a:t>
            </a:fld>
            <a:endParaRPr lang="en-US" altLang="en-US" sz="1200">
              <a:solidFill>
                <a:srgbClr val="898989"/>
              </a:solidFill>
            </a:endParaRPr>
          </a:p>
        </p:txBody>
      </p:sp>
    </p:spTree>
    <p:extLst>
      <p:ext uri="{BB962C8B-B14F-4D97-AF65-F5344CB8AC3E}">
        <p14:creationId xmlns:p14="http://schemas.microsoft.com/office/powerpoint/2010/main" val="35373160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Three-point 	estimating</a:t>
            </a:r>
          </a:p>
          <a:p>
            <a:r>
              <a:rPr lang="en-US" sz="1800" dirty="0"/>
              <a:t>.5 Bottom-up 	estimating</a:t>
            </a:r>
          </a:p>
          <a:p>
            <a:r>
              <a:rPr lang="en-US" sz="1800" dirty="0"/>
              <a:t>.6 Data analysis</a:t>
            </a:r>
          </a:p>
          <a:p>
            <a:pPr lvl="1"/>
            <a:r>
              <a:rPr lang="en-US" sz="1600" dirty="0"/>
              <a:t>• Alternatives analysis</a:t>
            </a:r>
          </a:p>
          <a:p>
            <a:pPr lvl="1"/>
            <a:r>
              <a:rPr lang="en-US" sz="1600" dirty="0"/>
              <a:t>• Reserve analysis</a:t>
            </a:r>
          </a:p>
          <a:p>
            <a:r>
              <a:rPr lang="en-US" sz="1800" dirty="0"/>
              <a:t>.7 Decision making</a:t>
            </a:r>
          </a:p>
          <a:p>
            <a:r>
              <a:rPr lang="en-US" sz="1800" dirty="0"/>
              <a:t>.8 Meetings</a:t>
            </a:r>
            <a:endParaRPr lang="en-US" altLang="en-US" sz="1800" dirty="0"/>
          </a:p>
        </p:txBody>
      </p:sp>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Lessons learned 	register</a:t>
            </a:r>
          </a:p>
          <a:p>
            <a:pPr lvl="1"/>
            <a:r>
              <a:rPr lang="en-US" sz="1400" dirty="0"/>
              <a:t>• Milestone list</a:t>
            </a:r>
          </a:p>
          <a:p>
            <a:pPr lvl="1"/>
            <a:r>
              <a:rPr lang="en-US" sz="1400" dirty="0"/>
              <a:t>• Project team assignments</a:t>
            </a:r>
          </a:p>
          <a:p>
            <a:pPr lvl="1"/>
            <a:r>
              <a:rPr lang="en-US" sz="1400" dirty="0"/>
              <a:t>• Resource breakdown 	structure</a:t>
            </a:r>
          </a:p>
          <a:p>
            <a:pPr lvl="1"/>
            <a:r>
              <a:rPr lang="en-US" sz="1400" dirty="0"/>
              <a:t>• Resource calendars</a:t>
            </a:r>
          </a:p>
          <a:p>
            <a:pPr lvl="1"/>
            <a:r>
              <a:rPr lang="en-US" sz="1400" dirty="0"/>
              <a:t>• Resource requirements</a:t>
            </a:r>
          </a:p>
          <a:p>
            <a:pPr lvl="1"/>
            <a:r>
              <a:rPr lang="en-US" sz="1400" dirty="0"/>
              <a:t>• Risk register</a:t>
            </a:r>
          </a:p>
          <a:p>
            <a:r>
              <a:rPr lang="en-US" sz="1600" dirty="0"/>
              <a:t>.3 EEFs</a:t>
            </a:r>
          </a:p>
          <a:p>
            <a:r>
              <a:rPr lang="en-US" sz="1600" dirty="0"/>
              <a:t>.4 OPAs</a:t>
            </a:r>
            <a:endParaRPr lang="en-US" altLang="en-US" sz="1600" dirty="0"/>
          </a:p>
        </p:txBody>
      </p:sp>
      <p:sp>
        <p:nvSpPr>
          <p:cNvPr id="258053" name="Text Placeholder 6"/>
          <p:cNvSpPr>
            <a:spLocks noGrp="1"/>
          </p:cNvSpPr>
          <p:nvPr>
            <p:ph type="body" sz="quarter" idx="14"/>
          </p:nvPr>
        </p:nvSpPr>
        <p:spPr/>
        <p:txBody>
          <a:bodyPr/>
          <a:lstStyle/>
          <a:p>
            <a:r>
              <a:rPr lang="en-US" dirty="0"/>
              <a:t>.1 Duration estimates</a:t>
            </a:r>
          </a:p>
          <a:p>
            <a:r>
              <a:rPr lang="en-US" dirty="0"/>
              <a:t>.2 Basis of estimates</a:t>
            </a:r>
          </a:p>
          <a:p>
            <a:r>
              <a:rPr lang="en-US" dirty="0"/>
              <a:t>.3 Project documents 	updates</a:t>
            </a:r>
          </a:p>
          <a:p>
            <a:pPr lvl="1"/>
            <a:r>
              <a:rPr lang="en-US" dirty="0"/>
              <a:t>• Activity attributes</a:t>
            </a:r>
          </a:p>
          <a:p>
            <a:pPr lvl="1"/>
            <a:r>
              <a:rPr lang="en-US" dirty="0"/>
              <a:t>• Assumption log</a:t>
            </a:r>
          </a:p>
          <a:p>
            <a:pPr lvl="1"/>
            <a:r>
              <a:rPr lang="en-US" dirty="0"/>
              <a:t>• Lessons learned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580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extLst>
      <p:ext uri="{BB962C8B-B14F-4D97-AF65-F5344CB8AC3E}">
        <p14:creationId xmlns:p14="http://schemas.microsoft.com/office/powerpoint/2010/main" val="7528336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0" indent="0">
              <a:buNone/>
              <a:defRPr/>
            </a:pPr>
            <a:r>
              <a:rPr lang="en-US" dirty="0"/>
              <a:t>Beta Distribution</a:t>
            </a:r>
          </a:p>
          <a:p>
            <a:pPr lvl="1">
              <a:buFont typeface="Arial" charset="0"/>
              <a:buChar char="•"/>
              <a:defRPr/>
            </a:pPr>
            <a:r>
              <a:rPr lang="en-US" dirty="0"/>
              <a:t>PERT Estimate </a:t>
            </a:r>
            <a:r>
              <a:rPr lang="en-US" dirty="0" err="1"/>
              <a:t>tE</a:t>
            </a:r>
            <a:r>
              <a:rPr lang="en-US" dirty="0"/>
              <a:t>= (Optimistic + 4 * Most Likely + Pessimistic)/6</a:t>
            </a:r>
          </a:p>
          <a:p>
            <a:pPr marL="0" indent="0">
              <a:buNone/>
              <a:defRPr/>
            </a:pPr>
            <a:r>
              <a:rPr lang="en-US" dirty="0"/>
              <a:t>Triangular Distribution</a:t>
            </a:r>
          </a:p>
          <a:p>
            <a:pPr lvl="1">
              <a:buFont typeface="Arial" charset="0"/>
              <a:buChar char="•"/>
              <a:defRPr/>
            </a:pPr>
            <a:r>
              <a:rPr lang="en-US" dirty="0" err="1"/>
              <a:t>tE</a:t>
            </a:r>
            <a:r>
              <a:rPr lang="en-US" dirty="0"/>
              <a:t>= (Optimistic +  Most Likely + Pessimistic)/3</a:t>
            </a:r>
          </a:p>
          <a:p>
            <a:pPr>
              <a:buFont typeface="Arial" charset="0"/>
              <a:buChar char="•"/>
              <a:defRPr/>
            </a:pPr>
            <a:endParaRPr lang="en-US" dirty="0"/>
          </a:p>
          <a:p>
            <a:pPr marL="0" indent="0">
              <a:buNone/>
              <a:defRPr/>
            </a:pPr>
            <a:r>
              <a:rPr lang="en-US" dirty="0"/>
              <a:t>Standard Deviation (using PERT) = (Pessimistic-Optimistic)/6</a:t>
            </a:r>
          </a:p>
          <a:p>
            <a:pPr>
              <a:buFont typeface="Arial" charset="0"/>
              <a:buChar char="•"/>
              <a:defRPr/>
            </a:pPr>
            <a:endParaRPr lang="en-US" dirty="0"/>
          </a:p>
          <a:p>
            <a:pPr marL="0" indent="0">
              <a:buNone/>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195</a:t>
            </a:fld>
            <a:endParaRPr lang="en-US" altLang="en-US" sz="1200">
              <a:solidFill>
                <a:srgbClr val="898989"/>
              </a:solidFill>
            </a:endParaRPr>
          </a:p>
        </p:txBody>
      </p:sp>
    </p:spTree>
    <p:extLst>
      <p:ext uri="{BB962C8B-B14F-4D97-AF65-F5344CB8AC3E}">
        <p14:creationId xmlns:p14="http://schemas.microsoft.com/office/powerpoint/2010/main" val="33677725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196</a:t>
            </a:fld>
            <a:endParaRPr lang="en-US" altLang="en-US" sz="1200">
              <a:solidFill>
                <a:srgbClr val="898989"/>
              </a:solidFill>
            </a:endParaRPr>
          </a:p>
        </p:txBody>
      </p:sp>
    </p:spTree>
    <p:extLst>
      <p:ext uri="{BB962C8B-B14F-4D97-AF65-F5344CB8AC3E}">
        <p14:creationId xmlns:p14="http://schemas.microsoft.com/office/powerpoint/2010/main" val="8620389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dirty="0"/>
              <a:t>1</a:t>
            </a:r>
            <a:r>
              <a:rPr lang="en-US" altLang="en-US" dirty="0"/>
              <a:t>8</a:t>
            </a:r>
            <a:r>
              <a:rPr altLang="en-US" dirty="0"/>
              <a:t>.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dirty="0"/>
              <a:t>	Analyzing activity sequences, durations, resource requirements and schedule constraints to create the project schedule.</a:t>
            </a:r>
          </a:p>
          <a:p>
            <a:endParaRPr lang="en-US" altLang="en-US" dirty="0"/>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197</a:t>
            </a:fld>
            <a:endParaRPr lang="en-US" altLang="en-US" sz="1200">
              <a:solidFill>
                <a:srgbClr val="898989"/>
              </a:solidFill>
            </a:endParaRPr>
          </a:p>
        </p:txBody>
      </p:sp>
    </p:spTree>
    <p:extLst>
      <p:ext uri="{BB962C8B-B14F-4D97-AF65-F5344CB8AC3E}">
        <p14:creationId xmlns:p14="http://schemas.microsoft.com/office/powerpoint/2010/main" val="76150260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Text Placeholder 5"/>
          <p:cNvSpPr>
            <a:spLocks noGrp="1"/>
          </p:cNvSpPr>
          <p:nvPr>
            <p:ph type="body" sz="quarter" idx="13"/>
          </p:nvPr>
        </p:nvSpPr>
        <p:spPr/>
        <p:txBody>
          <a:bodyPr/>
          <a:lstStyle/>
          <a:p>
            <a:r>
              <a:rPr lang="en-US" sz="1800" dirty="0"/>
              <a:t>.1 Schedule network 	analysis</a:t>
            </a:r>
          </a:p>
          <a:p>
            <a:r>
              <a:rPr lang="en-US" sz="1800" dirty="0"/>
              <a:t>.2 Critical path method</a:t>
            </a:r>
          </a:p>
          <a:p>
            <a:r>
              <a:rPr lang="en-US" sz="1800" dirty="0"/>
              <a:t>.3 Resource optimization</a:t>
            </a:r>
          </a:p>
          <a:p>
            <a:r>
              <a:rPr lang="en-US" sz="1800" dirty="0"/>
              <a:t>.4 Data analysis</a:t>
            </a:r>
          </a:p>
          <a:p>
            <a:pPr lvl="1"/>
            <a:r>
              <a:rPr lang="en-US" sz="1600" dirty="0"/>
              <a:t>• What-if scenario 	analysis</a:t>
            </a:r>
          </a:p>
          <a:p>
            <a:pPr lvl="1"/>
            <a:r>
              <a:rPr lang="en-US" sz="1600" dirty="0"/>
              <a:t>• Simulation</a:t>
            </a:r>
          </a:p>
          <a:p>
            <a:r>
              <a:rPr lang="en-US" sz="1800" dirty="0"/>
              <a:t>.5 Leads and lags</a:t>
            </a:r>
          </a:p>
          <a:p>
            <a:r>
              <a:rPr lang="en-US" sz="1800" dirty="0"/>
              <a:t>.6 Schedule compression</a:t>
            </a:r>
          </a:p>
          <a:p>
            <a:r>
              <a:rPr lang="en-US" sz="1800" dirty="0"/>
              <a:t>.7 PMISs</a:t>
            </a:r>
          </a:p>
          <a:p>
            <a:r>
              <a:rPr lang="en-US" sz="1800" dirty="0"/>
              <a:t>.8 Agile release planning</a:t>
            </a:r>
            <a:endParaRPr lang="en-US" altLang="en-US" sz="1800" dirty="0"/>
          </a:p>
        </p:txBody>
      </p:sp>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Basis of estimates</a:t>
            </a:r>
          </a:p>
          <a:p>
            <a:pPr lvl="1"/>
            <a:r>
              <a:rPr lang="en-US" sz="1400" dirty="0"/>
              <a:t>• Duration estimates</a:t>
            </a:r>
          </a:p>
          <a:p>
            <a:pPr lvl="1"/>
            <a:r>
              <a:rPr lang="en-US" sz="1400" dirty="0"/>
              <a:t>• Lessons learned register</a:t>
            </a:r>
          </a:p>
          <a:p>
            <a:pPr lvl="1"/>
            <a:r>
              <a:rPr lang="en-US" sz="1400" dirty="0"/>
              <a:t>• Milestone list</a:t>
            </a:r>
          </a:p>
          <a:p>
            <a:pPr lvl="1"/>
            <a:r>
              <a:rPr lang="en-US" sz="1400" dirty="0"/>
              <a:t>• Project schedule network 	diagrams</a:t>
            </a:r>
          </a:p>
          <a:p>
            <a:pPr lvl="1"/>
            <a:r>
              <a:rPr lang="en-US" sz="1400" dirty="0"/>
              <a:t>• Project team assignments</a:t>
            </a:r>
          </a:p>
          <a:p>
            <a:pPr lvl="1"/>
            <a:r>
              <a:rPr lang="en-US" sz="1400" dirty="0"/>
              <a:t>• Resource calendars</a:t>
            </a:r>
          </a:p>
          <a:p>
            <a:pPr lvl="1"/>
            <a:r>
              <a:rPr lang="en-US" sz="1400" dirty="0"/>
              <a:t>• Resource requirements</a:t>
            </a:r>
          </a:p>
          <a:p>
            <a:pPr lvl="1"/>
            <a:r>
              <a:rPr lang="en-US" sz="1400" dirty="0"/>
              <a:t>• Risk register</a:t>
            </a:r>
          </a:p>
          <a:p>
            <a:r>
              <a:rPr lang="en-US" sz="1600" dirty="0"/>
              <a:t>.3 Agreements</a:t>
            </a:r>
          </a:p>
          <a:p>
            <a:r>
              <a:rPr lang="en-US" sz="1600" dirty="0"/>
              <a:t>.4 EEFs</a:t>
            </a:r>
          </a:p>
          <a:p>
            <a:r>
              <a:rPr lang="en-US" sz="1600" dirty="0"/>
              <a:t>.5 OPAs</a:t>
            </a:r>
            <a:endParaRPr lang="en-US" altLang="en-US" sz="1600" dirty="0"/>
          </a:p>
        </p:txBody>
      </p:sp>
      <p:sp>
        <p:nvSpPr>
          <p:cNvPr id="266245" name="Text Placeholder 6"/>
          <p:cNvSpPr>
            <a:spLocks noGrp="1"/>
          </p:cNvSpPr>
          <p:nvPr>
            <p:ph type="body" sz="quarter" idx="14"/>
          </p:nvPr>
        </p:nvSpPr>
        <p:spPr/>
        <p:txBody>
          <a:bodyPr/>
          <a:lstStyle/>
          <a:p>
            <a:r>
              <a:rPr lang="en-US" sz="1600" dirty="0"/>
              <a:t>.1 Schedule baseline</a:t>
            </a:r>
          </a:p>
          <a:p>
            <a:r>
              <a:rPr lang="en-US" sz="1600" dirty="0"/>
              <a:t>.2 Project schedule</a:t>
            </a:r>
          </a:p>
          <a:p>
            <a:r>
              <a:rPr lang="en-US" sz="1600" dirty="0"/>
              <a:t>.3 Schedule data</a:t>
            </a:r>
          </a:p>
          <a:p>
            <a:r>
              <a:rPr lang="en-US" sz="1600" dirty="0"/>
              <a:t>.4 Project calendars</a:t>
            </a:r>
          </a:p>
          <a:p>
            <a:r>
              <a:rPr lang="en-US" sz="1600" dirty="0"/>
              <a:t>.5 Change requests</a:t>
            </a:r>
          </a:p>
          <a:p>
            <a:r>
              <a:rPr lang="en-US" sz="1600" dirty="0"/>
              <a:t>.6 PMP Updates</a:t>
            </a:r>
          </a:p>
          <a:p>
            <a:pPr lvl="1"/>
            <a:r>
              <a:rPr lang="en-US" sz="1400" dirty="0"/>
              <a:t>• Schedule management plan</a:t>
            </a:r>
          </a:p>
          <a:p>
            <a:pPr lvl="1"/>
            <a:r>
              <a:rPr lang="en-US" sz="1400" dirty="0"/>
              <a:t>• Cost baseline</a:t>
            </a:r>
          </a:p>
          <a:p>
            <a:r>
              <a:rPr lang="en-US" sz="1600" dirty="0"/>
              <a:t>.7 Project documents 	updates</a:t>
            </a:r>
          </a:p>
          <a:p>
            <a:pPr lvl="1"/>
            <a:r>
              <a:rPr lang="en-US" sz="1400" dirty="0"/>
              <a:t>• Activity attributes</a:t>
            </a:r>
          </a:p>
          <a:p>
            <a:pPr lvl="1"/>
            <a:r>
              <a:rPr lang="en-US" sz="1400" dirty="0"/>
              <a:t>• Assumption log</a:t>
            </a:r>
          </a:p>
          <a:p>
            <a:pPr lvl="1"/>
            <a:r>
              <a:rPr lang="en-US" sz="1400" dirty="0"/>
              <a:t>• Duration estimates</a:t>
            </a:r>
          </a:p>
          <a:p>
            <a:pPr lvl="1"/>
            <a:r>
              <a:rPr lang="en-US" sz="1400" dirty="0"/>
              <a:t>• Lessons learned register</a:t>
            </a:r>
          </a:p>
          <a:p>
            <a:pPr lvl="1"/>
            <a:r>
              <a:rPr lang="en-US" sz="1400" dirty="0"/>
              <a:t>• Resource requirements</a:t>
            </a:r>
          </a:p>
          <a:p>
            <a:pPr lvl="1"/>
            <a:r>
              <a:rPr lang="en-US" sz="1400" dirty="0"/>
              <a:t>• Risk register</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662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198</a:t>
            </a:fld>
            <a:endParaRPr lang="en-US" altLang="en-US" sz="1200">
              <a:solidFill>
                <a:srgbClr val="898989"/>
              </a:solidFill>
            </a:endParaRPr>
          </a:p>
        </p:txBody>
      </p:sp>
    </p:spTree>
    <p:extLst>
      <p:ext uri="{BB962C8B-B14F-4D97-AF65-F5344CB8AC3E}">
        <p14:creationId xmlns:p14="http://schemas.microsoft.com/office/powerpoint/2010/main" val="40410280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AEE168-5664-4B63-B28D-738FE0DB6DB1}"/>
              </a:ext>
            </a:extLst>
          </p:cNvPr>
          <p:cNvSpPr>
            <a:spLocks noGrp="1"/>
          </p:cNvSpPr>
          <p:nvPr>
            <p:ph type="title"/>
          </p:nvPr>
        </p:nvSpPr>
        <p:spPr/>
        <p:txBody>
          <a:bodyPr/>
          <a:lstStyle/>
          <a:p>
            <a:r>
              <a:rPr lang="en-US" dirty="0"/>
              <a:t>Schedule Compression Techniques</a:t>
            </a:r>
          </a:p>
        </p:txBody>
      </p:sp>
      <p:sp>
        <p:nvSpPr>
          <p:cNvPr id="4" name="Footer Placeholder 3">
            <a:extLst>
              <a:ext uri="{FF2B5EF4-FFF2-40B4-BE49-F238E27FC236}">
                <a16:creationId xmlns:a16="http://schemas.microsoft.com/office/drawing/2014/main" id="{7867B571-7596-4229-A316-B32CB96911C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8F1B749-7039-4F87-A4B1-0408833CCFD2}"/>
              </a:ext>
            </a:extLst>
          </p:cNvPr>
          <p:cNvSpPr>
            <a:spLocks noGrp="1"/>
          </p:cNvSpPr>
          <p:nvPr>
            <p:ph type="sldNum" sz="quarter" idx="12"/>
          </p:nvPr>
        </p:nvSpPr>
        <p:spPr/>
        <p:txBody>
          <a:bodyPr/>
          <a:lstStyle/>
          <a:p>
            <a:pPr>
              <a:defRPr/>
            </a:pPr>
            <a:fld id="{72DDD327-84E9-44EE-94DF-C6A9CABE3A3A}" type="slidenum">
              <a:rPr lang="en-US" altLang="en-US" smtClean="0"/>
              <a:pPr>
                <a:defRPr/>
              </a:pPr>
              <a:t>199</a:t>
            </a:fld>
            <a:endParaRPr lang="en-US" altLang="en-US"/>
          </a:p>
        </p:txBody>
      </p:sp>
      <p:pic>
        <p:nvPicPr>
          <p:cNvPr id="7" name="Picture 6">
            <a:extLst>
              <a:ext uri="{FF2B5EF4-FFF2-40B4-BE49-F238E27FC236}">
                <a16:creationId xmlns:a16="http://schemas.microsoft.com/office/drawing/2014/main" id="{44BB6114-0C2B-4FEF-A208-450563DEFC8D}"/>
              </a:ext>
            </a:extLst>
          </p:cNvPr>
          <p:cNvPicPr>
            <a:picLocks noChangeAspect="1"/>
          </p:cNvPicPr>
          <p:nvPr/>
        </p:nvPicPr>
        <p:blipFill>
          <a:blip r:embed="rId2"/>
          <a:stretch>
            <a:fillRect/>
          </a:stretch>
        </p:blipFill>
        <p:spPr>
          <a:xfrm>
            <a:off x="957262" y="1295400"/>
            <a:ext cx="8004062" cy="4724400"/>
          </a:xfrm>
          <a:prstGeom prst="rect">
            <a:avLst/>
          </a:prstGeom>
        </p:spPr>
      </p:pic>
    </p:spTree>
    <p:extLst>
      <p:ext uri="{BB962C8B-B14F-4D97-AF65-F5344CB8AC3E}">
        <p14:creationId xmlns:p14="http://schemas.microsoft.com/office/powerpoint/2010/main" val="2108367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r>
              <a:rPr lang="en-IN" altLang="en-US" sz="1600" u="sng" dirty="0">
                <a:latin typeface="Arial" panose="020B0604020202020204" pitchFamily="34" charset="0"/>
                <a:cs typeface="Arial" panose="020B0604020202020204" pitchFamily="34" charset="0"/>
              </a:rPr>
              <a:t>This content is legal only for participants of Toshiba Bangalore Dec’17 Training</a:t>
            </a: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1" y="158591"/>
            <a:ext cx="2075875" cy="866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548" y="69851"/>
            <a:ext cx="1533525" cy="609600"/>
          </a:xfrm>
          <a:prstGeom prst="rect">
            <a:avLst/>
          </a:prstGeo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55148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a:bodyPr>
          <a:lstStyle/>
          <a:p>
            <a:pPr>
              <a:defRPr/>
            </a:pPr>
            <a:r>
              <a:rPr dirty="0">
                <a:solidFill>
                  <a:srgbClr val="000000"/>
                </a:solidFill>
              </a:rPr>
              <a:t>PM</a:t>
            </a:r>
            <a:r>
              <a:rPr lang="en-US" dirty="0">
                <a:solidFill>
                  <a:srgbClr val="000000"/>
                </a:solidFill>
              </a:rPr>
              <a:t>P</a:t>
            </a:r>
            <a:r>
              <a:rPr dirty="0">
                <a:solidFill>
                  <a:srgbClr val="000000"/>
                </a:solidFill>
              </a:rPr>
              <a:t> Certification Process</a:t>
            </a:r>
            <a:endParaRPr dirty="0"/>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p:txBody>
          <a:bodyPr>
            <a:normAutofit/>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PMP training and get 35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Prometric Center </a:t>
            </a:r>
            <a:r>
              <a:rPr lang="en-US" sz="1800" b="1" dirty="0">
                <a:hlinkClick r:id="rId3" tooltip="Prometric"/>
              </a:rPr>
              <a:t>http://prometric.com/PMI</a:t>
            </a:r>
            <a:endParaRPr lang="en-US" sz="1050" dirty="0">
              <a:solidFill>
                <a:srgbClr val="000000"/>
              </a:solidFill>
              <a:latin typeface="Arial" panose="020B0604020202020204" pitchFamily="34" charset="0"/>
              <a:cs typeface="Arial" panose="020B0604020202020204" pitchFamily="34" charset="0"/>
            </a:endParaRP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20</a:t>
            </a:fld>
            <a:endParaRPr lang="en-US" altLang="en-US"/>
          </a:p>
        </p:txBody>
      </p:sp>
    </p:spTree>
    <p:extLst>
      <p:ext uri="{BB962C8B-B14F-4D97-AF65-F5344CB8AC3E}">
        <p14:creationId xmlns:p14="http://schemas.microsoft.com/office/powerpoint/2010/main" val="140170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t>Resource Optimization techniques</a:t>
            </a:r>
            <a:endParaRPr lang="en-US" dirty="0"/>
          </a:p>
        </p:txBody>
      </p:sp>
      <p:sp>
        <p:nvSpPr>
          <p:cNvPr id="10" name="Content Placeholder 9"/>
          <p:cNvSpPr>
            <a:spLocks noGrp="1"/>
          </p:cNvSpPr>
          <p:nvPr>
            <p:ph idx="1"/>
          </p:nvPr>
        </p:nvSpPr>
        <p:spPr>
          <a:xfrm>
            <a:off x="457200" y="990600"/>
            <a:ext cx="2819400" cy="5105399"/>
          </a:xfrm>
        </p:spPr>
        <p:txBody>
          <a:bodyPr>
            <a:normAutofit fontScale="62500" lnSpcReduction="20000"/>
          </a:bodyPr>
          <a:lstStyle/>
          <a:p>
            <a:r>
              <a:rPr lang="en-US" dirty="0"/>
              <a:t>Resource Levelling</a:t>
            </a:r>
          </a:p>
          <a:p>
            <a:pPr lvl="1"/>
            <a:r>
              <a:rPr lang="en-US" dirty="0"/>
              <a:t>Ensure resource are not allocated more than their availability for the given project. Can lead to change in critical path.</a:t>
            </a:r>
          </a:p>
          <a:p>
            <a:r>
              <a:rPr lang="en-US" dirty="0"/>
              <a:t>Resource Smoothing</a:t>
            </a:r>
          </a:p>
          <a:p>
            <a:pPr lvl="1"/>
            <a:r>
              <a:rPr lang="en-US" dirty="0"/>
              <a:t>Adjust activities in such a way that resources requirement do not exceed than defined limit. No change in critical path. Activities can be delayed within their float (free/total).</a:t>
            </a:r>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200</a:t>
            </a:fld>
            <a:endParaRPr lang="en-US" alt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816" y="835747"/>
            <a:ext cx="5683257" cy="5169516"/>
          </a:xfrm>
          <a:prstGeom prst="rect">
            <a:avLst/>
          </a:prstGeom>
        </p:spPr>
      </p:pic>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30477471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Modeling Techniques</a:t>
            </a:r>
            <a:endParaRPr lang="en-US" dirty="0"/>
          </a:p>
        </p:txBody>
      </p:sp>
      <p:sp>
        <p:nvSpPr>
          <p:cNvPr id="3" name="Content Placeholder 2"/>
          <p:cNvSpPr>
            <a:spLocks noGrp="1"/>
          </p:cNvSpPr>
          <p:nvPr>
            <p:ph idx="1"/>
          </p:nvPr>
        </p:nvSpPr>
        <p:spPr/>
        <p:txBody>
          <a:bodyPr>
            <a:normAutofit lnSpcReduction="10000"/>
          </a:bodyPr>
          <a:lstStyle/>
          <a:p>
            <a:r>
              <a:rPr lang="en-US" dirty="0"/>
              <a:t>What if scenario analysis</a:t>
            </a:r>
          </a:p>
          <a:p>
            <a:pPr lvl="1"/>
            <a:r>
              <a:rPr lang="en-US" dirty="0"/>
              <a:t>Assess the feasibility of project schedule under adverse conditions. Prepare a contingency plan to overcome the problems. Or prepare mitigation plan to reduce the impact of unexpected situations.</a:t>
            </a:r>
          </a:p>
          <a:p>
            <a:r>
              <a:rPr lang="en-US" dirty="0"/>
              <a:t>Simulation</a:t>
            </a:r>
          </a:p>
          <a:p>
            <a:pPr lvl="1"/>
            <a:r>
              <a:rPr lang="en-US" dirty="0"/>
              <a:t>Calculate multiple project duration using tools like Monte Carlo Simulation. In this case use assumptions and distribution constructed using 3 Point estimates.</a:t>
            </a:r>
          </a:p>
          <a:p>
            <a:pPr lvl="1"/>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201</a:t>
            </a:fld>
            <a:endParaRPr lang="en-US" altLang="en-US"/>
          </a:p>
        </p:txBody>
      </p:sp>
    </p:spTree>
    <p:extLst>
      <p:ext uri="{BB962C8B-B14F-4D97-AF65-F5344CB8AC3E}">
        <p14:creationId xmlns:p14="http://schemas.microsoft.com/office/powerpoint/2010/main" val="30351194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202</a:t>
            </a:fld>
            <a:endParaRPr lang="en-US" altLang="en-US" sz="1200">
              <a:solidFill>
                <a:srgbClr val="898989"/>
              </a:solidFill>
            </a:endParaRPr>
          </a:p>
        </p:txBody>
      </p:sp>
    </p:spTree>
    <p:extLst>
      <p:ext uri="{BB962C8B-B14F-4D97-AF65-F5344CB8AC3E}">
        <p14:creationId xmlns:p14="http://schemas.microsoft.com/office/powerpoint/2010/main" val="357135782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Text Placeholder 5"/>
          <p:cNvSpPr>
            <a:spLocks noGrp="1"/>
          </p:cNvSpPr>
          <p:nvPr>
            <p:ph type="body" sz="quarter" idx="13"/>
          </p:nvPr>
        </p:nvSpPr>
        <p:spPr/>
        <p:txBody>
          <a:bodyPr/>
          <a:lstStyle/>
          <a:p>
            <a:r>
              <a:rPr lang="en-US" sz="1800" dirty="0"/>
              <a:t>.1 Data analysis</a:t>
            </a:r>
          </a:p>
          <a:p>
            <a:pPr lvl="1"/>
            <a:r>
              <a:rPr lang="en-US" sz="1600" dirty="0"/>
              <a:t>• Earned value 	analysis</a:t>
            </a:r>
          </a:p>
          <a:p>
            <a:pPr lvl="1"/>
            <a:r>
              <a:rPr lang="en-US" sz="1600" dirty="0"/>
              <a:t>• Iteration burndown 	chart</a:t>
            </a:r>
          </a:p>
          <a:p>
            <a:pPr lvl="1"/>
            <a:r>
              <a:rPr lang="en-US" sz="1600" dirty="0"/>
              <a:t>• Performance 	reviews</a:t>
            </a:r>
          </a:p>
          <a:p>
            <a:pPr lvl="1"/>
            <a:r>
              <a:rPr lang="en-US" sz="1600" dirty="0"/>
              <a:t>• Trend analysis</a:t>
            </a:r>
          </a:p>
          <a:p>
            <a:pPr lvl="1"/>
            <a:r>
              <a:rPr lang="en-US" sz="1600" dirty="0"/>
              <a:t>• Variance analysis</a:t>
            </a:r>
          </a:p>
          <a:p>
            <a:pPr lvl="1"/>
            <a:r>
              <a:rPr lang="en-US" sz="1600" dirty="0"/>
              <a:t>• What-if scenario 	analysis</a:t>
            </a:r>
          </a:p>
          <a:p>
            <a:r>
              <a:rPr lang="en-US" sz="1800" dirty="0"/>
              <a:t>.2 Critical path method</a:t>
            </a:r>
          </a:p>
          <a:p>
            <a:r>
              <a:rPr lang="en-US" sz="1800" dirty="0"/>
              <a:t>.3 Project management</a:t>
            </a:r>
          </a:p>
          <a:p>
            <a:pPr lvl="1"/>
            <a:r>
              <a:rPr lang="en-US" sz="1600" dirty="0"/>
              <a:t>information system</a:t>
            </a:r>
          </a:p>
          <a:p>
            <a:r>
              <a:rPr lang="en-US" sz="1800" dirty="0"/>
              <a:t>.4 Resource optimization</a:t>
            </a:r>
          </a:p>
          <a:p>
            <a:r>
              <a:rPr lang="en-US" sz="1800" dirty="0"/>
              <a:t>.6 Leads and lags</a:t>
            </a:r>
          </a:p>
          <a:p>
            <a:r>
              <a:rPr lang="en-US" sz="1800" dirty="0"/>
              <a:t>.7 Schedule compression</a:t>
            </a:r>
            <a:endParaRPr lang="en-US" altLang="en-US" sz="1800" dirty="0"/>
          </a:p>
        </p:txBody>
      </p:sp>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r>
              <a:rPr lang="en-US" sz="1800" dirty="0"/>
              <a:t>.1 Project management 	plan</a:t>
            </a:r>
          </a:p>
          <a:p>
            <a:pPr lvl="1"/>
            <a:r>
              <a:rPr lang="en-US" sz="1600" dirty="0"/>
              <a:t>• Schedule management 	plan</a:t>
            </a:r>
          </a:p>
          <a:p>
            <a:pPr lvl="1"/>
            <a:r>
              <a:rPr lang="en-US" sz="1600" dirty="0"/>
              <a:t>• Schedule baseline</a:t>
            </a:r>
          </a:p>
          <a:p>
            <a:pPr lvl="1"/>
            <a:r>
              <a:rPr lang="en-US" sz="1600" dirty="0"/>
              <a:t>• Scope baseline</a:t>
            </a:r>
          </a:p>
          <a:p>
            <a:pPr lvl="1"/>
            <a:r>
              <a:rPr lang="en-US" sz="1600" dirty="0"/>
              <a:t>• Performance 	measurement baseline</a:t>
            </a:r>
          </a:p>
          <a:p>
            <a:r>
              <a:rPr lang="en-US" sz="1800" dirty="0"/>
              <a:t>.2 Project documents</a:t>
            </a:r>
          </a:p>
          <a:p>
            <a:pPr lvl="1"/>
            <a:r>
              <a:rPr lang="en-US" sz="1600" dirty="0"/>
              <a:t>• Lessons learned register</a:t>
            </a:r>
          </a:p>
          <a:p>
            <a:pPr lvl="1"/>
            <a:r>
              <a:rPr lang="en-US" sz="1600" dirty="0"/>
              <a:t>• Project calendars</a:t>
            </a:r>
          </a:p>
          <a:p>
            <a:pPr lvl="1"/>
            <a:r>
              <a:rPr lang="en-US" sz="1600" dirty="0"/>
              <a:t>• Project schedule</a:t>
            </a:r>
          </a:p>
          <a:p>
            <a:pPr lvl="1"/>
            <a:r>
              <a:rPr lang="en-US" sz="1600" dirty="0"/>
              <a:t>• Resource calendars</a:t>
            </a:r>
          </a:p>
          <a:p>
            <a:pPr lvl="1"/>
            <a:r>
              <a:rPr lang="en-US" sz="1600" dirty="0"/>
              <a:t>• Schedule data</a:t>
            </a:r>
          </a:p>
          <a:p>
            <a:r>
              <a:rPr lang="en-US" sz="1800" dirty="0"/>
              <a:t>.3 Work performance data</a:t>
            </a:r>
          </a:p>
          <a:p>
            <a:r>
              <a:rPr lang="en-US" sz="1800" dirty="0"/>
              <a:t>.4 OPAs</a:t>
            </a:r>
            <a:endParaRPr lang="en-US" altLang="en-US" sz="1800" dirty="0"/>
          </a:p>
        </p:txBody>
      </p:sp>
      <p:sp>
        <p:nvSpPr>
          <p:cNvPr id="270341" name="Text Placeholder 6"/>
          <p:cNvSpPr>
            <a:spLocks noGrp="1"/>
          </p:cNvSpPr>
          <p:nvPr>
            <p:ph type="body" sz="quarter" idx="14"/>
          </p:nvPr>
        </p:nvSpPr>
        <p:spPr/>
        <p:txBody>
          <a:bodyPr/>
          <a:lstStyle/>
          <a:p>
            <a:r>
              <a:rPr lang="en-US" sz="1600" dirty="0"/>
              <a:t>.1 Work performance 	information</a:t>
            </a:r>
          </a:p>
          <a:p>
            <a:r>
              <a:rPr lang="en-US" sz="1600" dirty="0"/>
              <a:t>.2 Schedule forecasts</a:t>
            </a:r>
          </a:p>
          <a:p>
            <a:r>
              <a:rPr lang="en-US" sz="1600" dirty="0"/>
              <a:t>.3 Change requests</a:t>
            </a:r>
          </a:p>
          <a:p>
            <a:r>
              <a:rPr lang="en-US" sz="1600" dirty="0"/>
              <a:t>.4 Project management plan 	updates</a:t>
            </a:r>
          </a:p>
          <a:p>
            <a:pPr lvl="1"/>
            <a:r>
              <a:rPr lang="en-US" sz="1400" dirty="0"/>
              <a:t>• Schedule management plan</a:t>
            </a:r>
          </a:p>
          <a:p>
            <a:pPr lvl="1"/>
            <a:r>
              <a:rPr lang="en-US" sz="1400" dirty="0"/>
              <a:t>• Schedule baseline</a:t>
            </a:r>
          </a:p>
          <a:p>
            <a:pPr lvl="1"/>
            <a:r>
              <a:rPr lang="en-US" sz="1400" dirty="0"/>
              <a:t>• Cost baseline</a:t>
            </a:r>
          </a:p>
          <a:p>
            <a:pPr lvl="1"/>
            <a:r>
              <a:rPr lang="en-US" sz="1400" dirty="0"/>
              <a:t>• Performance measurement</a:t>
            </a:r>
          </a:p>
          <a:p>
            <a:pPr lvl="1"/>
            <a:r>
              <a:rPr lang="en-US" sz="1400" dirty="0"/>
              <a:t>baseline</a:t>
            </a:r>
          </a:p>
          <a:p>
            <a:r>
              <a:rPr lang="en-US" sz="1600" dirty="0"/>
              <a:t>.5 Project documents 	updates</a:t>
            </a:r>
          </a:p>
          <a:p>
            <a:pPr lvl="1"/>
            <a:r>
              <a:rPr lang="en-US" sz="1400" dirty="0"/>
              <a:t>• Assumption log</a:t>
            </a:r>
          </a:p>
          <a:p>
            <a:pPr lvl="1"/>
            <a:r>
              <a:rPr lang="en-US" sz="1400" dirty="0"/>
              <a:t>• Basis of estimates</a:t>
            </a:r>
          </a:p>
          <a:p>
            <a:pPr lvl="1"/>
            <a:r>
              <a:rPr lang="en-US" sz="1400" dirty="0"/>
              <a:t>• Lessons learned register</a:t>
            </a:r>
          </a:p>
          <a:p>
            <a:pPr lvl="1"/>
            <a:r>
              <a:rPr lang="en-US" sz="1400" dirty="0"/>
              <a:t>• Project schedule</a:t>
            </a:r>
          </a:p>
          <a:p>
            <a:pPr lvl="1"/>
            <a:r>
              <a:rPr lang="en-US" sz="1400" dirty="0"/>
              <a:t>• Resource calendars</a:t>
            </a:r>
          </a:p>
          <a:p>
            <a:pPr lvl="1"/>
            <a:r>
              <a:rPr lang="en-US" sz="1400" dirty="0"/>
              <a:t>• Risk register</a:t>
            </a:r>
          </a:p>
          <a:p>
            <a:pPr lvl="1"/>
            <a:r>
              <a:rPr lang="en-US" sz="1400" dirty="0"/>
              <a:t>• Schedule data</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M&amp;C</a:t>
            </a:r>
          </a:p>
        </p:txBody>
      </p:sp>
      <p:sp>
        <p:nvSpPr>
          <p:cNvPr id="270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203</a:t>
            </a:fld>
            <a:endParaRPr lang="en-US" altLang="en-US" sz="1200">
              <a:solidFill>
                <a:srgbClr val="898989"/>
              </a:solidFill>
            </a:endParaRPr>
          </a:p>
        </p:txBody>
      </p:sp>
    </p:spTree>
    <p:extLst>
      <p:ext uri="{BB962C8B-B14F-4D97-AF65-F5344CB8AC3E}">
        <p14:creationId xmlns:p14="http://schemas.microsoft.com/office/powerpoint/2010/main" val="7799465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5C4368-AC8D-4FE6-8374-056238BE7F23}"/>
              </a:ext>
            </a:extLst>
          </p:cNvPr>
          <p:cNvSpPr>
            <a:spLocks noGrp="1"/>
          </p:cNvSpPr>
          <p:nvPr>
            <p:ph type="title"/>
          </p:nvPr>
        </p:nvSpPr>
        <p:spPr/>
        <p:txBody>
          <a:bodyPr/>
          <a:lstStyle/>
          <a:p>
            <a:r>
              <a:rPr lang="en-US" dirty="0"/>
              <a:t>Product Vision, Release, Iteration Planning</a:t>
            </a:r>
          </a:p>
        </p:txBody>
      </p:sp>
      <p:pic>
        <p:nvPicPr>
          <p:cNvPr id="11" name="Content Placeholder 10">
            <a:extLst>
              <a:ext uri="{FF2B5EF4-FFF2-40B4-BE49-F238E27FC236}">
                <a16:creationId xmlns:a16="http://schemas.microsoft.com/office/drawing/2014/main" id="{EE97881F-C4E3-4F12-A00D-8A32365CCDD3}"/>
              </a:ext>
            </a:extLst>
          </p:cNvPr>
          <p:cNvPicPr>
            <a:picLocks noGrp="1" noChangeAspect="1"/>
          </p:cNvPicPr>
          <p:nvPr>
            <p:ph idx="1"/>
          </p:nvPr>
        </p:nvPicPr>
        <p:blipFill>
          <a:blip r:embed="rId2"/>
          <a:stretch>
            <a:fillRect/>
          </a:stretch>
        </p:blipFill>
        <p:spPr>
          <a:xfrm>
            <a:off x="1024857" y="990600"/>
            <a:ext cx="7094286" cy="5105400"/>
          </a:xfrm>
          <a:prstGeom prst="rect">
            <a:avLst/>
          </a:prstGeom>
        </p:spPr>
      </p:pic>
      <p:sp>
        <p:nvSpPr>
          <p:cNvPr id="8" name="Slide Number Placeholder 7">
            <a:extLst>
              <a:ext uri="{FF2B5EF4-FFF2-40B4-BE49-F238E27FC236}">
                <a16:creationId xmlns:a16="http://schemas.microsoft.com/office/drawing/2014/main" id="{8B5D9816-20B8-440D-9C80-99FB1F44431B}"/>
              </a:ext>
            </a:extLst>
          </p:cNvPr>
          <p:cNvSpPr>
            <a:spLocks noGrp="1"/>
          </p:cNvSpPr>
          <p:nvPr>
            <p:ph type="sldNum" sz="quarter" idx="12"/>
          </p:nvPr>
        </p:nvSpPr>
        <p:spPr/>
        <p:txBody>
          <a:bodyPr/>
          <a:lstStyle/>
          <a:p>
            <a:pPr>
              <a:defRPr/>
            </a:pPr>
            <a:fld id="{023D243F-FF89-4CDA-A0EF-C0FAAD3DFB55}" type="slidenum">
              <a:rPr lang="en-US" altLang="en-US" smtClean="0"/>
              <a:pPr>
                <a:defRPr/>
              </a:pPr>
              <a:t>204</a:t>
            </a:fld>
            <a:endParaRPr lang="en-US" altLang="en-US"/>
          </a:p>
        </p:txBody>
      </p:sp>
    </p:spTree>
    <p:extLst>
      <p:ext uri="{BB962C8B-B14F-4D97-AF65-F5344CB8AC3E}">
        <p14:creationId xmlns:p14="http://schemas.microsoft.com/office/powerpoint/2010/main" val="11933481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D4A4-16A1-478D-ACCF-C6856F96AB27}"/>
              </a:ext>
            </a:extLst>
          </p:cNvPr>
          <p:cNvSpPr>
            <a:spLocks noGrp="1"/>
          </p:cNvSpPr>
          <p:nvPr>
            <p:ph type="title"/>
          </p:nvPr>
        </p:nvSpPr>
        <p:spPr/>
        <p:txBody>
          <a:bodyPr/>
          <a:lstStyle/>
          <a:p>
            <a:r>
              <a:rPr lang="en-US" dirty="0"/>
              <a:t>Burndown Chart</a:t>
            </a:r>
          </a:p>
        </p:txBody>
      </p:sp>
      <p:pic>
        <p:nvPicPr>
          <p:cNvPr id="6" name="Content Placeholder 5">
            <a:extLst>
              <a:ext uri="{FF2B5EF4-FFF2-40B4-BE49-F238E27FC236}">
                <a16:creationId xmlns:a16="http://schemas.microsoft.com/office/drawing/2014/main" id="{D041320C-C00C-49F4-9B3B-9D740CA7C4BC}"/>
              </a:ext>
            </a:extLst>
          </p:cNvPr>
          <p:cNvPicPr>
            <a:picLocks noGrp="1" noChangeAspect="1"/>
          </p:cNvPicPr>
          <p:nvPr>
            <p:ph idx="1"/>
          </p:nvPr>
        </p:nvPicPr>
        <p:blipFill>
          <a:blip r:embed="rId2"/>
          <a:stretch>
            <a:fillRect/>
          </a:stretch>
        </p:blipFill>
        <p:spPr>
          <a:xfrm>
            <a:off x="533400" y="1371600"/>
            <a:ext cx="8447393" cy="4076700"/>
          </a:xfrm>
          <a:prstGeom prst="rect">
            <a:avLst/>
          </a:prstGeom>
        </p:spPr>
      </p:pic>
      <p:sp>
        <p:nvSpPr>
          <p:cNvPr id="4" name="Footer Placeholder 3">
            <a:extLst>
              <a:ext uri="{FF2B5EF4-FFF2-40B4-BE49-F238E27FC236}">
                <a16:creationId xmlns:a16="http://schemas.microsoft.com/office/drawing/2014/main" id="{356CE85A-4C49-42FE-B918-06A694B5D79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1FC41A3-153A-4AA4-911F-7F171060AC18}"/>
              </a:ext>
            </a:extLst>
          </p:cNvPr>
          <p:cNvSpPr>
            <a:spLocks noGrp="1"/>
          </p:cNvSpPr>
          <p:nvPr>
            <p:ph type="sldNum" sz="quarter" idx="12"/>
          </p:nvPr>
        </p:nvSpPr>
        <p:spPr/>
        <p:txBody>
          <a:bodyPr/>
          <a:lstStyle/>
          <a:p>
            <a:pPr>
              <a:defRPr/>
            </a:pPr>
            <a:fld id="{72DDD327-84E9-44EE-94DF-C6A9CABE3A3A}" type="slidenum">
              <a:rPr lang="en-US" altLang="en-US" smtClean="0"/>
              <a:pPr>
                <a:defRPr/>
              </a:pPr>
              <a:t>205</a:t>
            </a:fld>
            <a:endParaRPr lang="en-US" altLang="en-US"/>
          </a:p>
        </p:txBody>
      </p:sp>
    </p:spTree>
    <p:extLst>
      <p:ext uri="{BB962C8B-B14F-4D97-AF65-F5344CB8AC3E}">
        <p14:creationId xmlns:p14="http://schemas.microsoft.com/office/powerpoint/2010/main" val="7084809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extLst>
      <p:ext uri="{BB962C8B-B14F-4D97-AF65-F5344CB8AC3E}">
        <p14:creationId xmlns:p14="http://schemas.microsoft.com/office/powerpoint/2010/main" val="36183235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extLst>
      <p:ext uri="{BB962C8B-B14F-4D97-AF65-F5344CB8AC3E}">
        <p14:creationId xmlns:p14="http://schemas.microsoft.com/office/powerpoint/2010/main" val="255197441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extLst>
      <p:ext uri="{BB962C8B-B14F-4D97-AF65-F5344CB8AC3E}">
        <p14:creationId xmlns:p14="http://schemas.microsoft.com/office/powerpoint/2010/main" val="26741973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extLst>
      <p:ext uri="{BB962C8B-B14F-4D97-AF65-F5344CB8AC3E}">
        <p14:creationId xmlns:p14="http://schemas.microsoft.com/office/powerpoint/2010/main" val="3097079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5342-556A-416F-9B9B-576033918019}"/>
              </a:ext>
            </a:extLst>
          </p:cNvPr>
          <p:cNvSpPr>
            <a:spLocks noGrp="1"/>
          </p:cNvSpPr>
          <p:nvPr>
            <p:ph type="title"/>
          </p:nvPr>
        </p:nvSpPr>
        <p:spPr/>
        <p:txBody>
          <a:bodyPr/>
          <a:lstStyle/>
          <a:p>
            <a:r>
              <a:rPr lang="en-US" dirty="0"/>
              <a:t>Questions Distribution in Exam</a:t>
            </a:r>
          </a:p>
        </p:txBody>
      </p:sp>
      <p:graphicFrame>
        <p:nvGraphicFramePr>
          <p:cNvPr id="6" name="Content Placeholder 5">
            <a:extLst>
              <a:ext uri="{FF2B5EF4-FFF2-40B4-BE49-F238E27FC236}">
                <a16:creationId xmlns:a16="http://schemas.microsoft.com/office/drawing/2014/main" id="{C34DDBCA-47D5-420F-AB8B-A23761848541}"/>
              </a:ext>
            </a:extLst>
          </p:cNvPr>
          <p:cNvGraphicFramePr>
            <a:graphicFrameLocks noGrp="1"/>
          </p:cNvGraphicFramePr>
          <p:nvPr>
            <p:ph idx="1"/>
            <p:extLst>
              <p:ext uri="{D42A27DB-BD31-4B8C-83A1-F6EECF244321}">
                <p14:modId xmlns:p14="http://schemas.microsoft.com/office/powerpoint/2010/main" val="271640135"/>
              </p:ext>
            </p:extLst>
          </p:nvPr>
        </p:nvGraphicFramePr>
        <p:xfrm>
          <a:off x="685800" y="1524000"/>
          <a:ext cx="8229601" cy="3044190"/>
        </p:xfrm>
        <a:graphic>
          <a:graphicData uri="http://schemas.openxmlformats.org/drawingml/2006/table">
            <a:tbl>
              <a:tblPr>
                <a:tableStyleId>{E269D01E-BC32-4049-B463-5C60D7B0CCD2}</a:tableStyleId>
              </a:tblPr>
              <a:tblGrid>
                <a:gridCol w="2956264">
                  <a:extLst>
                    <a:ext uri="{9D8B030D-6E8A-4147-A177-3AD203B41FA5}">
                      <a16:colId xmlns:a16="http://schemas.microsoft.com/office/drawing/2014/main" val="3025701356"/>
                    </a:ext>
                  </a:extLst>
                </a:gridCol>
                <a:gridCol w="2796466">
                  <a:extLst>
                    <a:ext uri="{9D8B030D-6E8A-4147-A177-3AD203B41FA5}">
                      <a16:colId xmlns:a16="http://schemas.microsoft.com/office/drawing/2014/main" val="598917079"/>
                    </a:ext>
                  </a:extLst>
                </a:gridCol>
                <a:gridCol w="2476871">
                  <a:extLst>
                    <a:ext uri="{9D8B030D-6E8A-4147-A177-3AD203B41FA5}">
                      <a16:colId xmlns:a16="http://schemas.microsoft.com/office/drawing/2014/main" val="610999499"/>
                    </a:ext>
                  </a:extLst>
                </a:gridCol>
              </a:tblGrid>
              <a:tr h="360321">
                <a:tc>
                  <a:txBody>
                    <a:bodyPr/>
                    <a:lstStyle/>
                    <a:p>
                      <a:pPr algn="l" fontAlgn="b"/>
                      <a:r>
                        <a:rPr lang="en-US" sz="2800" u="none" strike="noStrike">
                          <a:effectLst/>
                        </a:rPr>
                        <a:t>DOMAIN</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dirty="0">
                          <a:effectLst/>
                        </a:rPr>
                        <a:t>% of Questions</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a:effectLst/>
                        </a:rPr>
                        <a:t># of Questions</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96045"/>
                  </a:ext>
                </a:extLst>
              </a:tr>
              <a:tr h="321974">
                <a:tc>
                  <a:txBody>
                    <a:bodyPr/>
                    <a:lstStyle/>
                    <a:p>
                      <a:pPr algn="l" fontAlgn="b"/>
                      <a:r>
                        <a:rPr lang="en-US" sz="2800" u="none" strike="noStrike">
                          <a:effectLst/>
                        </a:rPr>
                        <a:t>Initiating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13%</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26</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253753"/>
                  </a:ext>
                </a:extLst>
              </a:tr>
              <a:tr h="321974">
                <a:tc>
                  <a:txBody>
                    <a:bodyPr/>
                    <a:lstStyle/>
                    <a:p>
                      <a:pPr algn="l" fontAlgn="b"/>
                      <a:r>
                        <a:rPr lang="en-US" sz="2800" u="none" strike="noStrike">
                          <a:effectLst/>
                        </a:rPr>
                        <a:t>Planning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24%</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48</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20161"/>
                  </a:ext>
                </a:extLst>
              </a:tr>
              <a:tr h="321974">
                <a:tc>
                  <a:txBody>
                    <a:bodyPr/>
                    <a:lstStyle/>
                    <a:p>
                      <a:pPr algn="l" fontAlgn="b"/>
                      <a:r>
                        <a:rPr lang="en-US" sz="2800" u="none" strike="noStrike">
                          <a:effectLst/>
                        </a:rPr>
                        <a:t>Executing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31%</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62</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61086"/>
                  </a:ext>
                </a:extLst>
              </a:tr>
              <a:tr h="637780">
                <a:tc>
                  <a:txBody>
                    <a:bodyPr/>
                    <a:lstStyle/>
                    <a:p>
                      <a:pPr algn="l" fontAlgn="b"/>
                      <a:r>
                        <a:rPr lang="en-US" sz="2800" u="none" strike="noStrike">
                          <a:effectLst/>
                        </a:rPr>
                        <a:t>Monitoring &amp; Controlling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25%</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50</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717873"/>
                  </a:ext>
                </a:extLst>
              </a:tr>
              <a:tr h="321974">
                <a:tc>
                  <a:txBody>
                    <a:bodyPr/>
                    <a:lstStyle/>
                    <a:p>
                      <a:pPr algn="l" fontAlgn="b"/>
                      <a:r>
                        <a:rPr lang="en-US" sz="2800" u="none" strike="noStrike">
                          <a:effectLst/>
                        </a:rPr>
                        <a:t>Closing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7%</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dirty="0">
                          <a:effectLst/>
                        </a:rPr>
                        <a:t>14</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147416"/>
                  </a:ext>
                </a:extLst>
              </a:tr>
            </a:tbl>
          </a:graphicData>
        </a:graphic>
      </p:graphicFrame>
      <p:sp>
        <p:nvSpPr>
          <p:cNvPr id="4" name="Footer Placeholder 3">
            <a:extLst>
              <a:ext uri="{FF2B5EF4-FFF2-40B4-BE49-F238E27FC236}">
                <a16:creationId xmlns:a16="http://schemas.microsoft.com/office/drawing/2014/main" id="{E02A71C6-8D0C-45BD-B9B1-0B1D5D1D64A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82B519B-4472-4CA0-9D23-84BEC16CB927}"/>
              </a:ext>
            </a:extLst>
          </p:cNvPr>
          <p:cNvSpPr>
            <a:spLocks noGrp="1"/>
          </p:cNvSpPr>
          <p:nvPr>
            <p:ph type="sldNum" sz="quarter" idx="12"/>
          </p:nvPr>
        </p:nvSpPr>
        <p:spPr/>
        <p:txBody>
          <a:bodyPr/>
          <a:lstStyle/>
          <a:p>
            <a:pPr>
              <a:defRPr/>
            </a:pPr>
            <a:fld id="{72DDD327-84E9-44EE-94DF-C6A9CABE3A3A}" type="slidenum">
              <a:rPr lang="en-US" altLang="en-US" smtClean="0"/>
              <a:pPr>
                <a:defRPr/>
              </a:pPr>
              <a:t>21</a:t>
            </a:fld>
            <a:endParaRPr lang="en-US" altLang="en-US"/>
          </a:p>
        </p:txBody>
      </p:sp>
      <p:sp>
        <p:nvSpPr>
          <p:cNvPr id="7" name="TextBox 6">
            <a:extLst>
              <a:ext uri="{FF2B5EF4-FFF2-40B4-BE49-F238E27FC236}">
                <a16:creationId xmlns:a16="http://schemas.microsoft.com/office/drawing/2014/main" id="{1FFB9903-B227-4BB8-A1A2-420C589E74C9}"/>
              </a:ext>
            </a:extLst>
          </p:cNvPr>
          <p:cNvSpPr txBox="1"/>
          <p:nvPr/>
        </p:nvSpPr>
        <p:spPr>
          <a:xfrm>
            <a:off x="678426" y="4914820"/>
            <a:ext cx="5062604" cy="461665"/>
          </a:xfrm>
          <a:prstGeom prst="rect">
            <a:avLst/>
          </a:prstGeom>
          <a:noFill/>
        </p:spPr>
        <p:txBody>
          <a:bodyPr wrap="none" rtlCol="0">
            <a:spAutoFit/>
          </a:bodyPr>
          <a:lstStyle/>
          <a:p>
            <a:r>
              <a:rPr lang="en-US" sz="2400" dirty="0"/>
              <a:t>25 Questions are pre-test questions</a:t>
            </a:r>
          </a:p>
        </p:txBody>
      </p:sp>
    </p:spTree>
    <p:extLst>
      <p:ext uri="{BB962C8B-B14F-4D97-AF65-F5344CB8AC3E}">
        <p14:creationId xmlns:p14="http://schemas.microsoft.com/office/powerpoint/2010/main" val="27461307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56188"/>
            <a:chOff x="258763" y="1158895"/>
            <a:chExt cx="8785225" cy="5056187"/>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2</a:t>
              </a:r>
              <a:br>
                <a:rPr lang="en-US" altLang="en-US" sz="1400" dirty="0">
                  <a:latin typeface="Verdana" panose="020B0604030504040204" pitchFamily="34" charset="0"/>
                </a:rPr>
              </a:br>
              <a:r>
                <a:rPr lang="en-US" altLang="en-US" sz="1400" dirty="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extLst>
      <p:ext uri="{BB962C8B-B14F-4D97-AF65-F5344CB8AC3E}">
        <p14:creationId xmlns:p14="http://schemas.microsoft.com/office/powerpoint/2010/main" val="12139177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dirty="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3</a:t>
            </a:r>
            <a:br>
              <a:rPr lang="en-US" altLang="en-US" sz="1400" dirty="0">
                <a:latin typeface="Verdana" panose="020B0604030504040204" pitchFamily="34" charset="0"/>
              </a:rPr>
            </a:br>
            <a:r>
              <a:rPr lang="en-US" altLang="en-US" sz="1400" dirty="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3</a:t>
            </a:r>
            <a:br>
              <a:rPr lang="en-US" altLang="en-US" sz="1400" dirty="0">
                <a:latin typeface="Verdana" panose="020B0604030504040204" pitchFamily="34" charset="0"/>
              </a:rPr>
            </a:br>
            <a:r>
              <a:rPr lang="en-US" altLang="en-US" sz="1400" dirty="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3</a:t>
            </a:r>
            <a:br>
              <a:rPr lang="en-US" altLang="en-US" sz="1400" dirty="0">
                <a:latin typeface="Verdana" panose="020B0604030504040204" pitchFamily="34" charset="0"/>
              </a:rPr>
            </a:br>
            <a:r>
              <a:rPr lang="en-US" altLang="en-US" sz="1400" dirty="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Duration 2</a:t>
            </a:r>
            <a:br>
              <a:rPr lang="en-US" altLang="en-US" sz="1400" dirty="0">
                <a:latin typeface="Verdana" panose="020B0604030504040204" pitchFamily="34" charset="0"/>
              </a:rPr>
            </a:br>
            <a:r>
              <a:rPr lang="en-US" altLang="en-US" sz="1400" dirty="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dirty="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dirty="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extLst>
      <p:ext uri="{BB962C8B-B14F-4D97-AF65-F5344CB8AC3E}">
        <p14:creationId xmlns:p14="http://schemas.microsoft.com/office/powerpoint/2010/main" val="35637606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extLst>
      <p:ext uri="{BB962C8B-B14F-4D97-AF65-F5344CB8AC3E}">
        <p14:creationId xmlns:p14="http://schemas.microsoft.com/office/powerpoint/2010/main" val="31103785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extLst>
      <p:ext uri="{BB962C8B-B14F-4D97-AF65-F5344CB8AC3E}">
        <p14:creationId xmlns:p14="http://schemas.microsoft.com/office/powerpoint/2010/main" val="329515458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extLst>
      <p:ext uri="{BB962C8B-B14F-4D97-AF65-F5344CB8AC3E}">
        <p14:creationId xmlns:p14="http://schemas.microsoft.com/office/powerpoint/2010/main" val="96828938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extLst>
      <p:ext uri="{BB962C8B-B14F-4D97-AF65-F5344CB8AC3E}">
        <p14:creationId xmlns:p14="http://schemas.microsoft.com/office/powerpoint/2010/main" val="33334068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extLst>
      <p:ext uri="{BB962C8B-B14F-4D97-AF65-F5344CB8AC3E}">
        <p14:creationId xmlns:p14="http://schemas.microsoft.com/office/powerpoint/2010/main" val="11656836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a:t>Eliyahu Goldratt proposed CCM</a:t>
            </a:r>
          </a:p>
          <a:p>
            <a:r>
              <a:rPr lang="en-US" altLang="en-US"/>
              <a:t>This is developed based on the TOC framework</a:t>
            </a:r>
          </a:p>
          <a:p>
            <a:endParaRPr lang="en-US" altLang="en-US"/>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extLst>
      <p:ext uri="{BB962C8B-B14F-4D97-AF65-F5344CB8AC3E}">
        <p14:creationId xmlns:p14="http://schemas.microsoft.com/office/powerpoint/2010/main" val="28160715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218</a:t>
            </a:fld>
            <a:endParaRPr lang="en-US" altLang="en-US" sz="1200">
              <a:solidFill>
                <a:srgbClr val="898989"/>
              </a:solidFill>
            </a:endParaRPr>
          </a:p>
        </p:txBody>
      </p:sp>
    </p:spTree>
    <p:extLst>
      <p:ext uri="{BB962C8B-B14F-4D97-AF65-F5344CB8AC3E}">
        <p14:creationId xmlns:p14="http://schemas.microsoft.com/office/powerpoint/2010/main" val="163698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219</a:t>
            </a:fld>
            <a:endParaRPr lang="en-US" altLang="en-US" sz="1200">
              <a:solidFill>
                <a:srgbClr val="898989"/>
              </a:solidFill>
            </a:endParaRPr>
          </a:p>
        </p:txBody>
      </p:sp>
    </p:spTree>
    <p:extLst>
      <p:ext uri="{BB962C8B-B14F-4D97-AF65-F5344CB8AC3E}">
        <p14:creationId xmlns:p14="http://schemas.microsoft.com/office/powerpoint/2010/main" val="84599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a:bodyPr>
          <a:lstStyle/>
          <a:p>
            <a:pPr>
              <a:defRPr/>
            </a:pPr>
            <a:r>
              <a:rPr b="1" dirty="0">
                <a:solidFill>
                  <a:srgbClr val="000000"/>
                </a:solidFill>
              </a:rPr>
              <a:t>Earning </a:t>
            </a:r>
            <a:r>
              <a:rPr lang="en-US" b="1" dirty="0">
                <a:solidFill>
                  <a:srgbClr val="000000"/>
                </a:solidFill>
              </a:rPr>
              <a:t>6</a:t>
            </a:r>
            <a:r>
              <a:rPr b="1" dirty="0">
                <a:solidFill>
                  <a:srgbClr val="000000"/>
                </a:solidFill>
              </a:rPr>
              <a:t>0 PDU for Maintaining PMP</a:t>
            </a:r>
            <a:endParaRPr dirty="0"/>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p:txBody>
          <a:bodyPr>
            <a:normAutofit/>
          </a:bodyPr>
          <a:lstStyle/>
          <a:p>
            <a:pPr marL="0" indent="0" algn="ctr">
              <a:spcBef>
                <a:spcPts val="700"/>
              </a:spcBef>
              <a:buClr>
                <a:srgbClr val="0099FF"/>
              </a:buClr>
              <a:buNone/>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800" dirty="0">
                <a:solidFill>
                  <a:srgbClr val="000000"/>
                </a:solidFill>
                <a:latin typeface="Arial" panose="020B0604020202020204" pitchFamily="34" charset="0"/>
                <a:cs typeface="Arial" panose="020B0604020202020204" pitchFamily="34" charset="0"/>
              </a:rPr>
              <a:t>Before 3</a:t>
            </a:r>
            <a:r>
              <a:rPr lang="en-US" sz="2800" baseline="33000" dirty="0">
                <a:solidFill>
                  <a:srgbClr val="000000"/>
                </a:solidFill>
                <a:latin typeface="Arial" panose="020B0604020202020204" pitchFamily="34" charset="0"/>
                <a:cs typeface="Arial" panose="020B0604020202020204" pitchFamily="34" charset="0"/>
              </a:rPr>
              <a:t>rd</a:t>
            </a:r>
            <a:r>
              <a:rPr lang="en-US" sz="2800" dirty="0">
                <a:solidFill>
                  <a:srgbClr val="000000"/>
                </a:solidFill>
                <a:latin typeface="Arial" panose="020B0604020202020204" pitchFamily="34" charset="0"/>
                <a:cs typeface="Arial" panose="020B0604020202020204" pitchFamily="34" charset="0"/>
              </a:rPr>
              <a:t> anniversary of your PMP certificate accumulate 60 PDU within 3 years and pay $60 (Members)/ $150 (Non-Members) to renew your certificate for another 3 years.</a:t>
            </a:r>
            <a:endParaRPr lang="en-US" sz="3600" dirty="0">
              <a:latin typeface="Arial" panose="020B0604020202020204" pitchFamily="34" charset="0"/>
              <a:cs typeface="Arial" panose="020B0604020202020204" pitchFamily="34" charset="0"/>
            </a:endParaRPr>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22</a:t>
            </a:fld>
            <a:endParaRPr lang="en-US" altLang="en-US"/>
          </a:p>
        </p:txBody>
      </p:sp>
    </p:spTree>
    <p:extLst>
      <p:ext uri="{BB962C8B-B14F-4D97-AF65-F5344CB8AC3E}">
        <p14:creationId xmlns:p14="http://schemas.microsoft.com/office/powerpoint/2010/main" val="30731671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220</a:t>
            </a:fld>
            <a:endParaRPr lang="en-US" altLang="en-US" sz="1200">
              <a:solidFill>
                <a:srgbClr val="898989"/>
              </a:solidFill>
            </a:endParaRPr>
          </a:p>
        </p:txBody>
      </p:sp>
    </p:spTree>
    <p:extLst>
      <p:ext uri="{BB962C8B-B14F-4D97-AF65-F5344CB8AC3E}">
        <p14:creationId xmlns:p14="http://schemas.microsoft.com/office/powerpoint/2010/main" val="275456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extLst>
      <p:ext uri="{BB962C8B-B14F-4D97-AF65-F5344CB8AC3E}">
        <p14:creationId xmlns:p14="http://schemas.microsoft.com/office/powerpoint/2010/main" val="40403193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extLst>
      <p:ext uri="{BB962C8B-B14F-4D97-AF65-F5344CB8AC3E}">
        <p14:creationId xmlns:p14="http://schemas.microsoft.com/office/powerpoint/2010/main" val="215981176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extLst>
      <p:ext uri="{BB962C8B-B14F-4D97-AF65-F5344CB8AC3E}">
        <p14:creationId xmlns:p14="http://schemas.microsoft.com/office/powerpoint/2010/main" val="383861936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extLst>
      <p:ext uri="{BB962C8B-B14F-4D97-AF65-F5344CB8AC3E}">
        <p14:creationId xmlns:p14="http://schemas.microsoft.com/office/powerpoint/2010/main" val="7416332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extLst>
      <p:ext uri="{BB962C8B-B14F-4D97-AF65-F5344CB8AC3E}">
        <p14:creationId xmlns:p14="http://schemas.microsoft.com/office/powerpoint/2010/main" val="283324490"/>
      </p:ext>
    </p:extLst>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extLst>
      <p:ext uri="{BB962C8B-B14F-4D97-AF65-F5344CB8AC3E}">
        <p14:creationId xmlns:p14="http://schemas.microsoft.com/office/powerpoint/2010/main" val="8461640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dirty="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dirty="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dirty="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dirty="0">
                <a:cs typeface="Arial" panose="020B0604020202020204" pitchFamily="34" charset="0"/>
              </a:rPr>
              <a:t>Nothing is impossible for the person who doesn't have to do it</a:t>
            </a:r>
            <a:r>
              <a:rPr lang="en-US" altLang="en-US" sz="2000">
                <a:cs typeface="Arial" panose="020B0604020202020204" pitchFamily="34" charset="0"/>
              </a:rPr>
              <a:t>. </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extLst>
      <p:ext uri="{BB962C8B-B14F-4D97-AF65-F5344CB8AC3E}">
        <p14:creationId xmlns:p14="http://schemas.microsoft.com/office/powerpoint/2010/main" val="31610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extLst>
      <p:ext uri="{BB962C8B-B14F-4D97-AF65-F5344CB8AC3E}">
        <p14:creationId xmlns:p14="http://schemas.microsoft.com/office/powerpoint/2010/main" val="200918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85000" lnSpcReduction="10000"/>
          </a:bodyPr>
          <a:lstStyle/>
          <a:p>
            <a:pPr marL="1146175" lvl="1" indent="-688975">
              <a:lnSpc>
                <a:spcPct val="200000"/>
              </a:lnSpc>
              <a:buFont typeface="+mj-lt"/>
              <a:buAutoNum type="arabicPeriod" startAt="20"/>
              <a:defRPr/>
            </a:pPr>
            <a:r>
              <a:rPr lang="en-US" sz="4400" dirty="0"/>
              <a:t>Plan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extLst>
      <p:ext uri="{BB962C8B-B14F-4D97-AF65-F5344CB8AC3E}">
        <p14:creationId xmlns:p14="http://schemas.microsoft.com/office/powerpoint/2010/main" val="3997523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a:bodyPr>
          <a:lstStyle/>
          <a:p>
            <a:pPr>
              <a:defRPr/>
            </a:pPr>
            <a:r>
              <a:rPr dirty="0"/>
              <a:t>Ways to get </a:t>
            </a:r>
            <a:r>
              <a:rPr lang="en-US" dirty="0"/>
              <a:t>6</a:t>
            </a:r>
            <a:r>
              <a:rPr dirty="0"/>
              <a:t>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p:txBody>
          <a:bodyPr/>
          <a:lstStyle/>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Update your Project Management Knowledge</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Attend some training on project management</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Self paced on-line training on project management</a:t>
            </a:r>
          </a:p>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Giving Back to society</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Co-author PM book</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Participate in Project Management Events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Write Paper /Article/ Blogs on PM</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Speak on Project Management from PMI platforms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Conduct PM related trainings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Manage Projects using Project Management </a:t>
            </a:r>
            <a:r>
              <a:rPr lang="en-US" altLang="en-US" sz="2000" dirty="0" err="1">
                <a:solidFill>
                  <a:srgbClr val="000000"/>
                </a:solidFill>
                <a:latin typeface="Times New Roman" panose="02020603050405020304" pitchFamily="18" charset="0"/>
              </a:rPr>
              <a:t>Methodolgoies</a:t>
            </a:r>
            <a:endParaRPr lang="en-US" altLang="en-US" sz="2000" dirty="0">
              <a:solidFill>
                <a:srgbClr val="000000"/>
              </a:solidFill>
              <a:latin typeface="Times New Roman" panose="02020603050405020304" pitchFamily="18" charset="0"/>
            </a:endParaRPr>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23</a:t>
            </a:fld>
            <a:endParaRPr lang="en-US" altLang="en-US"/>
          </a:p>
        </p:txBody>
      </p:sp>
    </p:spTree>
    <p:extLst>
      <p:ext uri="{BB962C8B-B14F-4D97-AF65-F5344CB8AC3E}">
        <p14:creationId xmlns:p14="http://schemas.microsoft.com/office/powerpoint/2010/main" val="21774601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extLst>
      <p:ext uri="{BB962C8B-B14F-4D97-AF65-F5344CB8AC3E}">
        <p14:creationId xmlns:p14="http://schemas.microsoft.com/office/powerpoint/2010/main" val="282732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extLst>
      <p:ext uri="{BB962C8B-B14F-4D97-AF65-F5344CB8AC3E}">
        <p14:creationId xmlns:p14="http://schemas.microsoft.com/office/powerpoint/2010/main" val="28544297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extLst>
      <p:ext uri="{BB962C8B-B14F-4D97-AF65-F5344CB8AC3E}">
        <p14:creationId xmlns:p14="http://schemas.microsoft.com/office/powerpoint/2010/main" val="33370954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233</a:t>
            </a:fld>
            <a:endParaRPr lang="en-US" altLang="en-US" sz="1200">
              <a:solidFill>
                <a:srgbClr val="898989"/>
              </a:solidFill>
            </a:endParaRPr>
          </a:p>
        </p:txBody>
      </p:sp>
    </p:spTree>
    <p:extLst>
      <p:ext uri="{BB962C8B-B14F-4D97-AF65-F5344CB8AC3E}">
        <p14:creationId xmlns:p14="http://schemas.microsoft.com/office/powerpoint/2010/main" val="17369517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234</a:t>
            </a:fld>
            <a:endParaRPr lang="en-US" altLang="en-US" sz="1200">
              <a:solidFill>
                <a:srgbClr val="898989"/>
              </a:solidFill>
            </a:endParaRPr>
          </a:p>
        </p:txBody>
      </p:sp>
    </p:spTree>
    <p:extLst>
      <p:ext uri="{BB962C8B-B14F-4D97-AF65-F5344CB8AC3E}">
        <p14:creationId xmlns:p14="http://schemas.microsoft.com/office/powerpoint/2010/main" val="303604384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extLst>
      <p:ext uri="{BB962C8B-B14F-4D97-AF65-F5344CB8AC3E}">
        <p14:creationId xmlns:p14="http://schemas.microsoft.com/office/powerpoint/2010/main" val="2246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8434" name="Title 3"/>
          <p:cNvSpPr>
            <a:spLocks noGrp="1"/>
          </p:cNvSpPr>
          <p:nvPr>
            <p:ph type="title"/>
          </p:nvPr>
        </p:nvSpPr>
        <p:spPr/>
        <p:txBody>
          <a:bodyPr>
            <a:normAutofit/>
          </a:bodyPr>
          <a:lstStyle/>
          <a:p>
            <a:pPr>
              <a:defRPr/>
            </a:pPr>
            <a:r>
              <a:t>Plan Cost Management</a:t>
            </a:r>
          </a:p>
        </p:txBody>
      </p:sp>
      <p:sp>
        <p:nvSpPr>
          <p:cNvPr id="333827"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Schedule management 	plan</a:t>
            </a:r>
          </a:p>
          <a:p>
            <a:pPr lvl="1"/>
            <a:r>
              <a:rPr lang="en-US" dirty="0"/>
              <a:t>• Risk management plan</a:t>
            </a:r>
          </a:p>
          <a:p>
            <a:r>
              <a:rPr lang="en-US" dirty="0"/>
              <a:t>.3 EEFs</a:t>
            </a:r>
          </a:p>
          <a:p>
            <a:r>
              <a:rPr lang="en-US" dirty="0"/>
              <a:t>.4 OPAs</a:t>
            </a:r>
            <a:endParaRPr lang="en-US" altLang="en-US" dirty="0"/>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Cost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38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extLst>
      <p:ext uri="{BB962C8B-B14F-4D97-AF65-F5344CB8AC3E}">
        <p14:creationId xmlns:p14="http://schemas.microsoft.com/office/powerpoint/2010/main" val="20723692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extLst>
      <p:ext uri="{BB962C8B-B14F-4D97-AF65-F5344CB8AC3E}">
        <p14:creationId xmlns:p14="http://schemas.microsoft.com/office/powerpoint/2010/main" val="38831775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extLst>
      <p:ext uri="{BB962C8B-B14F-4D97-AF65-F5344CB8AC3E}">
        <p14:creationId xmlns:p14="http://schemas.microsoft.com/office/powerpoint/2010/main" val="369677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Bottom-up estimating</a:t>
            </a:r>
          </a:p>
          <a:p>
            <a:r>
              <a:rPr lang="en-US" sz="1800" dirty="0"/>
              <a:t>.5 Three-point 	estimating</a:t>
            </a:r>
          </a:p>
          <a:p>
            <a:r>
              <a:rPr lang="en-US" sz="1800" dirty="0"/>
              <a:t>.6 Data analysis</a:t>
            </a:r>
          </a:p>
          <a:p>
            <a:pPr lvl="1"/>
            <a:r>
              <a:rPr lang="en-US" sz="1600" dirty="0"/>
              <a:t>• Alternatives analysis</a:t>
            </a:r>
          </a:p>
          <a:p>
            <a:pPr lvl="1"/>
            <a:r>
              <a:rPr lang="en-US" sz="1600" dirty="0"/>
              <a:t>• Reserve analysis</a:t>
            </a:r>
          </a:p>
          <a:p>
            <a:pPr lvl="1"/>
            <a:r>
              <a:rPr lang="en-US" sz="1600" dirty="0"/>
              <a:t>• Cost of quality</a:t>
            </a:r>
          </a:p>
          <a:p>
            <a:r>
              <a:rPr lang="en-US" sz="1800" dirty="0"/>
              <a:t>.7 Project management</a:t>
            </a:r>
          </a:p>
          <a:p>
            <a:pPr lvl="1"/>
            <a:r>
              <a:rPr lang="en-US" sz="1600" dirty="0"/>
              <a:t>information system</a:t>
            </a:r>
          </a:p>
          <a:p>
            <a:r>
              <a:rPr lang="en-US" sz="1800" dirty="0"/>
              <a:t>.8 Decision making</a:t>
            </a:r>
          </a:p>
          <a:p>
            <a:pPr lvl="1"/>
            <a:r>
              <a:rPr lang="en-US" sz="1600" dirty="0"/>
              <a:t>• Voting</a:t>
            </a:r>
            <a:endParaRPr lang="en-US" altLang="en-US" sz="1600" dirty="0"/>
          </a:p>
        </p:txBody>
      </p:sp>
      <p:sp>
        <p:nvSpPr>
          <p:cNvPr id="20482" name="Title 3"/>
          <p:cNvSpPr>
            <a:spLocks noGrp="1"/>
          </p:cNvSpPr>
          <p:nvPr>
            <p:ph type="title"/>
          </p:nvPr>
        </p:nvSpPr>
        <p:spPr/>
        <p:txBody>
          <a:bodyPr>
            <a:normAutofit/>
          </a:bodyPr>
          <a:lstStyle/>
          <a:p>
            <a:pPr>
              <a:defRPr/>
            </a:pPr>
            <a:r>
              <a:t>Estimate Cost</a:t>
            </a:r>
          </a:p>
        </p:txBody>
      </p:sp>
      <p:sp>
        <p:nvSpPr>
          <p:cNvPr id="33997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Quality management 	plan</a:t>
            </a:r>
          </a:p>
          <a:p>
            <a:pPr lvl="1"/>
            <a:r>
              <a:rPr lang="en-US" dirty="0"/>
              <a:t>• Scope baseline</a:t>
            </a:r>
          </a:p>
          <a:p>
            <a:r>
              <a:rPr lang="en-US" dirty="0"/>
              <a:t>.2 Project documents</a:t>
            </a:r>
          </a:p>
          <a:p>
            <a:pPr lvl="1"/>
            <a:r>
              <a:rPr lang="en-US" dirty="0"/>
              <a:t>• Lessons learned 	register</a:t>
            </a:r>
          </a:p>
          <a:p>
            <a:pPr lvl="1"/>
            <a:r>
              <a:rPr lang="en-US" dirty="0"/>
              <a:t>• Project schedule</a:t>
            </a:r>
          </a:p>
          <a:p>
            <a:pPr lvl="1"/>
            <a:r>
              <a:rPr lang="en-US" dirty="0"/>
              <a:t>• Resources 	requirements</a:t>
            </a:r>
          </a:p>
          <a:p>
            <a:pPr lvl="1"/>
            <a:r>
              <a:rPr lang="en-US" dirty="0"/>
              <a:t>• Risk register</a:t>
            </a:r>
          </a:p>
          <a:p>
            <a:r>
              <a:rPr lang="en-US" dirty="0"/>
              <a:t>.3 EEFs</a:t>
            </a:r>
          </a:p>
          <a:p>
            <a:r>
              <a:rPr lang="en-US" dirty="0"/>
              <a:t>.4 OPAs</a:t>
            </a:r>
            <a:endParaRPr lang="en-US" altLang="en-US" dirty="0"/>
          </a:p>
        </p:txBody>
      </p:sp>
      <p:sp>
        <p:nvSpPr>
          <p:cNvPr id="339973" name="Text Placeholder 6"/>
          <p:cNvSpPr>
            <a:spLocks noGrp="1"/>
          </p:cNvSpPr>
          <p:nvPr>
            <p:ph type="body" sz="quarter" idx="14"/>
          </p:nvPr>
        </p:nvSpPr>
        <p:spPr/>
        <p:txBody>
          <a:bodyPr/>
          <a:lstStyle/>
          <a:p>
            <a:r>
              <a:rPr lang="en-US" dirty="0"/>
              <a:t>.1 Cost estimates</a:t>
            </a:r>
          </a:p>
          <a:p>
            <a:r>
              <a:rPr lang="en-US" dirty="0"/>
              <a:t>.2 Basis of estimates</a:t>
            </a:r>
          </a:p>
          <a:p>
            <a:r>
              <a:rPr lang="en-US" dirty="0"/>
              <a:t>.3 Project documents 	updates</a:t>
            </a:r>
          </a:p>
          <a:p>
            <a:pPr lvl="1"/>
            <a:r>
              <a:rPr lang="en-US" dirty="0"/>
              <a:t>• Assumption log</a:t>
            </a:r>
          </a:p>
          <a:p>
            <a:pPr lvl="1"/>
            <a:r>
              <a:rPr lang="en-US" dirty="0"/>
              <a:t>• Lessons learned 	register</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9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extLst>
      <p:ext uri="{BB962C8B-B14F-4D97-AF65-F5344CB8AC3E}">
        <p14:creationId xmlns:p14="http://schemas.microsoft.com/office/powerpoint/2010/main" val="414901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578A-AA01-4F61-A293-1E3D5345F09C}"/>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Benefits of Project Management</a:t>
            </a:r>
          </a:p>
        </p:txBody>
      </p:sp>
      <p:sp>
        <p:nvSpPr>
          <p:cNvPr id="3" name="Content Placeholder 2">
            <a:extLst>
              <a:ext uri="{FF2B5EF4-FFF2-40B4-BE49-F238E27FC236}">
                <a16:creationId xmlns:a16="http://schemas.microsoft.com/office/drawing/2014/main" id="{A6A5219F-A90E-4796-9F95-F1EA97A0E4F6}"/>
              </a:ext>
            </a:extLst>
          </p:cNvPr>
          <p:cNvSpPr>
            <a:spLocks noGrp="1"/>
          </p:cNvSpPr>
          <p:nvPr>
            <p:ph idx="1"/>
          </p:nvPr>
        </p:nvSpPr>
        <p:spPr/>
        <p:txBody>
          <a:bodyPr>
            <a:normAutofit fontScale="70000" lnSpcReduction="20000"/>
          </a:bodyPr>
          <a:lstStyle/>
          <a:p>
            <a:r>
              <a:rPr lang="en-US" dirty="0"/>
              <a:t>Meet business objectives;</a:t>
            </a:r>
          </a:p>
          <a:p>
            <a:r>
              <a:rPr lang="en-US" dirty="0"/>
              <a:t>Satisfy stakeholder expectations;</a:t>
            </a:r>
          </a:p>
          <a:p>
            <a:r>
              <a:rPr lang="en-US" dirty="0"/>
              <a:t>Be more predictable;</a:t>
            </a:r>
          </a:p>
          <a:p>
            <a:r>
              <a:rPr lang="en-IN" dirty="0"/>
              <a:t>Increase chances of success;</a:t>
            </a:r>
          </a:p>
          <a:p>
            <a:r>
              <a:rPr lang="en-IN" dirty="0"/>
              <a:t>Deliver the right products at the right time;</a:t>
            </a:r>
          </a:p>
          <a:p>
            <a:r>
              <a:rPr lang="en-IN" dirty="0"/>
              <a:t>Resolve problems and issues;</a:t>
            </a:r>
          </a:p>
          <a:p>
            <a:r>
              <a:rPr lang="en-IN" dirty="0"/>
              <a:t>Respond to risks in a timely manner;</a:t>
            </a:r>
          </a:p>
          <a:p>
            <a:r>
              <a:rPr lang="en-IN" dirty="0"/>
              <a:t>Optimize the use of organizational resources;</a:t>
            </a:r>
          </a:p>
          <a:p>
            <a:r>
              <a:rPr lang="en-IN" dirty="0"/>
              <a:t>Identify, recover, or terminate failing projects;</a:t>
            </a:r>
          </a:p>
          <a:p>
            <a:r>
              <a:rPr lang="en-IN" dirty="0"/>
              <a:t>Manage constraints (e.g., scope, quality, schedule, costs, resources);</a:t>
            </a:r>
          </a:p>
          <a:p>
            <a:r>
              <a:rPr lang="en-IN" dirty="0"/>
              <a:t>Balance the influence of constraints on the project (e.g., increased scope may increase cost or schedule); and</a:t>
            </a:r>
          </a:p>
          <a:p>
            <a:r>
              <a:rPr lang="en-US" dirty="0"/>
              <a:t>Manage change in a better manner.</a:t>
            </a:r>
          </a:p>
        </p:txBody>
      </p:sp>
      <p:sp>
        <p:nvSpPr>
          <p:cNvPr id="4" name="Footer Placeholder 3">
            <a:extLst>
              <a:ext uri="{FF2B5EF4-FFF2-40B4-BE49-F238E27FC236}">
                <a16:creationId xmlns:a16="http://schemas.microsoft.com/office/drawing/2014/main" id="{2A27AE9B-A166-4F00-AA64-7BDDE48BE5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6B660552-0B03-4057-89AC-EB4A361677EC}"/>
              </a:ext>
            </a:extLst>
          </p:cNvPr>
          <p:cNvSpPr>
            <a:spLocks noGrp="1"/>
          </p:cNvSpPr>
          <p:nvPr>
            <p:ph type="sldNum" sz="quarter" idx="12"/>
          </p:nvPr>
        </p:nvSpPr>
        <p:spPr/>
        <p:txBody>
          <a:bodyPr/>
          <a:lstStyle/>
          <a:p>
            <a:pPr>
              <a:defRPr/>
            </a:pPr>
            <a:fld id="{72DDD327-84E9-44EE-94DF-C6A9CABE3A3A}" type="slidenum">
              <a:rPr lang="en-US" altLang="en-US" smtClean="0"/>
              <a:pPr>
                <a:defRPr/>
              </a:pPr>
              <a:t>24</a:t>
            </a:fld>
            <a:endParaRPr lang="en-US" altLang="en-US"/>
          </a:p>
        </p:txBody>
      </p:sp>
    </p:spTree>
    <p:extLst>
      <p:ext uri="{BB962C8B-B14F-4D97-AF65-F5344CB8AC3E}">
        <p14:creationId xmlns:p14="http://schemas.microsoft.com/office/powerpoint/2010/main" val="30390372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nvGraphicFramePr>
        <p:xfrm>
          <a:off x="471488" y="2390775"/>
          <a:ext cx="8305801" cy="3248028"/>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240</a:t>
            </a:fld>
            <a:endParaRPr lang="en-US" altLang="en-US" sz="1200">
              <a:solidFill>
                <a:srgbClr val="898989"/>
              </a:solidFill>
            </a:endParaRPr>
          </a:p>
        </p:txBody>
      </p:sp>
    </p:spTree>
    <p:extLst>
      <p:ext uri="{BB962C8B-B14F-4D97-AF65-F5344CB8AC3E}">
        <p14:creationId xmlns:p14="http://schemas.microsoft.com/office/powerpoint/2010/main" val="8758122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241</a:t>
            </a:fld>
            <a:endParaRPr lang="en-US" altLang="en-US" sz="1200">
              <a:solidFill>
                <a:srgbClr val="898989"/>
              </a:solidFill>
            </a:endParaRPr>
          </a:p>
        </p:txBody>
      </p:sp>
    </p:spTree>
    <p:extLst>
      <p:ext uri="{BB962C8B-B14F-4D97-AF65-F5344CB8AC3E}">
        <p14:creationId xmlns:p14="http://schemas.microsoft.com/office/powerpoint/2010/main" val="32980210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242</a:t>
            </a:fld>
            <a:endParaRPr lang="en-US" altLang="en-US" sz="1200">
              <a:solidFill>
                <a:srgbClr val="898989"/>
              </a:solidFill>
            </a:endParaRPr>
          </a:p>
        </p:txBody>
      </p:sp>
    </p:spTree>
    <p:extLst>
      <p:ext uri="{BB962C8B-B14F-4D97-AF65-F5344CB8AC3E}">
        <p14:creationId xmlns:p14="http://schemas.microsoft.com/office/powerpoint/2010/main" val="2283654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dirty="0"/>
              <a:t>Aggregating the estimated costs of individual activities or work packages to establish an authorized cost baseline</a:t>
            </a:r>
            <a:endParaRPr lang="en-US" alt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243</a:t>
            </a:fld>
            <a:endParaRPr lang="en-US" altLang="en-US" sz="1200">
              <a:solidFill>
                <a:srgbClr val="898989"/>
              </a:solidFill>
            </a:endParaRPr>
          </a:p>
        </p:txBody>
      </p:sp>
    </p:spTree>
    <p:extLst>
      <p:ext uri="{BB962C8B-B14F-4D97-AF65-F5344CB8AC3E}">
        <p14:creationId xmlns:p14="http://schemas.microsoft.com/office/powerpoint/2010/main" val="27731143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Text Placeholder 5"/>
          <p:cNvSpPr>
            <a:spLocks noGrp="1"/>
          </p:cNvSpPr>
          <p:nvPr>
            <p:ph type="body" sz="quarter" idx="13"/>
          </p:nvPr>
        </p:nvSpPr>
        <p:spPr/>
        <p:txBody>
          <a:bodyPr/>
          <a:lstStyle/>
          <a:p>
            <a:r>
              <a:rPr lang="en-US" dirty="0"/>
              <a:t>.1 Expert judgment</a:t>
            </a:r>
          </a:p>
          <a:p>
            <a:r>
              <a:rPr lang="en-US" dirty="0"/>
              <a:t>.2 Cost aggregation</a:t>
            </a:r>
          </a:p>
          <a:p>
            <a:r>
              <a:rPr lang="en-US" dirty="0"/>
              <a:t>.3 Data analysis</a:t>
            </a:r>
          </a:p>
          <a:p>
            <a:pPr lvl="1"/>
            <a:r>
              <a:rPr lang="en-US" dirty="0"/>
              <a:t>• Reserve analysis</a:t>
            </a:r>
          </a:p>
          <a:p>
            <a:r>
              <a:rPr lang="en-US" dirty="0"/>
              <a:t>.4 Historical 	information review</a:t>
            </a:r>
          </a:p>
          <a:p>
            <a:r>
              <a:rPr lang="en-US" dirty="0"/>
              <a:t>.5 Funding limit 	reconciliation</a:t>
            </a:r>
          </a:p>
          <a:p>
            <a:r>
              <a:rPr lang="en-US" dirty="0"/>
              <a:t>.6 Financing</a:t>
            </a:r>
            <a:endParaRPr lang="en-US" altLang="en-US" sz="1600" dirty="0"/>
          </a:p>
        </p:txBody>
      </p:sp>
      <p:sp>
        <p:nvSpPr>
          <p:cNvPr id="25602" name="Title 3"/>
          <p:cNvSpPr>
            <a:spLocks noGrp="1"/>
          </p:cNvSpPr>
          <p:nvPr>
            <p:ph type="title"/>
          </p:nvPr>
        </p:nvSpPr>
        <p:spPr/>
        <p:txBody>
          <a:bodyPr>
            <a:normAutofit/>
          </a:bodyPr>
          <a:lstStyle/>
          <a:p>
            <a:pPr>
              <a:defRPr/>
            </a:pPr>
            <a:r>
              <a:t>Determine Budget</a:t>
            </a:r>
          </a:p>
        </p:txBody>
      </p:sp>
      <p:sp>
        <p:nvSpPr>
          <p:cNvPr id="350211" name="Content Placeholder 4"/>
          <p:cNvSpPr>
            <a:spLocks noGrp="1"/>
          </p:cNvSpPr>
          <p:nvPr>
            <p:ph sz="quarter" idx="12"/>
          </p:nvPr>
        </p:nvSpPr>
        <p:spPr/>
        <p:txBody>
          <a:bodyPr/>
          <a:lstStyle/>
          <a:p>
            <a:r>
              <a:rPr lang="en-US" sz="18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8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800" dirty="0"/>
              <a:t>.3 Business documents</a:t>
            </a:r>
          </a:p>
          <a:p>
            <a:pPr lvl="1"/>
            <a:r>
              <a:rPr lang="en-US" sz="1600" dirty="0"/>
              <a:t>• Business case</a:t>
            </a:r>
          </a:p>
          <a:p>
            <a:pPr lvl="1"/>
            <a:r>
              <a:rPr lang="en-US" sz="1600" dirty="0"/>
              <a:t>• Benefits management plan</a:t>
            </a:r>
          </a:p>
          <a:p>
            <a:r>
              <a:rPr lang="en-US" sz="1800" dirty="0"/>
              <a:t>.4 Agreements</a:t>
            </a:r>
          </a:p>
          <a:p>
            <a:r>
              <a:rPr lang="en-US" sz="1800" dirty="0"/>
              <a:t>.5 EEFs</a:t>
            </a:r>
          </a:p>
          <a:p>
            <a:r>
              <a:rPr lang="en-US" sz="1800" dirty="0"/>
              <a:t>.6 OPAs</a:t>
            </a:r>
            <a:endParaRPr lang="en-US" altLang="en-US" sz="1800" dirty="0"/>
          </a:p>
        </p:txBody>
      </p:sp>
      <p:sp>
        <p:nvSpPr>
          <p:cNvPr id="350213" name="Text Placeholder 6"/>
          <p:cNvSpPr>
            <a:spLocks noGrp="1"/>
          </p:cNvSpPr>
          <p:nvPr>
            <p:ph type="body" sz="quarter" idx="14"/>
          </p:nvPr>
        </p:nvSpPr>
        <p:spPr>
          <a:xfrm>
            <a:off x="6248401" y="1211262"/>
            <a:ext cx="2700338" cy="5194502"/>
          </a:xfrm>
        </p:spPr>
        <p:txBody>
          <a:bodyPr/>
          <a:lstStyle/>
          <a:p>
            <a:r>
              <a:rPr lang="en-US" dirty="0"/>
              <a:t>.1 Cost baseline</a:t>
            </a:r>
          </a:p>
          <a:p>
            <a:r>
              <a:rPr lang="en-US" dirty="0"/>
              <a:t>.2 Project funding 	requirements</a:t>
            </a:r>
          </a:p>
          <a:p>
            <a:r>
              <a:rPr lang="en-US" dirty="0"/>
              <a:t>.3 Project documents 	updates</a:t>
            </a:r>
          </a:p>
          <a:p>
            <a:pPr lvl="1"/>
            <a:r>
              <a:rPr lang="en-US" dirty="0"/>
              <a:t>• Cost estimates</a:t>
            </a:r>
          </a:p>
          <a:p>
            <a:pPr lvl="1"/>
            <a:r>
              <a:rPr lang="en-US" dirty="0"/>
              <a:t>• Project schedule</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50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244</a:t>
            </a:fld>
            <a:endParaRPr lang="en-US" altLang="en-US" sz="1200">
              <a:solidFill>
                <a:srgbClr val="898989"/>
              </a:solidFill>
            </a:endParaRPr>
          </a:p>
        </p:txBody>
      </p:sp>
    </p:spTree>
    <p:extLst>
      <p:ext uri="{BB962C8B-B14F-4D97-AF65-F5344CB8AC3E}">
        <p14:creationId xmlns:p14="http://schemas.microsoft.com/office/powerpoint/2010/main" val="50311568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BFFBAC-9873-424F-BC45-5CC666288F35}"/>
              </a:ext>
            </a:extLst>
          </p:cNvPr>
          <p:cNvSpPr>
            <a:spLocks noGrp="1"/>
          </p:cNvSpPr>
          <p:nvPr>
            <p:ph type="title"/>
          </p:nvPr>
        </p:nvSpPr>
        <p:spPr/>
        <p:txBody>
          <a:bodyPr/>
          <a:lstStyle/>
          <a:p>
            <a:r>
              <a:rPr lang="en-US" dirty="0"/>
              <a:t>Project Budget Component</a:t>
            </a:r>
          </a:p>
        </p:txBody>
      </p:sp>
      <p:sp>
        <p:nvSpPr>
          <p:cNvPr id="8" name="Slide Number Placeholder 7">
            <a:extLst>
              <a:ext uri="{FF2B5EF4-FFF2-40B4-BE49-F238E27FC236}">
                <a16:creationId xmlns:a16="http://schemas.microsoft.com/office/drawing/2014/main" id="{4AF6CB81-3E29-43F5-8DB5-3A1ACB323914}"/>
              </a:ext>
            </a:extLst>
          </p:cNvPr>
          <p:cNvSpPr>
            <a:spLocks noGrp="1"/>
          </p:cNvSpPr>
          <p:nvPr>
            <p:ph type="sldNum" sz="quarter" idx="12"/>
          </p:nvPr>
        </p:nvSpPr>
        <p:spPr/>
        <p:txBody>
          <a:bodyPr/>
          <a:lstStyle/>
          <a:p>
            <a:pPr>
              <a:defRPr/>
            </a:pPr>
            <a:fld id="{023D243F-FF89-4CDA-A0EF-C0FAAD3DFB55}" type="slidenum">
              <a:rPr lang="en-US" altLang="en-US" smtClean="0"/>
              <a:pPr>
                <a:defRPr/>
              </a:pPr>
              <a:t>245</a:t>
            </a:fld>
            <a:endParaRPr lang="en-US" altLang="en-US"/>
          </a:p>
        </p:txBody>
      </p:sp>
      <p:pic>
        <p:nvPicPr>
          <p:cNvPr id="11" name="Picture 10">
            <a:extLst>
              <a:ext uri="{FF2B5EF4-FFF2-40B4-BE49-F238E27FC236}">
                <a16:creationId xmlns:a16="http://schemas.microsoft.com/office/drawing/2014/main" id="{8C6B131C-233F-4FDA-8AFE-83EFC74AD5E1}"/>
              </a:ext>
            </a:extLst>
          </p:cNvPr>
          <p:cNvPicPr>
            <a:picLocks noChangeAspect="1"/>
          </p:cNvPicPr>
          <p:nvPr/>
        </p:nvPicPr>
        <p:blipFill>
          <a:blip r:embed="rId2"/>
          <a:stretch>
            <a:fillRect/>
          </a:stretch>
        </p:blipFill>
        <p:spPr>
          <a:xfrm>
            <a:off x="3851480" y="919011"/>
            <a:ext cx="5015856" cy="2725095"/>
          </a:xfrm>
          <a:prstGeom prst="rect">
            <a:avLst/>
          </a:prstGeom>
          <a:ln>
            <a:solidFill>
              <a:srgbClr val="FFC000"/>
            </a:solidFill>
          </a:ln>
        </p:spPr>
      </p:pic>
      <p:pic>
        <p:nvPicPr>
          <p:cNvPr id="6" name="Content Placeholder 5">
            <a:extLst>
              <a:ext uri="{FF2B5EF4-FFF2-40B4-BE49-F238E27FC236}">
                <a16:creationId xmlns:a16="http://schemas.microsoft.com/office/drawing/2014/main" id="{E6525AA6-2E6D-4DA6-AA69-4606F0CAC8F1}"/>
              </a:ext>
            </a:extLst>
          </p:cNvPr>
          <p:cNvPicPr>
            <a:picLocks noChangeAspect="1"/>
          </p:cNvPicPr>
          <p:nvPr/>
        </p:nvPicPr>
        <p:blipFill>
          <a:blip r:embed="rId3"/>
          <a:stretch>
            <a:fillRect/>
          </a:stretch>
        </p:blipFill>
        <p:spPr>
          <a:xfrm>
            <a:off x="685800" y="3113490"/>
            <a:ext cx="6267450" cy="3549247"/>
          </a:xfrm>
          <a:prstGeom prst="rect">
            <a:avLst/>
          </a:prstGeom>
          <a:ln>
            <a:solidFill>
              <a:srgbClr val="FFC000"/>
            </a:solidFill>
          </a:ln>
        </p:spPr>
      </p:pic>
    </p:spTree>
    <p:extLst>
      <p:ext uri="{BB962C8B-B14F-4D97-AF65-F5344CB8AC3E}">
        <p14:creationId xmlns:p14="http://schemas.microsoft.com/office/powerpoint/2010/main" val="32603113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A4B1-3ED5-41EA-AD0A-F8409BB467C1}"/>
              </a:ext>
            </a:extLst>
          </p:cNvPr>
          <p:cNvSpPr>
            <a:spLocks noGrp="1"/>
          </p:cNvSpPr>
          <p:nvPr>
            <p:ph type="title"/>
          </p:nvPr>
        </p:nvSpPr>
        <p:spPr/>
        <p:txBody>
          <a:bodyPr/>
          <a:lstStyle/>
          <a:p>
            <a:r>
              <a:rPr lang="en-US" dirty="0"/>
              <a:t>EAC, ETC, PV, AC, EV</a:t>
            </a:r>
          </a:p>
        </p:txBody>
      </p:sp>
      <p:pic>
        <p:nvPicPr>
          <p:cNvPr id="6" name="Content Placeholder 5">
            <a:extLst>
              <a:ext uri="{FF2B5EF4-FFF2-40B4-BE49-F238E27FC236}">
                <a16:creationId xmlns:a16="http://schemas.microsoft.com/office/drawing/2014/main" id="{EE0337DC-F0F8-4925-A63B-30F871BCDDC1}"/>
              </a:ext>
            </a:extLst>
          </p:cNvPr>
          <p:cNvPicPr>
            <a:picLocks noGrp="1" noChangeAspect="1"/>
          </p:cNvPicPr>
          <p:nvPr>
            <p:ph idx="1"/>
          </p:nvPr>
        </p:nvPicPr>
        <p:blipFill>
          <a:blip r:embed="rId2"/>
          <a:stretch>
            <a:fillRect/>
          </a:stretch>
        </p:blipFill>
        <p:spPr>
          <a:xfrm>
            <a:off x="933450" y="1652587"/>
            <a:ext cx="7277100" cy="3781425"/>
          </a:xfrm>
          <a:prstGeom prst="rect">
            <a:avLst/>
          </a:prstGeom>
        </p:spPr>
      </p:pic>
      <p:sp>
        <p:nvSpPr>
          <p:cNvPr id="4" name="Footer Placeholder 3">
            <a:extLst>
              <a:ext uri="{FF2B5EF4-FFF2-40B4-BE49-F238E27FC236}">
                <a16:creationId xmlns:a16="http://schemas.microsoft.com/office/drawing/2014/main" id="{F0A18E2D-D11E-4340-BAD2-0B7EE42A6E6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FB2B55D-FADB-47AD-B77C-F8E14A199DA1}"/>
              </a:ext>
            </a:extLst>
          </p:cNvPr>
          <p:cNvSpPr>
            <a:spLocks noGrp="1"/>
          </p:cNvSpPr>
          <p:nvPr>
            <p:ph type="sldNum" sz="quarter" idx="12"/>
          </p:nvPr>
        </p:nvSpPr>
        <p:spPr/>
        <p:txBody>
          <a:bodyPr/>
          <a:lstStyle/>
          <a:p>
            <a:pPr>
              <a:defRPr/>
            </a:pPr>
            <a:fld id="{72DDD327-84E9-44EE-94DF-C6A9CABE3A3A}" type="slidenum">
              <a:rPr lang="en-US" altLang="en-US" smtClean="0"/>
              <a:pPr>
                <a:defRPr/>
              </a:pPr>
              <a:t>246</a:t>
            </a:fld>
            <a:endParaRPr lang="en-US" altLang="en-US"/>
          </a:p>
        </p:txBody>
      </p:sp>
    </p:spTree>
    <p:extLst>
      <p:ext uri="{BB962C8B-B14F-4D97-AF65-F5344CB8AC3E}">
        <p14:creationId xmlns:p14="http://schemas.microsoft.com/office/powerpoint/2010/main" val="21928367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extLst>
      <p:ext uri="{BB962C8B-B14F-4D97-AF65-F5344CB8AC3E}">
        <p14:creationId xmlns:p14="http://schemas.microsoft.com/office/powerpoint/2010/main" val="17963006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extLst>
      <p:ext uri="{BB962C8B-B14F-4D97-AF65-F5344CB8AC3E}">
        <p14:creationId xmlns:p14="http://schemas.microsoft.com/office/powerpoint/2010/main" val="214952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extLst>
      <p:ext uri="{BB962C8B-B14F-4D97-AF65-F5344CB8AC3E}">
        <p14:creationId xmlns:p14="http://schemas.microsoft.com/office/powerpoint/2010/main" val="4045777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11A4-EB8F-45FC-9A63-C4DE57B6E25D}"/>
              </a:ext>
            </a:extLst>
          </p:cNvPr>
          <p:cNvSpPr>
            <a:spLocks noGrp="1"/>
          </p:cNvSpPr>
          <p:nvPr>
            <p:ph type="title"/>
          </p:nvPr>
        </p:nvSpPr>
        <p:spPr/>
        <p:txBody>
          <a:bodyPr>
            <a:noAutofit/>
          </a:bodyPr>
          <a:lstStyle/>
          <a:p>
            <a:r>
              <a:rPr lang="en-US" altLang="en-US" sz="3200" b="1" i="1" dirty="0"/>
              <a:t>Top 10 Reasons NOT to Use Project Management</a:t>
            </a:r>
            <a:endParaRPr lang="en-US" sz="3200" dirty="0"/>
          </a:p>
        </p:txBody>
      </p:sp>
      <p:sp>
        <p:nvSpPr>
          <p:cNvPr id="3" name="Content Placeholder 2">
            <a:extLst>
              <a:ext uri="{FF2B5EF4-FFF2-40B4-BE49-F238E27FC236}">
                <a16:creationId xmlns:a16="http://schemas.microsoft.com/office/drawing/2014/main" id="{FBC49C47-8637-4F54-A675-40FEBB82183F}"/>
              </a:ext>
            </a:extLst>
          </p:cNvPr>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a:t>
            </a:r>
            <a:r>
              <a:rPr lang="en-US" b="1" dirty="0"/>
              <a:t>Our customers really love us</a:t>
            </a:r>
            <a:r>
              <a:rPr lang="en-US" dirty="0"/>
              <a:t>, so they don't care if our products are late and don't work. </a:t>
            </a:r>
          </a:p>
          <a:p>
            <a:pPr>
              <a:buFont typeface="Wingdings" panose="05000000000000000000" pitchFamily="2" charset="2"/>
              <a:buNone/>
              <a:defRPr/>
            </a:pPr>
            <a:r>
              <a:rPr lang="en-US" dirty="0"/>
              <a:t>09. </a:t>
            </a:r>
            <a:r>
              <a:rPr lang="en-US" b="1" dirty="0"/>
              <a:t>Organizing to manage projects isn't compatible with our culture</a:t>
            </a:r>
            <a:r>
              <a:rPr lang="en-US" dirty="0"/>
              <a:t>, and the last thing we need around this place is change. </a:t>
            </a:r>
          </a:p>
          <a:p>
            <a:pPr>
              <a:buFont typeface="Wingdings" panose="05000000000000000000" pitchFamily="2" charset="2"/>
              <a:buNone/>
              <a:defRPr/>
            </a:pPr>
            <a:r>
              <a:rPr lang="en-US" dirty="0"/>
              <a:t>08. </a:t>
            </a:r>
            <a:r>
              <a:rPr lang="en-US" b="1" dirty="0"/>
              <a:t>All our projects are easy</a:t>
            </a:r>
            <a:r>
              <a:rPr lang="en-US" dirty="0"/>
              <a:t>, and they don't have cost, schedule, and technical risks anyway. </a:t>
            </a:r>
          </a:p>
          <a:p>
            <a:pPr>
              <a:buFont typeface="Wingdings" panose="05000000000000000000" pitchFamily="2" charset="2"/>
              <a:buNone/>
              <a:defRPr/>
            </a:pPr>
            <a:r>
              <a:rPr lang="en-US" dirty="0"/>
              <a:t>07</a:t>
            </a:r>
            <a:r>
              <a:rPr lang="en-US" b="1" dirty="0"/>
              <a:t>. We smart enough to deliver successfully </a:t>
            </a:r>
            <a:r>
              <a:rPr lang="en-US" dirty="0"/>
              <a:t>without these this extra work</a:t>
            </a:r>
          </a:p>
          <a:p>
            <a:pPr>
              <a:buFont typeface="Wingdings" panose="05000000000000000000" pitchFamily="2" charset="2"/>
              <a:buNone/>
              <a:defRPr/>
            </a:pPr>
            <a:r>
              <a:rPr lang="en-US" dirty="0"/>
              <a:t>06. We might have to understand our customers' requirements and </a:t>
            </a:r>
            <a:r>
              <a:rPr lang="en-US" b="1" dirty="0"/>
              <a:t>document a lot of stuff,</a:t>
            </a:r>
            <a:r>
              <a:rPr lang="en-US" dirty="0"/>
              <a:t> and that is such last thing we want to do. </a:t>
            </a:r>
          </a:p>
          <a:p>
            <a:pPr>
              <a:buFont typeface="Wingdings" panose="05000000000000000000" pitchFamily="2" charset="2"/>
              <a:buNone/>
              <a:defRPr/>
            </a:pPr>
            <a:r>
              <a:rPr lang="en-US" dirty="0"/>
              <a:t>05. Project management requires </a:t>
            </a:r>
            <a:r>
              <a:rPr lang="en-US" b="1" dirty="0"/>
              <a:t>integrity and courage</a:t>
            </a:r>
            <a:r>
              <a:rPr lang="en-US" dirty="0"/>
              <a:t>, who will pay for this?</a:t>
            </a:r>
          </a:p>
          <a:p>
            <a:pPr>
              <a:buFont typeface="Wingdings" panose="05000000000000000000" pitchFamily="2" charset="2"/>
              <a:buNone/>
              <a:defRPr/>
            </a:pPr>
            <a:r>
              <a:rPr lang="en-US" dirty="0"/>
              <a:t>04. Our </a:t>
            </a:r>
            <a:r>
              <a:rPr lang="en-US" b="1" dirty="0"/>
              <a:t>bosses won't provide the support needed </a:t>
            </a:r>
            <a:r>
              <a:rPr lang="en-US" dirty="0"/>
              <a:t>for project management; they want us to get better results through magic. </a:t>
            </a:r>
          </a:p>
          <a:p>
            <a:pPr>
              <a:buFont typeface="Wingdings" panose="05000000000000000000" pitchFamily="2" charset="2"/>
              <a:buNone/>
              <a:defRPr/>
            </a:pPr>
            <a:r>
              <a:rPr lang="en-US" dirty="0"/>
              <a:t>03. Once we start we have to </a:t>
            </a:r>
            <a:r>
              <a:rPr lang="en-US" b="1" dirty="0"/>
              <a:t>apply same project management processes blindly </a:t>
            </a:r>
            <a:r>
              <a:rPr lang="en-US" dirty="0"/>
              <a:t>to all projects regardless of size and complexity, this is unfair, better not do adopt this. </a:t>
            </a:r>
          </a:p>
          <a:p>
            <a:pPr>
              <a:buFont typeface="Wingdings" panose="05000000000000000000" pitchFamily="2" charset="2"/>
              <a:buNone/>
              <a:defRPr/>
            </a:pPr>
            <a:r>
              <a:rPr lang="en-US" dirty="0"/>
              <a:t>02. I know there is a </a:t>
            </a:r>
            <a:r>
              <a:rPr lang="en-US" b="1" dirty="0"/>
              <a:t>well-developed project management body of knowledge</a:t>
            </a:r>
            <a:r>
              <a:rPr lang="en-US" dirty="0"/>
              <a:t>, but I my project mess is too different, so next project.. </a:t>
            </a:r>
          </a:p>
          <a:p>
            <a:pPr>
              <a:buFont typeface="Wingdings" panose="05000000000000000000" pitchFamily="2" charset="2"/>
              <a:buNone/>
              <a:defRPr/>
            </a:pPr>
            <a:r>
              <a:rPr lang="en-US" dirty="0"/>
              <a:t>01. We have found it's more profitable to have 50% overruns than to spend 10% on project management to fix them. </a:t>
            </a:r>
          </a:p>
          <a:p>
            <a:pPr>
              <a:defRPr/>
            </a:pPr>
            <a:endParaRPr lang="en-US" dirty="0"/>
          </a:p>
          <a:p>
            <a:endParaRPr lang="en-US" dirty="0"/>
          </a:p>
        </p:txBody>
      </p:sp>
      <p:sp>
        <p:nvSpPr>
          <p:cNvPr id="4" name="Footer Placeholder 3">
            <a:extLst>
              <a:ext uri="{FF2B5EF4-FFF2-40B4-BE49-F238E27FC236}">
                <a16:creationId xmlns:a16="http://schemas.microsoft.com/office/drawing/2014/main" id="{57928486-A6A7-45EB-866B-711B02B965F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0127467-4853-43E8-89C2-53CDE0E67797}"/>
              </a:ext>
            </a:extLst>
          </p:cNvPr>
          <p:cNvSpPr>
            <a:spLocks noGrp="1"/>
          </p:cNvSpPr>
          <p:nvPr>
            <p:ph type="sldNum" sz="quarter" idx="12"/>
          </p:nvPr>
        </p:nvSpPr>
        <p:spPr/>
        <p:txBody>
          <a:bodyPr/>
          <a:lstStyle/>
          <a:p>
            <a:pPr>
              <a:defRPr/>
            </a:pPr>
            <a:fld id="{72DDD327-84E9-44EE-94DF-C6A9CABE3A3A}" type="slidenum">
              <a:rPr lang="en-US" altLang="en-US" smtClean="0"/>
              <a:pPr>
                <a:defRPr/>
              </a:pPr>
              <a:t>25</a:t>
            </a:fld>
            <a:endParaRPr lang="en-US" altLang="en-US"/>
          </a:p>
        </p:txBody>
      </p:sp>
    </p:spTree>
    <p:extLst>
      <p:ext uri="{BB962C8B-B14F-4D97-AF65-F5344CB8AC3E}">
        <p14:creationId xmlns:p14="http://schemas.microsoft.com/office/powerpoint/2010/main" val="180732824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extLst>
      <p:ext uri="{BB962C8B-B14F-4D97-AF65-F5344CB8AC3E}">
        <p14:creationId xmlns:p14="http://schemas.microsoft.com/office/powerpoint/2010/main" val="918312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Earned value 	analysis</a:t>
            </a:r>
          </a:p>
          <a:p>
            <a:pPr lvl="1"/>
            <a:r>
              <a:rPr lang="en-US" dirty="0"/>
              <a:t>• Variance analysis</a:t>
            </a:r>
          </a:p>
          <a:p>
            <a:pPr lvl="1"/>
            <a:r>
              <a:rPr lang="en-US" dirty="0"/>
              <a:t>• Trend analysis</a:t>
            </a:r>
          </a:p>
          <a:p>
            <a:pPr lvl="1"/>
            <a:r>
              <a:rPr lang="en-US" dirty="0"/>
              <a:t>• Reserve analysis</a:t>
            </a:r>
          </a:p>
          <a:p>
            <a:r>
              <a:rPr lang="en-US" dirty="0"/>
              <a:t>.3 To-complete 	performance index</a:t>
            </a:r>
          </a:p>
          <a:p>
            <a:r>
              <a:rPr lang="en-US" dirty="0"/>
              <a:t>.4 PMIS</a:t>
            </a:r>
            <a:endParaRPr lang="en-US" altLang="en-US" dirty="0"/>
          </a:p>
        </p:txBody>
      </p:sp>
      <p:sp>
        <p:nvSpPr>
          <p:cNvPr id="30722" name="Title 3"/>
          <p:cNvSpPr>
            <a:spLocks noGrp="1"/>
          </p:cNvSpPr>
          <p:nvPr>
            <p:ph type="title"/>
          </p:nvPr>
        </p:nvSpPr>
        <p:spPr/>
        <p:txBody>
          <a:bodyPr>
            <a:normAutofit/>
          </a:bodyPr>
          <a:lstStyle/>
          <a:p>
            <a:pPr>
              <a:defRPr/>
            </a:pPr>
            <a:r>
              <a:t>Control Cost</a:t>
            </a:r>
          </a:p>
        </p:txBody>
      </p:sp>
      <p:sp>
        <p:nvSpPr>
          <p:cNvPr id="36045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Cost baseline</a:t>
            </a:r>
          </a:p>
          <a:p>
            <a:pPr lvl="1"/>
            <a:r>
              <a:rPr lang="en-US" dirty="0"/>
              <a:t>• Performance 	measurement baseline</a:t>
            </a:r>
          </a:p>
          <a:p>
            <a:r>
              <a:rPr lang="en-US" dirty="0"/>
              <a:t>.2 Project documents</a:t>
            </a:r>
          </a:p>
          <a:p>
            <a:pPr lvl="1"/>
            <a:r>
              <a:rPr lang="en-US" dirty="0"/>
              <a:t>• Lessons learned 	register</a:t>
            </a:r>
          </a:p>
          <a:p>
            <a:r>
              <a:rPr lang="en-US" dirty="0"/>
              <a:t>.3 Project funding 	requirements</a:t>
            </a:r>
          </a:p>
          <a:p>
            <a:r>
              <a:rPr lang="en-US" dirty="0"/>
              <a:t>.4 Work performance 	data</a:t>
            </a:r>
          </a:p>
          <a:p>
            <a:r>
              <a:rPr lang="en-US" dirty="0"/>
              <a:t>.5 OPAs</a:t>
            </a:r>
            <a:endParaRPr lang="en-US" altLang="en-US" dirty="0"/>
          </a:p>
        </p:txBody>
      </p:sp>
      <p:sp>
        <p:nvSpPr>
          <p:cNvPr id="360453" name="Text Placeholder 6"/>
          <p:cNvSpPr>
            <a:spLocks noGrp="1"/>
          </p:cNvSpPr>
          <p:nvPr>
            <p:ph type="body" sz="quarter" idx="14"/>
          </p:nvPr>
        </p:nvSpPr>
        <p:spPr/>
        <p:txBody>
          <a:bodyPr/>
          <a:lstStyle/>
          <a:p>
            <a:r>
              <a:rPr lang="en-US" sz="1800" dirty="0"/>
              <a:t>.1 Work performance 	information</a:t>
            </a:r>
          </a:p>
          <a:p>
            <a:r>
              <a:rPr lang="en-US" sz="1800" dirty="0"/>
              <a:t>.2 Cost forecasts</a:t>
            </a:r>
          </a:p>
          <a:p>
            <a:r>
              <a:rPr lang="en-US" sz="1800" dirty="0"/>
              <a:t>.3 Change requests</a:t>
            </a:r>
          </a:p>
          <a:p>
            <a:r>
              <a:rPr lang="en-US" sz="1800" dirty="0"/>
              <a:t>.4 PMP updates</a:t>
            </a:r>
          </a:p>
          <a:p>
            <a:pPr lvl="1"/>
            <a:r>
              <a:rPr lang="en-US" sz="1600" dirty="0"/>
              <a:t>• Cost management plan</a:t>
            </a:r>
          </a:p>
          <a:p>
            <a:pPr lvl="1"/>
            <a:r>
              <a:rPr lang="en-US" sz="1600" dirty="0"/>
              <a:t>• Cost baseline</a:t>
            </a:r>
          </a:p>
          <a:p>
            <a:pPr lvl="1"/>
            <a:r>
              <a:rPr lang="en-US" sz="1600" dirty="0"/>
              <a:t>• Performance 	measurement baseline</a:t>
            </a:r>
          </a:p>
          <a:p>
            <a:r>
              <a:rPr lang="en-US" sz="1800" dirty="0"/>
              <a:t>.5 Project documents 	updates</a:t>
            </a:r>
          </a:p>
          <a:p>
            <a:pPr lvl="1"/>
            <a:r>
              <a:rPr lang="en-US" sz="1600" dirty="0"/>
              <a:t>• Assumption log</a:t>
            </a:r>
          </a:p>
          <a:p>
            <a:pPr lvl="1"/>
            <a:r>
              <a:rPr lang="en-US" sz="1600" dirty="0"/>
              <a:t>• Basis of estimates</a:t>
            </a:r>
          </a:p>
          <a:p>
            <a:pPr lvl="1"/>
            <a:r>
              <a:rPr lang="en-US" sz="1600" dirty="0"/>
              <a:t>• Cost estimates</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M&amp;C</a:t>
            </a:r>
          </a:p>
        </p:txBody>
      </p:sp>
      <p:sp>
        <p:nvSpPr>
          <p:cNvPr id="3604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extLst>
      <p:ext uri="{BB962C8B-B14F-4D97-AF65-F5344CB8AC3E}">
        <p14:creationId xmlns:p14="http://schemas.microsoft.com/office/powerpoint/2010/main" val="20050476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extLst>
      <p:ext uri="{BB962C8B-B14F-4D97-AF65-F5344CB8AC3E}">
        <p14:creationId xmlns:p14="http://schemas.microsoft.com/office/powerpoint/2010/main" val="5242176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extLst>
      <p:ext uri="{BB962C8B-B14F-4D97-AF65-F5344CB8AC3E}">
        <p14:creationId xmlns:p14="http://schemas.microsoft.com/office/powerpoint/2010/main" val="3334677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extLst>
      <p:ext uri="{BB962C8B-B14F-4D97-AF65-F5344CB8AC3E}">
        <p14:creationId xmlns:p14="http://schemas.microsoft.com/office/powerpoint/2010/main" val="238433303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extLst>
      <p:ext uri="{BB962C8B-B14F-4D97-AF65-F5344CB8AC3E}">
        <p14:creationId xmlns:p14="http://schemas.microsoft.com/office/powerpoint/2010/main" val="20014880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extLst>
      <p:ext uri="{BB962C8B-B14F-4D97-AF65-F5344CB8AC3E}">
        <p14:creationId xmlns:p14="http://schemas.microsoft.com/office/powerpoint/2010/main" val="184511126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extLst>
      <p:ext uri="{BB962C8B-B14F-4D97-AF65-F5344CB8AC3E}">
        <p14:creationId xmlns:p14="http://schemas.microsoft.com/office/powerpoint/2010/main" val="10202788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extLst>
      <p:ext uri="{BB962C8B-B14F-4D97-AF65-F5344CB8AC3E}">
        <p14:creationId xmlns:p14="http://schemas.microsoft.com/office/powerpoint/2010/main" val="6043936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extLst>
      <p:ext uri="{BB962C8B-B14F-4D97-AF65-F5344CB8AC3E}">
        <p14:creationId xmlns:p14="http://schemas.microsoft.com/office/powerpoint/2010/main" val="2237966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extLst>
      <p:ext uri="{BB962C8B-B14F-4D97-AF65-F5344CB8AC3E}">
        <p14:creationId xmlns:p14="http://schemas.microsoft.com/office/powerpoint/2010/main" val="258217741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extLst>
      <p:ext uri="{BB962C8B-B14F-4D97-AF65-F5344CB8AC3E}">
        <p14:creationId xmlns:p14="http://schemas.microsoft.com/office/powerpoint/2010/main" val="4102976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262</a:t>
            </a:fld>
            <a:endParaRPr lang="en-US" altLang="en-US" sz="1200">
              <a:solidFill>
                <a:srgbClr val="898989"/>
              </a:solidFill>
            </a:endParaRPr>
          </a:p>
        </p:txBody>
      </p:sp>
    </p:spTree>
    <p:extLst>
      <p:ext uri="{BB962C8B-B14F-4D97-AF65-F5344CB8AC3E}">
        <p14:creationId xmlns:p14="http://schemas.microsoft.com/office/powerpoint/2010/main" val="271278060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263</a:t>
            </a:fld>
            <a:endParaRPr lang="en-US" altLang="en-US" sz="1200">
              <a:solidFill>
                <a:srgbClr val="898989"/>
              </a:solidFill>
            </a:endParaRPr>
          </a:p>
        </p:txBody>
      </p:sp>
    </p:spTree>
    <p:extLst>
      <p:ext uri="{BB962C8B-B14F-4D97-AF65-F5344CB8AC3E}">
        <p14:creationId xmlns:p14="http://schemas.microsoft.com/office/powerpoint/2010/main" val="121576173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extLst>
      <p:ext uri="{BB962C8B-B14F-4D97-AF65-F5344CB8AC3E}">
        <p14:creationId xmlns:p14="http://schemas.microsoft.com/office/powerpoint/2010/main" val="343178702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extLst>
      <p:ext uri="{BB962C8B-B14F-4D97-AF65-F5344CB8AC3E}">
        <p14:creationId xmlns:p14="http://schemas.microsoft.com/office/powerpoint/2010/main" val="37464140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extLst>
      <p:ext uri="{BB962C8B-B14F-4D97-AF65-F5344CB8AC3E}">
        <p14:creationId xmlns:p14="http://schemas.microsoft.com/office/powerpoint/2010/main" val="169666136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extLst>
      <p:ext uri="{BB962C8B-B14F-4D97-AF65-F5344CB8AC3E}">
        <p14:creationId xmlns:p14="http://schemas.microsoft.com/office/powerpoint/2010/main" val="211309950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extLst>
      <p:ext uri="{BB962C8B-B14F-4D97-AF65-F5344CB8AC3E}">
        <p14:creationId xmlns:p14="http://schemas.microsoft.com/office/powerpoint/2010/main" val="414186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extLst>
      <p:ext uri="{BB962C8B-B14F-4D97-AF65-F5344CB8AC3E}">
        <p14:creationId xmlns:p14="http://schemas.microsoft.com/office/powerpoint/2010/main" val="205717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625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4444 – 1600 = $2844 (Org Estimate Incorrect)</a:t>
            </a:r>
          </a:p>
          <a:p>
            <a:pPr>
              <a:defRPr/>
            </a:pPr>
            <a:r>
              <a:rPr lang="en-US" dirty="0"/>
              <a:t>ETC = BAC-EV = 5000 – 1800 = $3200 (Org Estimate Correct)</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extLst>
      <p:ext uri="{BB962C8B-B14F-4D97-AF65-F5344CB8AC3E}">
        <p14:creationId xmlns:p14="http://schemas.microsoft.com/office/powerpoint/2010/main" val="27723385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extLst>
      <p:ext uri="{BB962C8B-B14F-4D97-AF65-F5344CB8AC3E}">
        <p14:creationId xmlns:p14="http://schemas.microsoft.com/office/powerpoint/2010/main" val="400639287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924800" cy="1470025"/>
          </a:xfrm>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182562" y="2473324"/>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extLst>
      <p:ext uri="{BB962C8B-B14F-4D97-AF65-F5344CB8AC3E}">
        <p14:creationId xmlns:p14="http://schemas.microsoft.com/office/powerpoint/2010/main" val="94161101"/>
      </p:ext>
    </p:extLst>
  </p:cSld>
  <p:clrMapOvr>
    <a:masterClrMapping/>
  </p:clrMapOvr>
  <p:transition spd="me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extLst>
      <p:ext uri="{BB962C8B-B14F-4D97-AF65-F5344CB8AC3E}">
        <p14:creationId xmlns:p14="http://schemas.microsoft.com/office/powerpoint/2010/main" val="23843868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extLst>
      <p:ext uri="{BB962C8B-B14F-4D97-AF65-F5344CB8AC3E}">
        <p14:creationId xmlns:p14="http://schemas.microsoft.com/office/powerpoint/2010/main" val="164794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extLst>
      <p:ext uri="{BB962C8B-B14F-4D97-AF65-F5344CB8AC3E}">
        <p14:creationId xmlns:p14="http://schemas.microsoft.com/office/powerpoint/2010/main" val="14764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dirty="0"/>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276</a:t>
            </a:fld>
            <a:endParaRPr lang="en-US" altLang="en-US" sz="1200">
              <a:solidFill>
                <a:srgbClr val="898989"/>
              </a:solidFill>
            </a:endParaRPr>
          </a:p>
        </p:txBody>
      </p:sp>
    </p:spTree>
    <p:extLst>
      <p:ext uri="{BB962C8B-B14F-4D97-AF65-F5344CB8AC3E}">
        <p14:creationId xmlns:p14="http://schemas.microsoft.com/office/powerpoint/2010/main" val="37517974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243965"/>
          </a:xfrm>
        </p:spPr>
        <p:txBody>
          <a:bodyPr>
            <a:spAutoFit/>
          </a:bodyPr>
          <a:lstStyle/>
          <a:p>
            <a:pPr marL="971550" lvl="1" indent="-514350">
              <a:lnSpc>
                <a:spcPct val="200000"/>
              </a:lnSpc>
              <a:buFont typeface="+mj-lt"/>
              <a:buAutoNum type="arabicPeriod" startAt="24"/>
              <a:defRPr/>
            </a:pPr>
            <a:r>
              <a:rPr lang="en-US" sz="3200" dirty="0"/>
              <a:t>Plan Quality Management [PLANNING]</a:t>
            </a:r>
          </a:p>
          <a:p>
            <a:pPr marL="914400" lvl="1" indent="-457200">
              <a:lnSpc>
                <a:spcPct val="200000"/>
              </a:lnSpc>
              <a:buFont typeface="Calibri" pitchFamily="34" charset="0"/>
              <a:buAutoNum type="arabicPeriod" startAt="24"/>
              <a:defRPr/>
            </a:pPr>
            <a:r>
              <a:rPr lang="en-US" sz="3200" dirty="0"/>
              <a:t>Manage Quality [EXECUTING]</a:t>
            </a:r>
          </a:p>
          <a:p>
            <a:pPr marL="914400" lvl="1" indent="-457200">
              <a:lnSpc>
                <a:spcPct val="200000"/>
              </a:lnSpc>
              <a:buFont typeface="Calibri" pitchFamily="34" charset="0"/>
              <a:buAutoNum type="arabicPeriod" startAt="24"/>
              <a:defRPr/>
            </a:pPr>
            <a:r>
              <a:rPr lang="en-US" sz="3200" dirty="0"/>
              <a:t>Control Quality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extLst>
      <p:ext uri="{BB962C8B-B14F-4D97-AF65-F5344CB8AC3E}">
        <p14:creationId xmlns:p14="http://schemas.microsoft.com/office/powerpoint/2010/main" val="233720471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4</a:t>
            </a:r>
            <a:r>
              <a:rPr altLang="en-US" sz="4800" b="1" dirty="0"/>
              <a:t>. Plan Quality Management</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extLst>
      <p:ext uri="{BB962C8B-B14F-4D97-AF65-F5344CB8AC3E}">
        <p14:creationId xmlns:p14="http://schemas.microsoft.com/office/powerpoint/2010/main" val="29650396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Benchmarking</a:t>
            </a:r>
          </a:p>
          <a:p>
            <a:pPr lvl="1"/>
            <a:r>
              <a:rPr lang="en-US" sz="1400" dirty="0"/>
              <a:t>• Brainstorming</a:t>
            </a:r>
          </a:p>
          <a:p>
            <a:pPr lvl="1"/>
            <a:r>
              <a:rPr lang="en-US" sz="1400" dirty="0"/>
              <a:t>• Interviews</a:t>
            </a:r>
          </a:p>
          <a:p>
            <a:r>
              <a:rPr lang="en-US" sz="1600" dirty="0"/>
              <a:t>.3 Data analysis</a:t>
            </a:r>
          </a:p>
          <a:p>
            <a:pPr lvl="1"/>
            <a:r>
              <a:rPr lang="en-US" sz="1400" dirty="0"/>
              <a:t>• Cost-benefit analysis</a:t>
            </a:r>
          </a:p>
          <a:p>
            <a:pPr lvl="1"/>
            <a:r>
              <a:rPr lang="en-US" sz="1400" dirty="0"/>
              <a:t>• Cost of quality</a:t>
            </a:r>
          </a:p>
          <a:p>
            <a:r>
              <a:rPr lang="en-US" sz="1600" dirty="0"/>
              <a:t>.4 Decision making</a:t>
            </a:r>
          </a:p>
          <a:p>
            <a:pPr lvl="1"/>
            <a:r>
              <a:rPr lang="en-US" sz="1400" dirty="0"/>
              <a:t>• Multicriteria 	decision 	analysis</a:t>
            </a:r>
          </a:p>
          <a:p>
            <a:r>
              <a:rPr lang="en-US" sz="1600" dirty="0"/>
              <a:t>.5 Data representation</a:t>
            </a:r>
          </a:p>
          <a:p>
            <a:pPr lvl="1"/>
            <a:r>
              <a:rPr lang="en-US" sz="1400" dirty="0"/>
              <a:t>• Flowcharts</a:t>
            </a:r>
          </a:p>
          <a:p>
            <a:pPr lvl="1"/>
            <a:r>
              <a:rPr lang="en-US" sz="1400" dirty="0"/>
              <a:t>• Logical data model</a:t>
            </a:r>
          </a:p>
          <a:p>
            <a:pPr lvl="1"/>
            <a:r>
              <a:rPr lang="en-US" sz="1400" dirty="0"/>
              <a:t>• Matrix diagrams</a:t>
            </a:r>
          </a:p>
          <a:p>
            <a:pPr lvl="1"/>
            <a:r>
              <a:rPr lang="en-US" sz="1400" dirty="0"/>
              <a:t>• Mind mapping</a:t>
            </a:r>
          </a:p>
          <a:p>
            <a:r>
              <a:rPr lang="en-IN" sz="1600" dirty="0"/>
              <a:t>.6 Test and inspection 	planning</a:t>
            </a:r>
          </a:p>
          <a:p>
            <a:r>
              <a:rPr lang="en-US" sz="1600" dirty="0"/>
              <a:t>.7 Meetings</a:t>
            </a:r>
            <a:endParaRPr lang="en-US" altLang="en-US" sz="1600" dirty="0"/>
          </a:p>
        </p:txBody>
      </p:sp>
      <p:sp>
        <p:nvSpPr>
          <p:cNvPr id="59394" name="Title 3"/>
          <p:cNvSpPr>
            <a:spLocks noGrp="1"/>
          </p:cNvSpPr>
          <p:nvPr>
            <p:ph type="title"/>
          </p:nvPr>
        </p:nvSpPr>
        <p:spPr/>
        <p:txBody>
          <a:bodyPr>
            <a:normAutofit/>
          </a:bodyPr>
          <a:lstStyle/>
          <a:p>
            <a:pPr>
              <a:defRPr/>
            </a:pPr>
            <a:r>
              <a:rPr dirty="0"/>
              <a:t>Plan Quality Management</a:t>
            </a:r>
          </a:p>
        </p:txBody>
      </p:sp>
      <p:sp>
        <p:nvSpPr>
          <p:cNvPr id="419843" name="Content Placeholder 4"/>
          <p:cNvSpPr>
            <a:spLocks noGrp="1"/>
          </p:cNvSpPr>
          <p:nvPr>
            <p:ph sz="quarter" idx="12"/>
          </p:nvPr>
        </p:nvSpPr>
        <p:spPr>
          <a:xfrm>
            <a:off x="228601" y="1211262"/>
            <a:ext cx="3047998" cy="5113338"/>
          </a:xfrm>
        </p:spPr>
        <p:txBody>
          <a:bodyPr/>
          <a:lstStyle/>
          <a:p>
            <a:r>
              <a:rPr lang="en-US" sz="1800" dirty="0"/>
              <a:t>.1 Project charter</a:t>
            </a:r>
          </a:p>
          <a:p>
            <a:r>
              <a:rPr lang="en-US" sz="1800" dirty="0"/>
              <a:t>.2 PMP</a:t>
            </a:r>
          </a:p>
          <a:p>
            <a:pPr lvl="1"/>
            <a:r>
              <a:rPr lang="en-US" sz="1600" dirty="0"/>
              <a:t>• Requirements management 	plan</a:t>
            </a:r>
          </a:p>
          <a:p>
            <a:pPr lvl="1"/>
            <a:r>
              <a:rPr lang="en-US" sz="1600" dirty="0"/>
              <a:t>• Risk management plan</a:t>
            </a:r>
          </a:p>
          <a:p>
            <a:pPr lvl="1"/>
            <a:r>
              <a:rPr lang="en-US" sz="1600" dirty="0"/>
              <a:t>• Stakeholder engagement 	plan</a:t>
            </a:r>
          </a:p>
          <a:p>
            <a:pPr lvl="1"/>
            <a:r>
              <a:rPr lang="en-US" sz="1600" dirty="0"/>
              <a:t>• Scope baseline</a:t>
            </a:r>
          </a:p>
          <a:p>
            <a:r>
              <a:rPr lang="en-US" sz="1800" dirty="0"/>
              <a:t>.3 Project documents</a:t>
            </a:r>
          </a:p>
          <a:p>
            <a:pPr lvl="1"/>
            <a:r>
              <a:rPr lang="en-US" sz="1600" dirty="0"/>
              <a:t>• Assumption log</a:t>
            </a:r>
          </a:p>
          <a:p>
            <a:pPr lvl="1"/>
            <a:r>
              <a:rPr lang="en-US" sz="1600" dirty="0"/>
              <a:t>• Requirements documentation</a:t>
            </a:r>
          </a:p>
          <a:p>
            <a:pPr lvl="1"/>
            <a:r>
              <a:rPr lang="en-US" sz="1600" dirty="0"/>
              <a:t>• Requirements traceability 	matrix</a:t>
            </a:r>
          </a:p>
          <a:p>
            <a:pPr lvl="1"/>
            <a:r>
              <a:rPr lang="en-US" sz="1600" dirty="0"/>
              <a:t>• Risk register</a:t>
            </a:r>
          </a:p>
          <a:p>
            <a:pPr lvl="1"/>
            <a:r>
              <a:rPr lang="en-US" sz="1600" dirty="0"/>
              <a:t>• Stakeholder register</a:t>
            </a:r>
          </a:p>
          <a:p>
            <a:r>
              <a:rPr lang="en-US" sz="1800" dirty="0"/>
              <a:t>.4 EEFs</a:t>
            </a:r>
          </a:p>
          <a:p>
            <a:r>
              <a:rPr lang="en-US" sz="1800" dirty="0"/>
              <a:t>.5 OPAs</a:t>
            </a:r>
            <a:endParaRPr lang="en-US" altLang="en-US" sz="1800" dirty="0"/>
          </a:p>
        </p:txBody>
      </p:sp>
      <p:sp>
        <p:nvSpPr>
          <p:cNvPr id="419845" name="Text Placeholder 6"/>
          <p:cNvSpPr>
            <a:spLocks noGrp="1"/>
          </p:cNvSpPr>
          <p:nvPr>
            <p:ph type="body" sz="quarter" idx="14"/>
          </p:nvPr>
        </p:nvSpPr>
        <p:spPr/>
        <p:txBody>
          <a:bodyPr/>
          <a:lstStyle/>
          <a:p>
            <a:r>
              <a:rPr lang="en-US" dirty="0"/>
              <a:t>.1 Quality management 	plan</a:t>
            </a:r>
          </a:p>
          <a:p>
            <a:r>
              <a:rPr lang="en-US" dirty="0"/>
              <a:t>.2 Quality metrics</a:t>
            </a:r>
          </a:p>
          <a:p>
            <a:r>
              <a:rPr lang="en-US" dirty="0"/>
              <a:t>.3 PMP updates</a:t>
            </a:r>
          </a:p>
          <a:p>
            <a:pPr lvl="1"/>
            <a:r>
              <a:rPr lang="en-US" dirty="0"/>
              <a:t>• Risk management 	plan</a:t>
            </a:r>
          </a:p>
          <a:p>
            <a:pPr lvl="1"/>
            <a:r>
              <a:rPr lang="en-US" dirty="0"/>
              <a:t>• Scope baseline</a:t>
            </a:r>
          </a:p>
          <a:p>
            <a:r>
              <a:rPr lang="en-US" dirty="0"/>
              <a:t>.4 Project documents 	updates</a:t>
            </a:r>
          </a:p>
          <a:p>
            <a:pPr lvl="1"/>
            <a:r>
              <a:rPr lang="en-US" dirty="0"/>
              <a:t>• Lessons learned 	register</a:t>
            </a:r>
          </a:p>
          <a:p>
            <a:pPr lvl="1"/>
            <a:r>
              <a:rPr lang="en-US" dirty="0"/>
              <a:t>• Requirements 	traceability matrix</a:t>
            </a:r>
          </a:p>
          <a:p>
            <a:pPr lvl="1"/>
            <a:r>
              <a:rPr lang="en-US" dirty="0"/>
              <a:t>• Risk register</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PLAN</a:t>
            </a:r>
          </a:p>
        </p:txBody>
      </p:sp>
      <p:sp>
        <p:nvSpPr>
          <p:cNvPr id="4198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extLst>
      <p:ext uri="{BB962C8B-B14F-4D97-AF65-F5344CB8AC3E}">
        <p14:creationId xmlns:p14="http://schemas.microsoft.com/office/powerpoint/2010/main" val="940300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81896" y="881063"/>
            <a:ext cx="4648200" cy="5672137"/>
          </a:xfrm>
          <a:solidFill>
            <a:srgbClr val="FFC000">
              <a:alpha val="36000"/>
            </a:srgbClr>
          </a:solidFill>
        </p:spPr>
        <p:txBody>
          <a:bodyPr>
            <a:noAutofit/>
          </a:bodyPr>
          <a:lstStyle/>
          <a:p>
            <a:pPr marL="514350" indent="-514350">
              <a:buFont typeface="+mj-lt"/>
              <a:buAutoNum type="arabicPeriod"/>
            </a:pPr>
            <a:r>
              <a:rPr lang="en-IN" sz="1550" dirty="0"/>
              <a:t>Project </a:t>
            </a:r>
          </a:p>
          <a:p>
            <a:pPr marL="514350" indent="-514350">
              <a:buFont typeface="+mj-lt"/>
              <a:buAutoNum type="arabicPeriod"/>
            </a:pPr>
            <a:r>
              <a:rPr lang="en-IN" sz="1550" dirty="0"/>
              <a:t>Operations</a:t>
            </a:r>
          </a:p>
          <a:p>
            <a:pPr marL="514350" indent="-514350">
              <a:buFont typeface="+mj-lt"/>
              <a:buAutoNum type="arabicPeriod"/>
            </a:pPr>
            <a:r>
              <a:rPr lang="en-IN" sz="1550" dirty="0"/>
              <a:t>Project Constraints</a:t>
            </a:r>
          </a:p>
          <a:p>
            <a:pPr marL="514350" indent="-514350">
              <a:buFont typeface="+mj-lt"/>
              <a:buAutoNum type="arabicPeriod"/>
            </a:pPr>
            <a:r>
              <a:rPr lang="en-IN" sz="1550" dirty="0"/>
              <a:t>Project Phases, Milestones, Deliverables, Activities</a:t>
            </a:r>
          </a:p>
          <a:p>
            <a:pPr marL="514350" indent="-514350">
              <a:buFont typeface="+mj-lt"/>
              <a:buAutoNum type="arabicPeriod"/>
            </a:pPr>
            <a:r>
              <a:rPr lang="en-IN" sz="1550" dirty="0"/>
              <a:t>Project Lifecycle (PLC) &amp; Level of Activities</a:t>
            </a:r>
          </a:p>
          <a:p>
            <a:pPr marL="514350" indent="-514350">
              <a:buFont typeface="+mj-lt"/>
              <a:buAutoNum type="arabicPeriod"/>
            </a:pPr>
            <a:r>
              <a:rPr lang="en-IN" sz="1550" dirty="0"/>
              <a:t>Typical Costing &amp; Staffing across PLC</a:t>
            </a:r>
          </a:p>
          <a:p>
            <a:pPr marL="514350" indent="-514350">
              <a:buFont typeface="+mj-lt"/>
              <a:buAutoNum type="arabicPeriod"/>
            </a:pPr>
            <a:r>
              <a:rPr lang="en-IN" sz="1550" dirty="0"/>
              <a:t>Risk, Cost of Change in PLC</a:t>
            </a:r>
          </a:p>
          <a:p>
            <a:pPr marL="514350" indent="-514350">
              <a:buFont typeface="+mj-lt"/>
              <a:buAutoNum type="arabicPeriod"/>
            </a:pPr>
            <a:r>
              <a:rPr lang="en-IN" sz="1550" dirty="0"/>
              <a:t>Project Boundary</a:t>
            </a:r>
          </a:p>
          <a:p>
            <a:pPr marL="514350" indent="-514350">
              <a:buFont typeface="+mj-lt"/>
              <a:buAutoNum type="arabicPeriod"/>
            </a:pPr>
            <a:r>
              <a:rPr lang="en-IN" sz="1550" dirty="0"/>
              <a:t>Relationship between Process Group &amp; Phases</a:t>
            </a:r>
          </a:p>
          <a:p>
            <a:pPr marL="514350" indent="-514350">
              <a:buFont typeface="+mj-lt"/>
              <a:buAutoNum type="arabicPeriod"/>
            </a:pPr>
            <a:r>
              <a:rPr lang="en-IN" sz="1550" dirty="0"/>
              <a:t>Project Management</a:t>
            </a:r>
          </a:p>
          <a:p>
            <a:pPr marL="514350" indent="-514350">
              <a:buFont typeface="+mj-lt"/>
              <a:buAutoNum type="arabicPeriod"/>
            </a:pPr>
            <a:r>
              <a:rPr lang="en-IN" sz="1550" dirty="0"/>
              <a:t>Program Management</a:t>
            </a:r>
          </a:p>
          <a:p>
            <a:pPr marL="514350" indent="-514350">
              <a:buFont typeface="+mj-lt"/>
              <a:buAutoNum type="arabicPeriod"/>
            </a:pPr>
            <a:r>
              <a:rPr lang="en-IN" sz="1550" dirty="0"/>
              <a:t>Portfolio Management</a:t>
            </a:r>
          </a:p>
          <a:p>
            <a:pPr marL="514350" indent="-514350">
              <a:buFont typeface="+mj-lt"/>
              <a:buAutoNum type="arabicPeriod"/>
            </a:pPr>
            <a:r>
              <a:rPr lang="en-IN" sz="1550" dirty="0"/>
              <a:t>Program Management Office</a:t>
            </a:r>
          </a:p>
          <a:p>
            <a:pPr marL="514350" indent="-514350">
              <a:buFont typeface="+mj-lt"/>
              <a:buAutoNum type="arabicPeriod"/>
            </a:pPr>
            <a:r>
              <a:rPr lang="en-IN" sz="1550" dirty="0"/>
              <a:t>Project Stakeholders</a:t>
            </a:r>
          </a:p>
          <a:p>
            <a:pPr marL="514350" indent="-514350">
              <a:buFont typeface="+mj-lt"/>
              <a:buAutoNum type="arabicPeriod"/>
            </a:pPr>
            <a:r>
              <a:rPr lang="en-IN" sz="1550" dirty="0"/>
              <a:t>Stakeholder Register</a:t>
            </a:r>
          </a:p>
          <a:p>
            <a:pPr marL="514350" indent="-514350">
              <a:buFont typeface="+mj-lt"/>
              <a:buAutoNum type="arabicPeriod"/>
            </a:pPr>
            <a:r>
              <a:rPr lang="en-IN" sz="1550" dirty="0"/>
              <a:t>Organization Types &amp; Influence of Project Success</a:t>
            </a:r>
          </a:p>
          <a:p>
            <a:pPr marL="514350" indent="-514350">
              <a:buFont typeface="+mj-lt"/>
              <a:buAutoNum type="arabicPeriod"/>
            </a:pPr>
            <a:r>
              <a:rPr lang="en-IN" sz="1550" dirty="0"/>
              <a:t>Project Management Methodologies</a:t>
            </a:r>
          </a:p>
          <a:p>
            <a:pPr marL="514350" indent="-514350">
              <a:buFont typeface="+mj-lt"/>
              <a:buAutoNum type="arabicPeriod"/>
            </a:pPr>
            <a:r>
              <a:rPr lang="en-IN" sz="1550" dirty="0"/>
              <a:t>Configuration Management</a:t>
            </a:r>
          </a:p>
        </p:txBody>
      </p:sp>
      <p:sp>
        <p:nvSpPr>
          <p:cNvPr id="4" name="Content Placeholder 3"/>
          <p:cNvSpPr>
            <a:spLocks noGrp="1"/>
          </p:cNvSpPr>
          <p:nvPr>
            <p:ph idx="13"/>
          </p:nvPr>
        </p:nvSpPr>
        <p:spPr>
          <a:xfrm>
            <a:off x="4906296" y="881064"/>
            <a:ext cx="4159045" cy="5672136"/>
          </a:xfrm>
          <a:solidFill>
            <a:schemeClr val="accent2">
              <a:lumMod val="20000"/>
              <a:lumOff val="80000"/>
              <a:alpha val="54000"/>
            </a:schemeClr>
          </a:solidFill>
        </p:spPr>
        <p:txBody>
          <a:bodyPr>
            <a:noAutofit/>
          </a:bodyPr>
          <a:lstStyle/>
          <a:p>
            <a:pPr marL="514350" indent="-514350">
              <a:buFont typeface="+mj-lt"/>
              <a:buAutoNum type="arabicPeriod" startAt="19"/>
            </a:pPr>
            <a:r>
              <a:rPr lang="en-IN" sz="1600" dirty="0"/>
              <a:t>Progressive Elaboration</a:t>
            </a:r>
          </a:p>
          <a:p>
            <a:pPr marL="514350" indent="-514350">
              <a:buFont typeface="+mj-lt"/>
              <a:buAutoNum type="arabicPeriod" startAt="19"/>
            </a:pPr>
            <a:r>
              <a:rPr lang="en-IN" sz="1600" dirty="0"/>
              <a:t>Rolling Wave Planning</a:t>
            </a:r>
          </a:p>
          <a:p>
            <a:pPr marL="514350" indent="-514350">
              <a:buFont typeface="+mj-lt"/>
              <a:buAutoNum type="arabicPeriod" startAt="19"/>
            </a:pPr>
            <a:r>
              <a:rPr lang="en-IN" sz="1600" dirty="0"/>
              <a:t>Project Documents</a:t>
            </a:r>
          </a:p>
          <a:p>
            <a:pPr marL="514350" indent="-514350">
              <a:buFont typeface="+mj-lt"/>
              <a:buAutoNum type="arabicPeriod" startAt="19"/>
            </a:pPr>
            <a:r>
              <a:rPr lang="en-IN" sz="1600" dirty="0"/>
              <a:t>Business Documents</a:t>
            </a:r>
          </a:p>
          <a:p>
            <a:pPr marL="514350" indent="-514350">
              <a:buFont typeface="+mj-lt"/>
              <a:buAutoNum type="arabicPeriod" startAt="19"/>
            </a:pPr>
            <a:r>
              <a:rPr lang="en-IN" sz="1600" dirty="0"/>
              <a:t>Project Management Plan</a:t>
            </a:r>
          </a:p>
          <a:p>
            <a:pPr marL="514350" indent="-514350">
              <a:buFont typeface="+mj-lt"/>
              <a:buAutoNum type="arabicPeriod" startAt="19"/>
            </a:pPr>
            <a:r>
              <a:rPr lang="en-IN" sz="1600" dirty="0"/>
              <a:t>Organizational Process Assets</a:t>
            </a:r>
          </a:p>
          <a:p>
            <a:pPr marL="514350" indent="-514350">
              <a:buFont typeface="+mj-lt"/>
              <a:buAutoNum type="arabicPeriod" startAt="19"/>
            </a:pPr>
            <a:r>
              <a:rPr lang="en-IN" sz="1600" dirty="0"/>
              <a:t>Enterprise Environmental Factors</a:t>
            </a:r>
          </a:p>
          <a:p>
            <a:pPr marL="514350" indent="-514350">
              <a:buFont typeface="+mj-lt"/>
              <a:buAutoNum type="arabicPeriod" startAt="19"/>
            </a:pPr>
            <a:r>
              <a:rPr lang="en-IN" sz="1600" dirty="0"/>
              <a:t>Project Selection Criteria</a:t>
            </a:r>
          </a:p>
          <a:p>
            <a:pPr marL="514350" indent="-514350">
              <a:buFont typeface="+mj-lt"/>
              <a:buAutoNum type="arabicPeriod" startAt="19"/>
            </a:pPr>
            <a:r>
              <a:rPr lang="en-IN" sz="1600" dirty="0"/>
              <a:t>Project Manager Responsibilities</a:t>
            </a:r>
          </a:p>
          <a:p>
            <a:pPr marL="514350" indent="-514350">
              <a:buFont typeface="+mj-lt"/>
              <a:buAutoNum type="arabicPeriod" startAt="19"/>
            </a:pPr>
            <a:r>
              <a:rPr lang="en-IN" sz="1600" dirty="0"/>
              <a:t>Project, Program, Portfolio Overview</a:t>
            </a:r>
          </a:p>
          <a:p>
            <a:pPr marL="514350" indent="-514350">
              <a:buFont typeface="+mj-lt"/>
              <a:buAutoNum type="arabicPeriod" startAt="19"/>
            </a:pPr>
            <a:r>
              <a:rPr lang="en-IN" sz="1600" dirty="0"/>
              <a:t>Tools &amp; Techniques : 9 Data Gathering</a:t>
            </a:r>
          </a:p>
          <a:p>
            <a:pPr marL="514350" indent="-514350">
              <a:buFont typeface="+mj-lt"/>
              <a:buAutoNum type="arabicPeriod" startAt="19"/>
            </a:pPr>
            <a:r>
              <a:rPr lang="en-IN" sz="1600" dirty="0"/>
              <a:t>T&amp;T : 27 Data Analysis</a:t>
            </a:r>
          </a:p>
          <a:p>
            <a:pPr marL="514350" indent="-514350">
              <a:buFont typeface="+mj-lt"/>
              <a:buAutoNum type="arabicPeriod" startAt="19"/>
            </a:pPr>
            <a:r>
              <a:rPr lang="en-IN" sz="1600" dirty="0"/>
              <a:t>T&amp;T : 15 Data Representation</a:t>
            </a:r>
          </a:p>
          <a:p>
            <a:pPr marL="514350" indent="-514350">
              <a:buFont typeface="+mj-lt"/>
              <a:buAutoNum type="arabicPeriod" startAt="19"/>
            </a:pPr>
            <a:r>
              <a:rPr lang="en-IN" sz="1600" dirty="0"/>
              <a:t>T&amp;T : 2 Decision Making</a:t>
            </a:r>
          </a:p>
          <a:p>
            <a:pPr marL="514350" indent="-514350">
              <a:buFont typeface="+mj-lt"/>
              <a:buAutoNum type="arabicPeriod" startAt="19"/>
            </a:pPr>
            <a:r>
              <a:rPr lang="en-IN" sz="1600" dirty="0"/>
              <a:t>T&amp;T :  17 Interpersonal &amp; Team Skill</a:t>
            </a:r>
          </a:p>
          <a:p>
            <a:pPr marL="514350" indent="-514350">
              <a:buFont typeface="+mj-lt"/>
              <a:buAutoNum type="arabicPeriod" startAt="19"/>
            </a:pPr>
            <a:r>
              <a:rPr lang="en-IN" sz="1600" dirty="0"/>
              <a:t>Expert Judgement</a:t>
            </a:r>
          </a:p>
          <a:p>
            <a:pPr marL="514350" indent="-514350">
              <a:buFont typeface="+mj-lt"/>
              <a:buAutoNum type="arabicPeriod" startAt="19"/>
            </a:pPr>
            <a:r>
              <a:rPr lang="en-IN" sz="1600" dirty="0"/>
              <a:t>Meetings</a:t>
            </a:r>
          </a:p>
          <a:p>
            <a:pPr marL="514350" indent="-514350">
              <a:buFont typeface="+mj-lt"/>
              <a:buAutoNum type="arabicPeriod" startAt="19"/>
            </a:pPr>
            <a:r>
              <a:rPr lang="en-IN" sz="1600" dirty="0"/>
              <a:t>Project Management Knowledge Areas</a:t>
            </a:r>
          </a:p>
          <a:p>
            <a:pPr marL="514350" indent="-514350">
              <a:buFont typeface="+mj-lt"/>
              <a:buAutoNum type="arabicPeriod" startAt="19"/>
            </a:pPr>
            <a:r>
              <a:rPr lang="en-IN" sz="1600" dirty="0"/>
              <a:t>Process Groups</a:t>
            </a:r>
            <a:endParaRPr lang="en-US" sz="1600" dirty="0"/>
          </a:p>
          <a:p>
            <a:endParaRPr lang="en-US" sz="1600" dirty="0"/>
          </a:p>
        </p:txBody>
      </p:sp>
      <p:sp>
        <p:nvSpPr>
          <p:cNvPr id="5" name="Footer Placeholder 4"/>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28</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dirty="0"/>
              <a:t>Prevention Costs</a:t>
            </a:r>
          </a:p>
          <a:p>
            <a:pPr eaLnBrk="1" hangingPunct="1">
              <a:spcBef>
                <a:spcPct val="0"/>
              </a:spcBef>
              <a:spcAft>
                <a:spcPts val="1000"/>
              </a:spcAft>
              <a:buFontTx/>
              <a:buNone/>
            </a:pPr>
            <a:r>
              <a:rPr lang="en-US" altLang="en-US" sz="2000" dirty="0"/>
              <a:t>(Build a quality product)</a:t>
            </a:r>
          </a:p>
          <a:p>
            <a:pPr eaLnBrk="1" hangingPunct="1">
              <a:spcBef>
                <a:spcPct val="0"/>
              </a:spcBef>
              <a:buFont typeface="Symbol" panose="05050102010706020507" pitchFamily="18" charset="2"/>
              <a:buChar char="·"/>
            </a:pPr>
            <a:r>
              <a:rPr lang="en-US" altLang="en-US" sz="1600" dirty="0"/>
              <a:t>Training</a:t>
            </a:r>
          </a:p>
          <a:p>
            <a:pPr eaLnBrk="1" hangingPunct="1">
              <a:spcBef>
                <a:spcPct val="0"/>
              </a:spcBef>
              <a:buFont typeface="Symbol" panose="05050102010706020507" pitchFamily="18" charset="2"/>
              <a:buChar char="·"/>
            </a:pPr>
            <a:r>
              <a:rPr lang="en-US" altLang="en-US" sz="1600" dirty="0"/>
              <a:t>Document processes</a:t>
            </a:r>
          </a:p>
          <a:p>
            <a:pPr eaLnBrk="1" hangingPunct="1">
              <a:spcBef>
                <a:spcPct val="0"/>
              </a:spcBef>
              <a:buFont typeface="Symbol" panose="05050102010706020507" pitchFamily="18" charset="2"/>
              <a:buChar char="·"/>
            </a:pPr>
            <a:r>
              <a:rPr lang="en-US" altLang="en-US" sz="1600" dirty="0"/>
              <a:t>Equipment</a:t>
            </a:r>
          </a:p>
          <a:p>
            <a:pPr eaLnBrk="1" hangingPunct="1">
              <a:spcBef>
                <a:spcPct val="0"/>
              </a:spcBef>
              <a:buFont typeface="Symbol" panose="05050102010706020507" pitchFamily="18" charset="2"/>
              <a:buChar char="·"/>
            </a:pPr>
            <a:r>
              <a:rPr lang="en-US" altLang="en-US" sz="1600" dirty="0"/>
              <a:t>Time to do it right</a:t>
            </a:r>
          </a:p>
          <a:p>
            <a:pPr eaLnBrk="1" hangingPunct="1">
              <a:spcBef>
                <a:spcPct val="0"/>
              </a:spcBef>
              <a:spcAft>
                <a:spcPts val="1000"/>
              </a:spcAft>
              <a:buFontTx/>
              <a:buNone/>
            </a:pPr>
            <a:endParaRPr lang="en-US" altLang="en-US" sz="1600" dirty="0"/>
          </a:p>
          <a:p>
            <a:pPr eaLnBrk="1" hangingPunct="1">
              <a:spcBef>
                <a:spcPct val="0"/>
              </a:spcBef>
              <a:spcAft>
                <a:spcPts val="1000"/>
              </a:spcAft>
              <a:buFontTx/>
              <a:buNone/>
            </a:pPr>
            <a:r>
              <a:rPr lang="en-US" altLang="en-US" sz="2000" b="1" dirty="0"/>
              <a:t>Appraisal Costs</a:t>
            </a:r>
            <a:br>
              <a:rPr lang="en-US" altLang="en-US" sz="2000" b="1" dirty="0"/>
            </a:br>
            <a:r>
              <a:rPr lang="en-US" altLang="en-US" sz="2000" dirty="0"/>
              <a:t>(Assess the quality)</a:t>
            </a:r>
          </a:p>
          <a:p>
            <a:pPr marL="0" lvl="1" eaLnBrk="1" hangingPunct="1">
              <a:spcBef>
                <a:spcPct val="0"/>
              </a:spcBef>
              <a:buFont typeface="Symbol" panose="05050102010706020507" pitchFamily="18" charset="2"/>
              <a:buChar char="·"/>
            </a:pPr>
            <a:r>
              <a:rPr lang="en-US" altLang="en-US" sz="1600" dirty="0"/>
              <a:t>Testing</a:t>
            </a:r>
          </a:p>
          <a:p>
            <a:pPr eaLnBrk="1" hangingPunct="1">
              <a:spcBef>
                <a:spcPct val="0"/>
              </a:spcBef>
              <a:buFont typeface="Symbol" panose="05050102010706020507" pitchFamily="18" charset="2"/>
              <a:buChar char="·"/>
            </a:pPr>
            <a:r>
              <a:rPr lang="en-US" altLang="en-US" sz="1600" dirty="0"/>
              <a:t>Destructive testing loss</a:t>
            </a:r>
          </a:p>
          <a:p>
            <a:pPr eaLnBrk="1" hangingPunct="1">
              <a:spcBef>
                <a:spcPct val="0"/>
              </a:spcBef>
              <a:buFont typeface="Symbol" panose="05050102010706020507" pitchFamily="18" charset="2"/>
              <a:buChar char="·"/>
            </a:pPr>
            <a:r>
              <a:rPr lang="en-US" altLang="en-US" sz="1600" dirty="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extLst>
      <p:ext uri="{BB962C8B-B14F-4D97-AF65-F5344CB8AC3E}">
        <p14:creationId xmlns:p14="http://schemas.microsoft.com/office/powerpoint/2010/main" val="59595379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extLst>
      <p:ext uri="{BB962C8B-B14F-4D97-AF65-F5344CB8AC3E}">
        <p14:creationId xmlns:p14="http://schemas.microsoft.com/office/powerpoint/2010/main" val="242443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extLst>
      <p:ext uri="{BB962C8B-B14F-4D97-AF65-F5344CB8AC3E}">
        <p14:creationId xmlns:p14="http://schemas.microsoft.com/office/powerpoint/2010/main" val="310406266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lgn="just">
              <a:buNone/>
              <a:defRPr/>
            </a:pPr>
            <a:r>
              <a:rPr lang="en-IN" dirty="0"/>
              <a:t>The process of translating the quality management plan into executable quality activities that incorporate the organization’s quality policies into the project. </a:t>
            </a:r>
            <a:r>
              <a:rPr lang="en-US" altLang="en-US" b="1" dirty="0"/>
              <a:t> </a:t>
            </a:r>
          </a:p>
          <a:p>
            <a:pPr algn="just">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dirty="0"/>
              <a:t>2</a:t>
            </a:r>
            <a:r>
              <a:rPr lang="en-US" altLang="en-US" sz="4400" b="1" dirty="0"/>
              <a:t>5</a:t>
            </a:r>
            <a:r>
              <a:rPr altLang="en-US" sz="4400" b="1" dirty="0"/>
              <a:t>. </a:t>
            </a:r>
            <a:r>
              <a:rPr lang="en-US" altLang="en-US" sz="4400" b="1" dirty="0"/>
              <a:t>Manage Quality</a:t>
            </a:r>
            <a:endParaRPr alt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extLst>
      <p:ext uri="{BB962C8B-B14F-4D97-AF65-F5344CB8AC3E}">
        <p14:creationId xmlns:p14="http://schemas.microsoft.com/office/powerpoint/2010/main" val="30032956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Placeholder 5"/>
          <p:cNvSpPr>
            <a:spLocks noGrp="1"/>
          </p:cNvSpPr>
          <p:nvPr>
            <p:ph type="body" sz="quarter" idx="13"/>
          </p:nvPr>
        </p:nvSpPr>
        <p:spPr/>
        <p:txBody>
          <a:bodyPr/>
          <a:lstStyle/>
          <a:p>
            <a:r>
              <a:rPr lang="en-US" sz="1400" dirty="0"/>
              <a:t>.1 Data gathering</a:t>
            </a:r>
          </a:p>
          <a:p>
            <a:pPr lvl="1"/>
            <a:r>
              <a:rPr lang="en-US" sz="1200" dirty="0"/>
              <a:t>• Checklists</a:t>
            </a:r>
          </a:p>
          <a:p>
            <a:r>
              <a:rPr lang="en-US" sz="1400" dirty="0"/>
              <a:t>.2 Data analysis</a:t>
            </a:r>
          </a:p>
          <a:p>
            <a:pPr lvl="1"/>
            <a:r>
              <a:rPr lang="en-US" sz="1200" dirty="0"/>
              <a:t>• Alternatives analysis</a:t>
            </a:r>
          </a:p>
          <a:p>
            <a:pPr lvl="1"/>
            <a:r>
              <a:rPr lang="en-US" sz="1200" dirty="0"/>
              <a:t>• Document analysis</a:t>
            </a:r>
          </a:p>
          <a:p>
            <a:pPr lvl="1"/>
            <a:r>
              <a:rPr lang="en-US" sz="1200" dirty="0"/>
              <a:t>• Process analysis</a:t>
            </a:r>
          </a:p>
          <a:p>
            <a:pPr lvl="1"/>
            <a:r>
              <a:rPr lang="en-US" sz="1200" dirty="0"/>
              <a:t>• Root cause analysis</a:t>
            </a:r>
          </a:p>
          <a:p>
            <a:r>
              <a:rPr lang="en-US" sz="1400" dirty="0"/>
              <a:t>.3 Decision making</a:t>
            </a:r>
          </a:p>
          <a:p>
            <a:pPr lvl="1"/>
            <a:r>
              <a:rPr lang="en-US" sz="1200" dirty="0"/>
              <a:t>• Multicriteria decision analysis</a:t>
            </a:r>
          </a:p>
          <a:p>
            <a:r>
              <a:rPr lang="en-US" sz="1400" dirty="0"/>
              <a:t>.4 Data representation</a:t>
            </a:r>
          </a:p>
          <a:p>
            <a:pPr lvl="1"/>
            <a:r>
              <a:rPr lang="en-US" sz="1200" dirty="0"/>
              <a:t>• Affinity diagrams</a:t>
            </a:r>
          </a:p>
          <a:p>
            <a:pPr lvl="1"/>
            <a:r>
              <a:rPr lang="en-US" sz="1200" dirty="0"/>
              <a:t>• Cause-and-effect diagrams</a:t>
            </a:r>
          </a:p>
          <a:p>
            <a:pPr lvl="1"/>
            <a:r>
              <a:rPr lang="en-US" sz="1200" dirty="0"/>
              <a:t>• Flowcharts</a:t>
            </a:r>
          </a:p>
          <a:p>
            <a:pPr lvl="1"/>
            <a:r>
              <a:rPr lang="en-US" sz="1200" dirty="0"/>
              <a:t>• Histograms</a:t>
            </a:r>
          </a:p>
          <a:p>
            <a:pPr lvl="1"/>
            <a:r>
              <a:rPr lang="en-US" sz="1200" dirty="0"/>
              <a:t>• Matrix diagrams</a:t>
            </a:r>
          </a:p>
          <a:p>
            <a:pPr lvl="1"/>
            <a:r>
              <a:rPr lang="en-US" sz="1200" dirty="0"/>
              <a:t>• Scatter diagrams</a:t>
            </a:r>
          </a:p>
          <a:p>
            <a:r>
              <a:rPr lang="en-US" sz="1400" dirty="0"/>
              <a:t>.5 Audits</a:t>
            </a:r>
          </a:p>
          <a:p>
            <a:r>
              <a:rPr lang="en-US" sz="1400" dirty="0"/>
              <a:t>.6 Design for X</a:t>
            </a:r>
          </a:p>
          <a:p>
            <a:r>
              <a:rPr lang="en-US" sz="1400" dirty="0"/>
              <a:t>.7 Problem solving</a:t>
            </a:r>
          </a:p>
          <a:p>
            <a:r>
              <a:rPr lang="en-US" sz="1400" dirty="0"/>
              <a:t>.8 Quality improvement 	methods</a:t>
            </a:r>
            <a:endParaRPr lang="en-US" altLang="en-US" sz="1400" dirty="0"/>
          </a:p>
        </p:txBody>
      </p:sp>
      <p:sp>
        <p:nvSpPr>
          <p:cNvPr id="64514" name="Title 3"/>
          <p:cNvSpPr>
            <a:spLocks noGrp="1"/>
          </p:cNvSpPr>
          <p:nvPr>
            <p:ph type="title"/>
          </p:nvPr>
        </p:nvSpPr>
        <p:spPr/>
        <p:txBody>
          <a:bodyPr>
            <a:normAutofit/>
          </a:bodyPr>
          <a:lstStyle/>
          <a:p>
            <a:pPr>
              <a:defRPr/>
            </a:pPr>
            <a:r>
              <a:rPr lang="en-US" dirty="0"/>
              <a:t>Manage Quality</a:t>
            </a:r>
            <a:endParaRPr dirty="0"/>
          </a:p>
        </p:txBody>
      </p:sp>
      <p:sp>
        <p:nvSpPr>
          <p:cNvPr id="430083" name="Content Placeholder 4"/>
          <p:cNvSpPr>
            <a:spLocks noGrp="1"/>
          </p:cNvSpPr>
          <p:nvPr>
            <p:ph sz="quarter" idx="12"/>
          </p:nvPr>
        </p:nvSpPr>
        <p:spPr/>
        <p:txBody>
          <a:bodyPr/>
          <a:lstStyle/>
          <a:p>
            <a:r>
              <a:rPr lang="en-US" dirty="0"/>
              <a:t>.1 PMP</a:t>
            </a:r>
          </a:p>
          <a:p>
            <a:pPr lvl="1"/>
            <a:r>
              <a:rPr lang="en-US" dirty="0"/>
              <a:t>• Quality management 	plan</a:t>
            </a:r>
          </a:p>
          <a:p>
            <a:r>
              <a:rPr lang="en-US" dirty="0"/>
              <a:t>.2 Project documents</a:t>
            </a:r>
          </a:p>
          <a:p>
            <a:pPr lvl="1"/>
            <a:r>
              <a:rPr lang="en-US" dirty="0"/>
              <a:t>• Lessons learned 	register</a:t>
            </a:r>
          </a:p>
          <a:p>
            <a:pPr lvl="1"/>
            <a:r>
              <a:rPr lang="en-US" dirty="0"/>
              <a:t>• Quality control 	measurements</a:t>
            </a:r>
          </a:p>
          <a:p>
            <a:pPr lvl="1"/>
            <a:r>
              <a:rPr lang="en-US" dirty="0"/>
              <a:t>• Quality metrics</a:t>
            </a:r>
          </a:p>
          <a:p>
            <a:pPr lvl="1"/>
            <a:r>
              <a:rPr lang="en-US" dirty="0"/>
              <a:t>• Risk report</a:t>
            </a:r>
          </a:p>
          <a:p>
            <a:r>
              <a:rPr lang="en-US" dirty="0"/>
              <a:t>.3 OPAs</a:t>
            </a:r>
            <a:endParaRPr lang="en-US" altLang="en-US" dirty="0"/>
          </a:p>
        </p:txBody>
      </p:sp>
      <p:sp>
        <p:nvSpPr>
          <p:cNvPr id="430085" name="Text Placeholder 6"/>
          <p:cNvSpPr>
            <a:spLocks noGrp="1"/>
          </p:cNvSpPr>
          <p:nvPr>
            <p:ph type="body" sz="quarter" idx="14"/>
          </p:nvPr>
        </p:nvSpPr>
        <p:spPr/>
        <p:txBody>
          <a:bodyPr/>
          <a:lstStyle/>
          <a:p>
            <a:r>
              <a:rPr lang="en-US" sz="1800" dirty="0"/>
              <a:t>.1 Quality reports</a:t>
            </a:r>
          </a:p>
          <a:p>
            <a:r>
              <a:rPr lang="en-US" sz="1800" dirty="0"/>
              <a:t>.2 Test and evaluation</a:t>
            </a:r>
          </a:p>
          <a:p>
            <a:pPr lvl="1"/>
            <a:r>
              <a:rPr lang="en-US" sz="1600" dirty="0"/>
              <a:t>documents</a:t>
            </a:r>
          </a:p>
          <a:p>
            <a:r>
              <a:rPr lang="en-US" sz="1800" dirty="0"/>
              <a:t>.3 Change requests</a:t>
            </a:r>
          </a:p>
          <a:p>
            <a:r>
              <a:rPr lang="en-US" sz="1800" dirty="0"/>
              <a:t>.4 PMP updates</a:t>
            </a:r>
          </a:p>
          <a:p>
            <a:pPr lvl="1"/>
            <a:r>
              <a:rPr lang="en-US" sz="1600" dirty="0"/>
              <a:t>• Quality management 	plan</a:t>
            </a:r>
          </a:p>
          <a:p>
            <a:pPr lvl="1"/>
            <a:r>
              <a:rPr lang="en-US" sz="1600" dirty="0"/>
              <a:t>• Scope baseline</a:t>
            </a:r>
          </a:p>
          <a:p>
            <a:pPr lvl="1"/>
            <a:r>
              <a:rPr lang="en-US" sz="1600" dirty="0"/>
              <a:t>• Schedule baseline</a:t>
            </a:r>
          </a:p>
          <a:p>
            <a:pPr lvl="1"/>
            <a:r>
              <a:rPr lang="en-US" sz="1600" dirty="0"/>
              <a:t>• Cost baseline</a:t>
            </a:r>
          </a:p>
          <a:p>
            <a:r>
              <a:rPr lang="en-US" sz="1800" dirty="0"/>
              <a:t>.5 Project documents 	updates</a:t>
            </a:r>
          </a:p>
          <a:p>
            <a:pPr lvl="1"/>
            <a:r>
              <a:rPr lang="en-US" sz="1600" dirty="0"/>
              <a:t>• Issue log</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EXEC</a:t>
            </a:r>
          </a:p>
        </p:txBody>
      </p:sp>
      <p:sp>
        <p:nvSpPr>
          <p:cNvPr id="4300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284</a:t>
            </a:fld>
            <a:endParaRPr lang="en-US" altLang="en-US" sz="1200">
              <a:solidFill>
                <a:srgbClr val="898989"/>
              </a:solidFill>
            </a:endParaRPr>
          </a:p>
        </p:txBody>
      </p:sp>
    </p:spTree>
    <p:extLst>
      <p:ext uri="{BB962C8B-B14F-4D97-AF65-F5344CB8AC3E}">
        <p14:creationId xmlns:p14="http://schemas.microsoft.com/office/powerpoint/2010/main" val="28129406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DB8156-AD9A-423A-BD7D-0DC2F668D289}"/>
              </a:ext>
            </a:extLst>
          </p:cNvPr>
          <p:cNvSpPr>
            <a:spLocks noGrp="1"/>
          </p:cNvSpPr>
          <p:nvPr>
            <p:ph type="title"/>
          </p:nvPr>
        </p:nvSpPr>
        <p:spPr/>
        <p:txBody>
          <a:bodyPr/>
          <a:lstStyle/>
          <a:p>
            <a:r>
              <a:rPr lang="en-US" dirty="0"/>
              <a:t>Design for x</a:t>
            </a:r>
          </a:p>
        </p:txBody>
      </p:sp>
      <p:sp>
        <p:nvSpPr>
          <p:cNvPr id="10" name="Content Placeholder 9">
            <a:extLst>
              <a:ext uri="{FF2B5EF4-FFF2-40B4-BE49-F238E27FC236}">
                <a16:creationId xmlns:a16="http://schemas.microsoft.com/office/drawing/2014/main" id="{4B6D2F7C-ECE7-484E-BF41-71B3B4B6C261}"/>
              </a:ext>
            </a:extLst>
          </p:cNvPr>
          <p:cNvSpPr>
            <a:spLocks noGrp="1"/>
          </p:cNvSpPr>
          <p:nvPr>
            <p:ph idx="1"/>
          </p:nvPr>
        </p:nvSpPr>
        <p:spPr/>
        <p:txBody>
          <a:bodyPr/>
          <a:lstStyle/>
          <a:p>
            <a:r>
              <a:rPr lang="en-IN" dirty="0"/>
              <a:t>The X in </a:t>
            </a:r>
            <a:r>
              <a:rPr lang="en-IN" dirty="0" err="1"/>
              <a:t>DfX</a:t>
            </a:r>
            <a:r>
              <a:rPr lang="en-IN" dirty="0"/>
              <a:t> can be different aspects of product development, such as reliability, deployment, assembly, manufacturing, cost, service, usability, safety, and quality. Using the </a:t>
            </a:r>
            <a:r>
              <a:rPr lang="en-IN" dirty="0" err="1"/>
              <a:t>DfX</a:t>
            </a:r>
            <a:r>
              <a:rPr lang="en-IN" dirty="0"/>
              <a:t> may result in cost reduction, quality improvement, better performance, and </a:t>
            </a:r>
            <a:r>
              <a:rPr lang="en-US" dirty="0"/>
              <a:t>customer satisfaction.</a:t>
            </a:r>
          </a:p>
        </p:txBody>
      </p:sp>
      <p:sp>
        <p:nvSpPr>
          <p:cNvPr id="8" name="Slide Number Placeholder 7">
            <a:extLst>
              <a:ext uri="{FF2B5EF4-FFF2-40B4-BE49-F238E27FC236}">
                <a16:creationId xmlns:a16="http://schemas.microsoft.com/office/drawing/2014/main" id="{C88743B4-F56E-4491-8191-D446F7855F84}"/>
              </a:ext>
            </a:extLst>
          </p:cNvPr>
          <p:cNvSpPr>
            <a:spLocks noGrp="1"/>
          </p:cNvSpPr>
          <p:nvPr>
            <p:ph type="sldNum" sz="quarter" idx="12"/>
          </p:nvPr>
        </p:nvSpPr>
        <p:spPr/>
        <p:txBody>
          <a:bodyPr/>
          <a:lstStyle/>
          <a:p>
            <a:pPr>
              <a:defRPr/>
            </a:pPr>
            <a:fld id="{023D243F-FF89-4CDA-A0EF-C0FAAD3DFB55}" type="slidenum">
              <a:rPr lang="en-US" altLang="en-US" smtClean="0"/>
              <a:pPr>
                <a:defRPr/>
              </a:pPr>
              <a:t>285</a:t>
            </a:fld>
            <a:endParaRPr lang="en-US" altLang="en-US"/>
          </a:p>
        </p:txBody>
      </p:sp>
    </p:spTree>
    <p:extLst>
      <p:ext uri="{BB962C8B-B14F-4D97-AF65-F5344CB8AC3E}">
        <p14:creationId xmlns:p14="http://schemas.microsoft.com/office/powerpoint/2010/main" val="217610708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286</a:t>
            </a:fld>
            <a:endParaRPr lang="en-US" altLang="en-US" sz="1200">
              <a:solidFill>
                <a:srgbClr val="898989"/>
              </a:solidFill>
            </a:endParaRPr>
          </a:p>
        </p:txBody>
      </p:sp>
    </p:spTree>
    <p:extLst>
      <p:ext uri="{BB962C8B-B14F-4D97-AF65-F5344CB8AC3E}">
        <p14:creationId xmlns:p14="http://schemas.microsoft.com/office/powerpoint/2010/main" val="205293562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6</a:t>
            </a:r>
            <a:r>
              <a:rPr altLang="en-US" sz="4800" b="1" dirty="0"/>
              <a:t>. Control Quality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extLst>
      <p:ext uri="{BB962C8B-B14F-4D97-AF65-F5344CB8AC3E}">
        <p14:creationId xmlns:p14="http://schemas.microsoft.com/office/powerpoint/2010/main" val="381128796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Text Placeholder 5"/>
          <p:cNvSpPr>
            <a:spLocks noGrp="1"/>
          </p:cNvSpPr>
          <p:nvPr>
            <p:ph type="body" sz="quarter" idx="13"/>
          </p:nvPr>
        </p:nvSpPr>
        <p:spPr/>
        <p:txBody>
          <a:bodyPr/>
          <a:lstStyle/>
          <a:p>
            <a:r>
              <a:rPr lang="en-US" sz="1600" dirty="0"/>
              <a:t>.1 Data gathering</a:t>
            </a:r>
          </a:p>
          <a:p>
            <a:pPr lvl="1"/>
            <a:r>
              <a:rPr lang="en-US" sz="1400" dirty="0"/>
              <a:t>• Checklists</a:t>
            </a:r>
          </a:p>
          <a:p>
            <a:pPr lvl="1"/>
            <a:r>
              <a:rPr lang="en-US" sz="1400" dirty="0"/>
              <a:t>• Check sheets</a:t>
            </a:r>
          </a:p>
          <a:p>
            <a:pPr lvl="1"/>
            <a:r>
              <a:rPr lang="en-US" sz="1400" dirty="0"/>
              <a:t>• Statistical sampling</a:t>
            </a:r>
          </a:p>
          <a:p>
            <a:pPr lvl="1"/>
            <a:r>
              <a:rPr lang="en-US" sz="1400" dirty="0"/>
              <a:t>• Questionnaires and 	surveys</a:t>
            </a:r>
          </a:p>
          <a:p>
            <a:r>
              <a:rPr lang="en-US" sz="1600" dirty="0"/>
              <a:t>.2 Data analysis</a:t>
            </a:r>
          </a:p>
          <a:p>
            <a:pPr lvl="1"/>
            <a:r>
              <a:rPr lang="en-US" sz="1400" dirty="0"/>
              <a:t>• Performance reviews</a:t>
            </a:r>
          </a:p>
          <a:p>
            <a:pPr lvl="1"/>
            <a:r>
              <a:rPr lang="en-US" sz="1400" dirty="0"/>
              <a:t>• Root cause analysis</a:t>
            </a:r>
          </a:p>
          <a:p>
            <a:r>
              <a:rPr lang="en-US" sz="1600" dirty="0"/>
              <a:t>.3 Inspection</a:t>
            </a:r>
          </a:p>
          <a:p>
            <a:r>
              <a:rPr lang="en-US" sz="1600" dirty="0"/>
              <a:t>.4 Testing/product 	evaluations</a:t>
            </a:r>
          </a:p>
          <a:p>
            <a:r>
              <a:rPr lang="en-US" sz="1600" dirty="0"/>
              <a:t>.5 Data representation</a:t>
            </a:r>
          </a:p>
          <a:p>
            <a:pPr lvl="1"/>
            <a:r>
              <a:rPr lang="en-US" sz="1400" dirty="0"/>
              <a:t>• Cause-and-effect diagrams</a:t>
            </a:r>
          </a:p>
          <a:p>
            <a:pPr lvl="1"/>
            <a:r>
              <a:rPr lang="en-US" sz="1400" dirty="0"/>
              <a:t>• Control charts</a:t>
            </a:r>
          </a:p>
          <a:p>
            <a:pPr lvl="1"/>
            <a:r>
              <a:rPr lang="en-US" sz="1400" dirty="0"/>
              <a:t>• Histogram</a:t>
            </a:r>
          </a:p>
          <a:p>
            <a:pPr lvl="1"/>
            <a:r>
              <a:rPr lang="en-US" sz="1400" dirty="0"/>
              <a:t>• Scatter diagrams</a:t>
            </a:r>
          </a:p>
          <a:p>
            <a:r>
              <a:rPr lang="en-US" sz="1600" dirty="0"/>
              <a:t>.6 Meetings</a:t>
            </a:r>
            <a:endParaRPr lang="en-US" altLang="en-US" sz="1600" dirty="0"/>
          </a:p>
        </p:txBody>
      </p:sp>
      <p:sp>
        <p:nvSpPr>
          <p:cNvPr id="67586" name="Title 3"/>
          <p:cNvSpPr>
            <a:spLocks noGrp="1"/>
          </p:cNvSpPr>
          <p:nvPr>
            <p:ph type="title"/>
          </p:nvPr>
        </p:nvSpPr>
        <p:spPr/>
        <p:txBody>
          <a:bodyPr>
            <a:normAutofit/>
          </a:bodyPr>
          <a:lstStyle/>
          <a:p>
            <a:pPr>
              <a:defRPr/>
            </a:pPr>
            <a:r>
              <a:rPr dirty="0"/>
              <a:t>Control Quality</a:t>
            </a:r>
          </a:p>
        </p:txBody>
      </p:sp>
      <p:sp>
        <p:nvSpPr>
          <p:cNvPr id="436227" name="Content Placeholder 4"/>
          <p:cNvSpPr>
            <a:spLocks noGrp="1"/>
          </p:cNvSpPr>
          <p:nvPr>
            <p:ph sz="quarter" idx="12"/>
          </p:nvPr>
        </p:nvSpPr>
        <p:spPr/>
        <p:txBody>
          <a:bodyPr/>
          <a:lstStyle/>
          <a:p>
            <a:r>
              <a:rPr lang="en-US" sz="1800" dirty="0"/>
              <a:t>.1 PMP</a:t>
            </a:r>
          </a:p>
          <a:p>
            <a:pPr lvl="1"/>
            <a:r>
              <a:rPr lang="en-US" sz="1600" dirty="0"/>
              <a:t>• Quality management plan</a:t>
            </a:r>
          </a:p>
          <a:p>
            <a:r>
              <a:rPr lang="en-US" sz="1800" dirty="0"/>
              <a:t>.2 Project documents</a:t>
            </a:r>
          </a:p>
          <a:p>
            <a:pPr lvl="1"/>
            <a:r>
              <a:rPr lang="en-US" sz="1600" dirty="0"/>
              <a:t>• Lessons learned register</a:t>
            </a:r>
          </a:p>
          <a:p>
            <a:pPr lvl="1"/>
            <a:r>
              <a:rPr lang="en-US" sz="1600" dirty="0"/>
              <a:t>• Quality metrics</a:t>
            </a:r>
          </a:p>
          <a:p>
            <a:pPr lvl="1"/>
            <a:r>
              <a:rPr lang="en-US" sz="1600" dirty="0"/>
              <a:t>• Test and evaluation 	</a:t>
            </a:r>
            <a:r>
              <a:rPr lang="en-US" dirty="0"/>
              <a:t>documents</a:t>
            </a:r>
          </a:p>
          <a:p>
            <a:r>
              <a:rPr lang="en-US" sz="1800" dirty="0"/>
              <a:t>.3 Approved change 	requests</a:t>
            </a:r>
          </a:p>
          <a:p>
            <a:r>
              <a:rPr lang="en-US" sz="1800" dirty="0"/>
              <a:t>.4 Deliverables</a:t>
            </a:r>
          </a:p>
          <a:p>
            <a:r>
              <a:rPr lang="en-US" sz="1800" dirty="0"/>
              <a:t>.5 Work performance data</a:t>
            </a:r>
          </a:p>
          <a:p>
            <a:r>
              <a:rPr lang="en-US" sz="1800" dirty="0"/>
              <a:t>.6 EEFs</a:t>
            </a:r>
          </a:p>
          <a:p>
            <a:r>
              <a:rPr lang="en-US" sz="1800" dirty="0"/>
              <a:t>.7 OPAs</a:t>
            </a:r>
            <a:endParaRPr lang="en-US" altLang="en-US" sz="1800" dirty="0"/>
          </a:p>
        </p:txBody>
      </p:sp>
      <p:sp>
        <p:nvSpPr>
          <p:cNvPr id="436229" name="Text Placeholder 6"/>
          <p:cNvSpPr>
            <a:spLocks noGrp="1"/>
          </p:cNvSpPr>
          <p:nvPr>
            <p:ph type="body" sz="quarter" idx="14"/>
          </p:nvPr>
        </p:nvSpPr>
        <p:spPr/>
        <p:txBody>
          <a:bodyPr/>
          <a:lstStyle/>
          <a:p>
            <a:r>
              <a:rPr lang="en-US" altLang="en-US" sz="1800" dirty="0"/>
              <a:t>.1 </a:t>
            </a:r>
            <a:r>
              <a:rPr lang="en-US" sz="1800" dirty="0"/>
              <a:t>Quality control 	measurements</a:t>
            </a:r>
          </a:p>
          <a:p>
            <a:r>
              <a:rPr lang="en-US" sz="1800" dirty="0"/>
              <a:t>.2 Verified deliverables</a:t>
            </a:r>
          </a:p>
          <a:p>
            <a:r>
              <a:rPr lang="en-US" sz="1800" dirty="0"/>
              <a:t>.3 Work performance</a:t>
            </a:r>
          </a:p>
          <a:p>
            <a:pPr lvl="1"/>
            <a:r>
              <a:rPr lang="en-US" dirty="0"/>
              <a:t>information</a:t>
            </a:r>
          </a:p>
          <a:p>
            <a:r>
              <a:rPr lang="en-US" sz="1800" dirty="0"/>
              <a:t>.4 Change requests</a:t>
            </a:r>
          </a:p>
          <a:p>
            <a:r>
              <a:rPr lang="en-US" sz="1800" dirty="0"/>
              <a:t>.5 PMP updates</a:t>
            </a:r>
          </a:p>
          <a:p>
            <a:pPr lvl="1"/>
            <a:r>
              <a:rPr lang="en-US" sz="1600" dirty="0"/>
              <a:t>• Quality management 	plan</a:t>
            </a:r>
          </a:p>
          <a:p>
            <a:r>
              <a:rPr lang="en-US" sz="1800" dirty="0"/>
              <a:t>.6 Project documents 	updates</a:t>
            </a:r>
          </a:p>
          <a:p>
            <a:pPr lvl="1"/>
            <a:r>
              <a:rPr lang="en-US" sz="1600" dirty="0"/>
              <a:t>• Issue log</a:t>
            </a:r>
          </a:p>
          <a:p>
            <a:pPr lvl="1"/>
            <a:r>
              <a:rPr lang="en-US" sz="1600" dirty="0"/>
              <a:t>• Lessons learned register</a:t>
            </a:r>
          </a:p>
          <a:p>
            <a:pPr lvl="1"/>
            <a:r>
              <a:rPr lang="en-US" sz="1600" dirty="0"/>
              <a:t>• Risk register</a:t>
            </a:r>
          </a:p>
          <a:p>
            <a:pPr lvl="1"/>
            <a:r>
              <a:rPr lang="en-US" sz="1600" dirty="0"/>
              <a:t>• Test and evaluation</a:t>
            </a:r>
          </a:p>
          <a:p>
            <a:pPr lvl="1"/>
            <a:r>
              <a:rPr lang="en-US" sz="1600" dirty="0"/>
              <a:t>	documents</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M&amp;C</a:t>
            </a:r>
          </a:p>
        </p:txBody>
      </p:sp>
      <p:sp>
        <p:nvSpPr>
          <p:cNvPr id="4362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spTree>
    <p:extLst>
      <p:ext uri="{BB962C8B-B14F-4D97-AF65-F5344CB8AC3E}">
        <p14:creationId xmlns:p14="http://schemas.microsoft.com/office/powerpoint/2010/main" val="255842203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Data Analysis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85" y="832539"/>
            <a:ext cx="7468015" cy="5768563"/>
          </a:xfrm>
        </p:spPr>
      </p:pic>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289</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11771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3"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38791889"/>
              </p:ext>
            </p:extLst>
          </p:nvPr>
        </p:nvGraphicFramePr>
        <p:xfrm>
          <a:off x="1914525" y="2605088"/>
          <a:ext cx="4854575" cy="3030716"/>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dirty="0">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extLst>
      <p:ext uri="{BB962C8B-B14F-4D97-AF65-F5344CB8AC3E}">
        <p14:creationId xmlns:p14="http://schemas.microsoft.com/office/powerpoint/2010/main" val="301416739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extLst>
      <p:ext uri="{BB962C8B-B14F-4D97-AF65-F5344CB8AC3E}">
        <p14:creationId xmlns:p14="http://schemas.microsoft.com/office/powerpoint/2010/main" val="537836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extLst>
      <p:ext uri="{BB962C8B-B14F-4D97-AF65-F5344CB8AC3E}">
        <p14:creationId xmlns:p14="http://schemas.microsoft.com/office/powerpoint/2010/main" val="30281039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extLst>
      <p:ext uri="{BB962C8B-B14F-4D97-AF65-F5344CB8AC3E}">
        <p14:creationId xmlns:p14="http://schemas.microsoft.com/office/powerpoint/2010/main" val="32289068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dirty="0"/>
              <a:t>Project Resource Management</a:t>
            </a:r>
            <a:endParaRPr altLang="en-US" dirty="0"/>
          </a:p>
        </p:txBody>
      </p:sp>
      <p:sp>
        <p:nvSpPr>
          <p:cNvPr id="466947" name="Content Placeholder 3"/>
          <p:cNvSpPr>
            <a:spLocks noGrp="1"/>
          </p:cNvSpPr>
          <p:nvPr>
            <p:ph idx="1"/>
          </p:nvPr>
        </p:nvSpPr>
        <p:spPr/>
        <p:txBody>
          <a:bodyPr/>
          <a:lstStyle/>
          <a:p>
            <a:pPr marL="342900" lvl="1" indent="-342900" algn="just">
              <a:buNone/>
            </a:pPr>
            <a:r>
              <a:rPr lang="en-US" altLang="en-US" b="1" dirty="0"/>
              <a:t>	</a:t>
            </a:r>
            <a:r>
              <a:rPr lang="en-IN" dirty="0"/>
              <a:t>Includes the processes to identify, acquire, and manage the resources needed for the successful completion of the project.</a:t>
            </a:r>
          </a:p>
          <a:p>
            <a:pPr marL="342900" lvl="1" indent="-342900">
              <a:buFont typeface="Arial" panose="020B0604020202020204" pitchFamily="34" charset="0"/>
              <a:buNone/>
            </a:pP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extLst>
      <p:ext uri="{BB962C8B-B14F-4D97-AF65-F5344CB8AC3E}">
        <p14:creationId xmlns:p14="http://schemas.microsoft.com/office/powerpoint/2010/main" val="30459742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dirty="0"/>
              <a:t>Project </a:t>
            </a:r>
            <a:r>
              <a:rPr lang="en-US" altLang="en-US" sz="3000" b="1" dirty="0"/>
              <a:t>Resource</a:t>
            </a:r>
            <a:r>
              <a:rPr altLang="en-US" sz="3000" b="1" dirty="0"/>
              <a:t> Management</a:t>
            </a:r>
          </a:p>
        </p:txBody>
      </p:sp>
      <p:sp>
        <p:nvSpPr>
          <p:cNvPr id="468995" name="Content Placeholder 4"/>
          <p:cNvSpPr>
            <a:spLocks noGrp="1"/>
          </p:cNvSpPr>
          <p:nvPr>
            <p:ph idx="1"/>
          </p:nvPr>
        </p:nvSpPr>
        <p:spPr>
          <a:xfrm>
            <a:off x="228600" y="990600"/>
            <a:ext cx="8686800" cy="5135563"/>
          </a:xfrm>
        </p:spPr>
        <p:txBody>
          <a:bodyPr>
            <a:normAutofit fontScale="92500" lnSpcReduction="10000"/>
          </a:bodyPr>
          <a:lstStyle/>
          <a:p>
            <a:pPr marL="682625" lvl="1" indent="-573088">
              <a:lnSpc>
                <a:spcPct val="200000"/>
              </a:lnSpc>
              <a:buFont typeface="Calibri" panose="020F0502020204030204" pitchFamily="34" charset="0"/>
              <a:buAutoNum type="arabicPeriod" startAt="27"/>
            </a:pPr>
            <a:r>
              <a:rPr lang="en-US" altLang="en-US" dirty="0"/>
              <a:t>Plan Resource Management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Estimate Activity Resources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Acquire Resources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Develop Team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Manage Team </a:t>
            </a:r>
            <a:r>
              <a:rPr lang="en-US" altLang="en-US" sz="2000" dirty="0"/>
              <a:t>[EXECUTING]</a:t>
            </a:r>
          </a:p>
          <a:p>
            <a:pPr marL="682625" lvl="1" indent="-573088">
              <a:lnSpc>
                <a:spcPct val="200000"/>
              </a:lnSpc>
              <a:buFont typeface="Calibri" panose="020F0502020204030204" pitchFamily="34" charset="0"/>
              <a:buAutoNum type="arabicPeriod" startAt="27"/>
            </a:pPr>
            <a:r>
              <a:rPr lang="en-US" altLang="en-US" dirty="0"/>
              <a:t>Control Resources </a:t>
            </a:r>
            <a:r>
              <a:rPr lang="en-US" altLang="en-US" sz="2000" dirty="0"/>
              <a:t>[M&amp;C]</a:t>
            </a:r>
            <a:endParaRPr lang="en-US" altLang="en-US" dirty="0"/>
          </a:p>
          <a:p>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extLst>
      <p:ext uri="{BB962C8B-B14F-4D97-AF65-F5344CB8AC3E}">
        <p14:creationId xmlns:p14="http://schemas.microsoft.com/office/powerpoint/2010/main" val="162371942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dirty="0"/>
              <a:t>27. Plan Resource Management</a:t>
            </a:r>
          </a:p>
        </p:txBody>
      </p:sp>
      <p:sp>
        <p:nvSpPr>
          <p:cNvPr id="84995" name="Content Placeholder 3"/>
          <p:cNvSpPr>
            <a:spLocks noGrp="1"/>
          </p:cNvSpPr>
          <p:nvPr>
            <p:ph idx="1"/>
          </p:nvPr>
        </p:nvSpPr>
        <p:spPr/>
        <p:txBody>
          <a:bodyPr/>
          <a:lstStyle/>
          <a:p>
            <a:pPr marL="0" indent="0" algn="just">
              <a:lnSpc>
                <a:spcPct val="150000"/>
              </a:lnSpc>
              <a:buNone/>
              <a:defRPr/>
            </a:pPr>
            <a:r>
              <a:rPr lang="en-IN" dirty="0"/>
              <a:t>The process of defining how to estimate, acquire, manage, and utilize physical and team resources.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extLst>
      <p:ext uri="{BB962C8B-B14F-4D97-AF65-F5344CB8AC3E}">
        <p14:creationId xmlns:p14="http://schemas.microsoft.com/office/powerpoint/2010/main" val="387784427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Text Placeholder 5"/>
          <p:cNvSpPr>
            <a:spLocks noGrp="1"/>
          </p:cNvSpPr>
          <p:nvPr>
            <p:ph type="body" sz="quarter" idx="13"/>
          </p:nvPr>
        </p:nvSpPr>
        <p:spPr/>
        <p:txBody>
          <a:bodyPr/>
          <a:lstStyle/>
          <a:p>
            <a:r>
              <a:rPr lang="en-US" dirty="0"/>
              <a:t>.1 Expert judgment</a:t>
            </a:r>
          </a:p>
          <a:p>
            <a:r>
              <a:rPr lang="en-US" dirty="0"/>
              <a:t>.2 Data representation</a:t>
            </a:r>
          </a:p>
          <a:p>
            <a:pPr lvl="1"/>
            <a:r>
              <a:rPr lang="en-US" dirty="0"/>
              <a:t>• Hierarchical charts</a:t>
            </a:r>
          </a:p>
          <a:p>
            <a:pPr lvl="1"/>
            <a:r>
              <a:rPr lang="en-US" dirty="0"/>
              <a:t>• Responsibility 	assignment matrix</a:t>
            </a:r>
          </a:p>
          <a:p>
            <a:pPr lvl="1"/>
            <a:r>
              <a:rPr lang="en-US" dirty="0"/>
              <a:t>• Text-oriented 	formats</a:t>
            </a:r>
          </a:p>
          <a:p>
            <a:r>
              <a:rPr lang="en-US" dirty="0"/>
              <a:t>.3 Organizational 	theory</a:t>
            </a:r>
          </a:p>
          <a:p>
            <a:r>
              <a:rPr lang="en-US" dirty="0"/>
              <a:t>.4 Meetings</a:t>
            </a:r>
            <a:endParaRPr lang="en-US" altLang="en-US" dirty="0"/>
          </a:p>
        </p:txBody>
      </p:sp>
      <p:sp>
        <p:nvSpPr>
          <p:cNvPr id="84994" name="Title 3"/>
          <p:cNvSpPr>
            <a:spLocks noGrp="1"/>
          </p:cNvSpPr>
          <p:nvPr>
            <p:ph type="title"/>
          </p:nvPr>
        </p:nvSpPr>
        <p:spPr/>
        <p:txBody>
          <a:bodyPr>
            <a:normAutofit/>
          </a:bodyPr>
          <a:lstStyle/>
          <a:p>
            <a:pPr>
              <a:defRPr/>
            </a:pPr>
            <a:r>
              <a:rPr dirty="0"/>
              <a:t>Plan Resource Management</a:t>
            </a:r>
          </a:p>
        </p:txBody>
      </p:sp>
      <p:sp>
        <p:nvSpPr>
          <p:cNvPr id="473091"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Scope baseline</a:t>
            </a:r>
          </a:p>
          <a:p>
            <a:r>
              <a:rPr lang="en-US" dirty="0"/>
              <a:t>.3 Project documents</a:t>
            </a:r>
          </a:p>
          <a:p>
            <a:pPr lvl="1"/>
            <a:r>
              <a:rPr lang="en-US" dirty="0"/>
              <a:t>• Project schedule</a:t>
            </a:r>
          </a:p>
          <a:p>
            <a:pPr lvl="1"/>
            <a:r>
              <a:rPr lang="en-US" dirty="0"/>
              <a:t>• Requirements 	documentation</a:t>
            </a:r>
          </a:p>
          <a:p>
            <a:pPr lvl="1"/>
            <a:r>
              <a:rPr lang="en-US" dirty="0"/>
              <a:t>• Risk register</a:t>
            </a:r>
          </a:p>
          <a:p>
            <a:pPr lvl="1"/>
            <a:r>
              <a:rPr lang="en-US" dirty="0"/>
              <a:t>• Stakeholder register</a:t>
            </a:r>
          </a:p>
          <a:p>
            <a:r>
              <a:rPr lang="en-US" dirty="0"/>
              <a:t>.4 EEFs</a:t>
            </a:r>
          </a:p>
          <a:p>
            <a:r>
              <a:rPr lang="en-US" dirty="0"/>
              <a:t>.5 OPAs</a:t>
            </a:r>
            <a:endParaRPr lang="en-US" altLang="en-US" dirty="0"/>
          </a:p>
        </p:txBody>
      </p:sp>
      <p:sp>
        <p:nvSpPr>
          <p:cNvPr id="473093" name="Text Placeholder 6"/>
          <p:cNvSpPr>
            <a:spLocks noGrp="1"/>
          </p:cNvSpPr>
          <p:nvPr>
            <p:ph type="body" sz="quarter" idx="14"/>
          </p:nvPr>
        </p:nvSpPr>
        <p:spPr/>
        <p:txBody>
          <a:bodyPr/>
          <a:lstStyle/>
          <a:p>
            <a:r>
              <a:rPr lang="en-US" dirty="0"/>
              <a:t>.1 Resource 	management plan</a:t>
            </a:r>
          </a:p>
          <a:p>
            <a:r>
              <a:rPr lang="en-US" dirty="0"/>
              <a:t>.2 Team charter</a:t>
            </a:r>
          </a:p>
          <a:p>
            <a:r>
              <a:rPr lang="en-US" dirty="0"/>
              <a:t>.3 Project documents 	updates</a:t>
            </a:r>
          </a:p>
          <a:p>
            <a:pPr lvl="1"/>
            <a:r>
              <a:rPr lang="en-US" dirty="0"/>
              <a:t>• Assumption log</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47309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extLst>
      <p:ext uri="{BB962C8B-B14F-4D97-AF65-F5344CB8AC3E}">
        <p14:creationId xmlns:p14="http://schemas.microsoft.com/office/powerpoint/2010/main" val="213190300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extLst>
      <p:ext uri="{BB962C8B-B14F-4D97-AF65-F5344CB8AC3E}">
        <p14:creationId xmlns:p14="http://schemas.microsoft.com/office/powerpoint/2010/main" val="230204267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extLst>
      <p:ext uri="{BB962C8B-B14F-4D97-AF65-F5344CB8AC3E}">
        <p14:creationId xmlns:p14="http://schemas.microsoft.com/office/powerpoint/2010/main" val="22303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a:p>
            <a:pPr>
              <a:buFont typeface="Arial" panose="020B0604020202020204" pitchFamily="34" charset="0"/>
              <a:buNone/>
            </a:pPr>
            <a:endParaRPr lang="en-US" altLang="en-US" sz="1400" b="1" dirty="0"/>
          </a:p>
          <a:p>
            <a:pPr>
              <a:buNone/>
            </a:pPr>
            <a:r>
              <a:rPr lang="en-IN" altLang="en-US" sz="1400" u="sng" dirty="0">
                <a:latin typeface="Arial" panose="020B0604020202020204" pitchFamily="34" charset="0"/>
                <a:cs typeface="Arial" panose="020B0604020202020204" pitchFamily="34" charset="0"/>
              </a:rPr>
              <a:t>This content is legal only for participants of </a:t>
            </a:r>
            <a:r>
              <a:rPr lang="en-IN" altLang="en-US" sz="1400" u="sng" dirty="0" err="1">
                <a:latin typeface="Arial" panose="020B0604020202020204" pitchFamily="34" charset="0"/>
                <a:cs typeface="Arial" panose="020B0604020202020204" pitchFamily="34" charset="0"/>
              </a:rPr>
              <a:t>ReyChem</a:t>
            </a:r>
            <a:r>
              <a:rPr lang="en-IN" altLang="en-US" sz="1400" u="sng" dirty="0">
                <a:latin typeface="Arial" panose="020B0604020202020204" pitchFamily="34" charset="0"/>
                <a:cs typeface="Arial" panose="020B0604020202020204" pitchFamily="34" charset="0"/>
              </a:rPr>
              <a:t> RPG Baroda Nov’17 Training</a:t>
            </a:r>
          </a:p>
          <a:p>
            <a:pPr>
              <a:buFont typeface="Arial" panose="020B0604020202020204" pitchFamily="34" charset="0"/>
              <a:buNone/>
            </a:pPr>
            <a:endParaRPr lang="en-US" altLang="en-US" sz="1400" b="1" dirty="0"/>
          </a:p>
          <a:p>
            <a:pPr>
              <a:buNone/>
            </a:pPr>
            <a:r>
              <a:rPr lang="en-IN" altLang="en-US" sz="2400" b="1" dirty="0"/>
              <a:t>The Knowledge House</a:t>
            </a:r>
          </a:p>
          <a:p>
            <a:pPr>
              <a:buNone/>
            </a:pPr>
            <a:r>
              <a:rPr lang="en-IN" altLang="en-US" sz="1400" b="1" dirty="0"/>
              <a:t>Minerva, E-109, Office No. 11 &amp; 13 1st Floor, </a:t>
            </a:r>
            <a:r>
              <a:rPr lang="en-IN" altLang="en-US" sz="1400" b="1" dirty="0" err="1"/>
              <a:t>Pandav</a:t>
            </a:r>
            <a:r>
              <a:rPr lang="en-IN" altLang="en-US" sz="1400" b="1" dirty="0"/>
              <a:t> Nagar, </a:t>
            </a:r>
          </a:p>
          <a:p>
            <a:pPr>
              <a:buNone/>
            </a:pPr>
            <a:r>
              <a:rPr lang="en-IN" altLang="en-US" sz="1400" b="1" dirty="0"/>
              <a:t>Near Hero Auto Needs, NH 24, Delhi-110092(India) </a:t>
            </a:r>
          </a:p>
          <a:p>
            <a:pPr>
              <a:buNone/>
            </a:pPr>
            <a:r>
              <a:rPr lang="en-IN" altLang="en-US" sz="1400" b="1" dirty="0"/>
              <a:t>Ph: 9810590602 </a:t>
            </a:r>
          </a:p>
          <a:p>
            <a:pPr>
              <a:buNone/>
            </a:pPr>
            <a:r>
              <a:rPr lang="en-IN" altLang="en-US" sz="1400" b="1" dirty="0"/>
              <a:t>e-mail: </a:t>
            </a:r>
            <a:r>
              <a:rPr lang="en-IN" altLang="en-US" sz="1400" b="1" dirty="0">
                <a:hlinkClick r:id="rId3"/>
              </a:rPr>
              <a:t>info@tkh.co.in</a:t>
            </a:r>
            <a:endParaRPr lang="en-IN" altLang="en-US" sz="1400" b="1" dirty="0"/>
          </a:p>
          <a:p>
            <a:pPr>
              <a:buNone/>
            </a:pPr>
            <a:endParaRPr lang="en-US" altLang="en-US" sz="1400" b="1" dirty="0"/>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2" name="Picture 1">
            <a:extLst>
              <a:ext uri="{FF2B5EF4-FFF2-40B4-BE49-F238E27FC236}">
                <a16:creationId xmlns:a16="http://schemas.microsoft.com/office/drawing/2014/main" id="{F5957A7C-513B-4D49-8C58-C598E9A94A5D}"/>
              </a:ext>
            </a:extLst>
          </p:cNvPr>
          <p:cNvPicPr>
            <a:picLocks noChangeAspect="1"/>
          </p:cNvPicPr>
          <p:nvPr/>
        </p:nvPicPr>
        <p:blipFill>
          <a:blip r:embed="rId4"/>
          <a:stretch>
            <a:fillRect/>
          </a:stretch>
        </p:blipFill>
        <p:spPr>
          <a:xfrm>
            <a:off x="7501890" y="66675"/>
            <a:ext cx="1565910" cy="13049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dirty="0">
                  <a:latin typeface="Kabel Bk BT"/>
                </a:rPr>
                <a:t>P = Participant  A = Accountable  R = Review required</a:t>
              </a:r>
            </a:p>
            <a:p>
              <a:pPr algn="ctr" eaLnBrk="1" hangingPunct="1">
                <a:spcBef>
                  <a:spcPct val="50000"/>
                </a:spcBef>
                <a:buFontTx/>
                <a:buNone/>
              </a:pPr>
              <a:r>
                <a:rPr lang="en-US" altLang="en-US" sz="1600" b="1" dirty="0">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l              P</a:t>
              </a:r>
              <a:endParaRPr lang="en-US" altLang="en-US" sz="1800" b="1" dirty="0">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  R     S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P      l      A     P</a:t>
              </a:r>
              <a:endParaRPr lang="en-US" altLang="en-US" sz="1800" b="1" dirty="0">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extLst>
      <p:ext uri="{BB962C8B-B14F-4D97-AF65-F5344CB8AC3E}">
        <p14:creationId xmlns:p14="http://schemas.microsoft.com/office/powerpoint/2010/main" val="88913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dirty="0">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extLst>
      <p:ext uri="{BB962C8B-B14F-4D97-AF65-F5344CB8AC3E}">
        <p14:creationId xmlns:p14="http://schemas.microsoft.com/office/powerpoint/2010/main" val="29630406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lang="en-US" altLang="en-US" dirty="0"/>
              <a:t>28</a:t>
            </a:r>
            <a:r>
              <a:rPr altLang="en-US" dirty="0"/>
              <a:t>.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302</a:t>
            </a:fld>
            <a:endParaRPr lang="en-US" altLang="en-US" sz="1200">
              <a:solidFill>
                <a:srgbClr val="898989"/>
              </a:solidFill>
            </a:endParaRPr>
          </a:p>
        </p:txBody>
      </p:sp>
    </p:spTree>
    <p:extLst>
      <p:ext uri="{BB962C8B-B14F-4D97-AF65-F5344CB8AC3E}">
        <p14:creationId xmlns:p14="http://schemas.microsoft.com/office/powerpoint/2010/main" val="56065106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Placeholder 5"/>
          <p:cNvSpPr>
            <a:spLocks noGrp="1"/>
          </p:cNvSpPr>
          <p:nvPr>
            <p:ph type="body" sz="quarter" idx="13"/>
          </p:nvPr>
        </p:nvSpPr>
        <p:spPr/>
        <p:txBody>
          <a:bodyPr/>
          <a:lstStyle/>
          <a:p>
            <a:r>
              <a:rPr lang="en-US" sz="1800" dirty="0"/>
              <a:t>.1 Expert judgment</a:t>
            </a:r>
          </a:p>
          <a:p>
            <a:r>
              <a:rPr lang="en-US" sz="1800" dirty="0"/>
              <a:t>.2 Bottom-up estimating</a:t>
            </a:r>
          </a:p>
          <a:p>
            <a:r>
              <a:rPr lang="en-US" sz="1800" dirty="0"/>
              <a:t>.3 Analogous estimating</a:t>
            </a:r>
          </a:p>
          <a:p>
            <a:r>
              <a:rPr lang="en-US" sz="1800" dirty="0"/>
              <a:t>.4 Parametric estimating</a:t>
            </a:r>
          </a:p>
          <a:p>
            <a:r>
              <a:rPr lang="en-US" sz="1800" dirty="0"/>
              <a:t>.5 Data analysis</a:t>
            </a:r>
          </a:p>
          <a:p>
            <a:pPr lvl="1"/>
            <a:r>
              <a:rPr lang="en-US" sz="1600" dirty="0"/>
              <a:t>• Alternatives analysis</a:t>
            </a:r>
          </a:p>
          <a:p>
            <a:r>
              <a:rPr lang="en-US" sz="1800" dirty="0"/>
              <a:t>.6 PMIS</a:t>
            </a:r>
          </a:p>
          <a:p>
            <a:r>
              <a:rPr lang="en-US" sz="1800" dirty="0"/>
              <a:t>.7 Meetings</a:t>
            </a:r>
            <a:endParaRPr lang="en-US" altLang="en-US" sz="1800" dirty="0"/>
          </a:p>
        </p:txBody>
      </p:sp>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Cost estimates</a:t>
            </a:r>
          </a:p>
          <a:p>
            <a:pPr lvl="1"/>
            <a:r>
              <a:rPr lang="en-US" dirty="0"/>
              <a:t>• Resource calendars</a:t>
            </a:r>
          </a:p>
          <a:p>
            <a:pPr lvl="1"/>
            <a:r>
              <a:rPr lang="en-US" dirty="0"/>
              <a:t>• Risk register</a:t>
            </a:r>
          </a:p>
          <a:p>
            <a:r>
              <a:rPr lang="en-US" dirty="0"/>
              <a:t>.3 EEFs</a:t>
            </a:r>
          </a:p>
          <a:p>
            <a:r>
              <a:rPr lang="en-US" dirty="0"/>
              <a:t>.4 OPAs</a:t>
            </a:r>
            <a:endParaRPr lang="en-US" altLang="en-US" dirty="0"/>
          </a:p>
        </p:txBody>
      </p:sp>
      <p:sp>
        <p:nvSpPr>
          <p:cNvPr id="249861" name="Text Placeholder 6"/>
          <p:cNvSpPr>
            <a:spLocks noGrp="1"/>
          </p:cNvSpPr>
          <p:nvPr>
            <p:ph type="body" sz="quarter" idx="14"/>
          </p:nvPr>
        </p:nvSpPr>
        <p:spPr/>
        <p:txBody>
          <a:bodyPr/>
          <a:lstStyle/>
          <a:p>
            <a:r>
              <a:rPr lang="en-US" dirty="0"/>
              <a:t>.1 Resource 	requirements</a:t>
            </a:r>
          </a:p>
          <a:p>
            <a:r>
              <a:rPr lang="en-US" dirty="0"/>
              <a:t>.2 Basis of estimates</a:t>
            </a:r>
          </a:p>
          <a:p>
            <a:r>
              <a:rPr lang="en-US" dirty="0"/>
              <a:t>.3 Resource breakdown</a:t>
            </a:r>
          </a:p>
          <a:p>
            <a:pPr lvl="1"/>
            <a:r>
              <a:rPr lang="en-US" dirty="0"/>
              <a:t>structure</a:t>
            </a:r>
          </a:p>
          <a:p>
            <a:r>
              <a:rPr lang="en-US" dirty="0"/>
              <a:t>.4 Project documents 	updates</a:t>
            </a:r>
          </a:p>
          <a:p>
            <a:pPr lvl="1"/>
            <a:r>
              <a:rPr lang="en-US" dirty="0"/>
              <a:t>• Activity attributes</a:t>
            </a:r>
          </a:p>
          <a:p>
            <a:pPr lvl="1"/>
            <a:r>
              <a:rPr lang="en-US" dirty="0"/>
              <a:t>• Assumption log</a:t>
            </a:r>
          </a:p>
          <a:p>
            <a:pPr lvl="1"/>
            <a:r>
              <a:rPr lang="en-US" dirty="0"/>
              <a:t>• Lessons learned 	register</a:t>
            </a:r>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2498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extLst>
      <p:ext uri="{BB962C8B-B14F-4D97-AF65-F5344CB8AC3E}">
        <p14:creationId xmlns:p14="http://schemas.microsoft.com/office/powerpoint/2010/main" val="29796543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extLst>
      <p:ext uri="{BB962C8B-B14F-4D97-AF65-F5344CB8AC3E}">
        <p14:creationId xmlns:p14="http://schemas.microsoft.com/office/powerpoint/2010/main" val="37296968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extLst>
      <p:ext uri="{BB962C8B-B14F-4D97-AF65-F5344CB8AC3E}">
        <p14:creationId xmlns:p14="http://schemas.microsoft.com/office/powerpoint/2010/main" val="25625850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dirty="0"/>
              <a:t>2</a:t>
            </a:r>
            <a:r>
              <a:rPr lang="en-US" altLang="en-US" dirty="0"/>
              <a:t>9</a:t>
            </a:r>
            <a:r>
              <a:rPr altLang="en-US" dirty="0"/>
              <a:t>. Acquire </a:t>
            </a:r>
            <a:r>
              <a:rPr lang="en-US" altLang="en-US" dirty="0"/>
              <a:t>Resources</a:t>
            </a:r>
            <a:endParaRPr altLang="en-US" dirty="0"/>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extLst>
      <p:ext uri="{BB962C8B-B14F-4D97-AF65-F5344CB8AC3E}">
        <p14:creationId xmlns:p14="http://schemas.microsoft.com/office/powerpoint/2010/main" val="24958432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Text Placeholder 5"/>
          <p:cNvSpPr>
            <a:spLocks noGrp="1"/>
          </p:cNvSpPr>
          <p:nvPr>
            <p:ph type="body" sz="quarter" idx="13"/>
          </p:nvPr>
        </p:nvSpPr>
        <p:spPr/>
        <p:txBody>
          <a:bodyPr/>
          <a:lstStyle/>
          <a:p>
            <a:r>
              <a:rPr lang="en-US" dirty="0"/>
              <a:t>.1 Decision making</a:t>
            </a:r>
          </a:p>
          <a:p>
            <a:pPr lvl="1"/>
            <a:r>
              <a:rPr lang="en-US" dirty="0"/>
              <a:t>• Multicriteria 	decision analysis</a:t>
            </a:r>
          </a:p>
          <a:p>
            <a:r>
              <a:rPr lang="en-US" dirty="0"/>
              <a:t>.2 Interpersonal and 	team skills</a:t>
            </a:r>
          </a:p>
          <a:p>
            <a:pPr lvl="1"/>
            <a:r>
              <a:rPr lang="en-US" dirty="0"/>
              <a:t>• Negotiation</a:t>
            </a:r>
          </a:p>
          <a:p>
            <a:r>
              <a:rPr lang="en-US" dirty="0"/>
              <a:t>.3 Pre-assignment</a:t>
            </a:r>
          </a:p>
          <a:p>
            <a:r>
              <a:rPr lang="en-US" dirty="0"/>
              <a:t>.4 Virtual teams</a:t>
            </a:r>
            <a:endParaRPr lang="en-US" altLang="en-US" dirty="0"/>
          </a:p>
        </p:txBody>
      </p:sp>
      <p:sp>
        <p:nvSpPr>
          <p:cNvPr id="91138" name="Title 3"/>
          <p:cNvSpPr>
            <a:spLocks noGrp="1"/>
          </p:cNvSpPr>
          <p:nvPr>
            <p:ph type="title"/>
          </p:nvPr>
        </p:nvSpPr>
        <p:spPr/>
        <p:txBody>
          <a:bodyPr>
            <a:normAutofit/>
          </a:bodyPr>
          <a:lstStyle/>
          <a:p>
            <a:pPr>
              <a:defRPr/>
            </a:pPr>
            <a:r>
              <a:rPr lang="en-US" altLang="en-US" dirty="0"/>
              <a:t>Acquire Resources</a:t>
            </a:r>
            <a:endParaRPr dirty="0"/>
          </a:p>
        </p:txBody>
      </p:sp>
      <p:sp>
        <p:nvSpPr>
          <p:cNvPr id="485379" name="Content Placeholder 4"/>
          <p:cNvSpPr>
            <a:spLocks noGrp="1"/>
          </p:cNvSpPr>
          <p:nvPr>
            <p:ph sz="quarter" idx="12"/>
          </p:nvPr>
        </p:nvSpPr>
        <p:spPr/>
        <p:txBody>
          <a:bodyPr/>
          <a:lstStyle/>
          <a:p>
            <a:r>
              <a:rPr lang="en-US" dirty="0"/>
              <a:t>.1 PMP</a:t>
            </a:r>
          </a:p>
          <a:p>
            <a:pPr lvl="1"/>
            <a:r>
              <a:rPr lang="en-US" dirty="0"/>
              <a:t>• Resource management 	plan</a:t>
            </a:r>
          </a:p>
          <a:p>
            <a:pPr lvl="1"/>
            <a:r>
              <a:rPr lang="en-US" dirty="0"/>
              <a:t>• Procurement 	management plan</a:t>
            </a:r>
          </a:p>
          <a:p>
            <a:pPr lvl="1"/>
            <a:r>
              <a:rPr lang="en-US" dirty="0"/>
              <a:t>• Cost baseline</a:t>
            </a:r>
          </a:p>
          <a:p>
            <a:r>
              <a:rPr lang="en-US" dirty="0"/>
              <a:t>.2 Project documents</a:t>
            </a:r>
          </a:p>
          <a:p>
            <a:pPr lvl="1"/>
            <a:r>
              <a:rPr lang="en-US" dirty="0"/>
              <a:t>• Project schedule</a:t>
            </a:r>
          </a:p>
          <a:p>
            <a:pPr lvl="1"/>
            <a:r>
              <a:rPr lang="en-US" dirty="0"/>
              <a:t>• Resource calendars</a:t>
            </a:r>
          </a:p>
          <a:p>
            <a:pPr lvl="1"/>
            <a:r>
              <a:rPr lang="en-US" dirty="0"/>
              <a:t>• Resource requirements</a:t>
            </a:r>
          </a:p>
          <a:p>
            <a:pPr lvl="1"/>
            <a:r>
              <a:rPr lang="en-US" dirty="0"/>
              <a:t>• Stakeholder register</a:t>
            </a:r>
          </a:p>
          <a:p>
            <a:r>
              <a:rPr lang="en-US" dirty="0"/>
              <a:t>.3 EEFs</a:t>
            </a:r>
          </a:p>
          <a:p>
            <a:r>
              <a:rPr lang="en-US" dirty="0"/>
              <a:t>.4 OPAs</a:t>
            </a:r>
            <a:endParaRPr lang="en-US" altLang="en-US" dirty="0"/>
          </a:p>
        </p:txBody>
      </p:sp>
      <p:sp>
        <p:nvSpPr>
          <p:cNvPr id="485381" name="Text Placeholder 6"/>
          <p:cNvSpPr>
            <a:spLocks noGrp="1"/>
          </p:cNvSpPr>
          <p:nvPr>
            <p:ph type="body" sz="quarter" idx="14"/>
          </p:nvPr>
        </p:nvSpPr>
        <p:spPr/>
        <p:txBody>
          <a:bodyPr/>
          <a:lstStyle/>
          <a:p>
            <a:r>
              <a:rPr lang="en-US" sz="1600" dirty="0"/>
              <a:t>.1 Physical resource 	assignments</a:t>
            </a:r>
          </a:p>
          <a:p>
            <a:r>
              <a:rPr lang="en-US" sz="1600" dirty="0"/>
              <a:t>.2 Project team assignments</a:t>
            </a:r>
          </a:p>
          <a:p>
            <a:r>
              <a:rPr lang="en-US" sz="1600" dirty="0"/>
              <a:t>.3 Resource calendars</a:t>
            </a:r>
          </a:p>
          <a:p>
            <a:r>
              <a:rPr lang="en-US" sz="1600" dirty="0"/>
              <a:t>.4 Change requests</a:t>
            </a:r>
          </a:p>
          <a:p>
            <a:r>
              <a:rPr lang="en-US" sz="1600" dirty="0"/>
              <a:t>.5 PMP updates</a:t>
            </a:r>
          </a:p>
          <a:p>
            <a:pPr lvl="1"/>
            <a:r>
              <a:rPr lang="en-US" sz="1400" dirty="0"/>
              <a:t>• Resource management plan</a:t>
            </a:r>
          </a:p>
          <a:p>
            <a:pPr lvl="1"/>
            <a:r>
              <a:rPr lang="en-US" sz="1400" dirty="0"/>
              <a:t>• Cost baseline</a:t>
            </a:r>
          </a:p>
          <a:p>
            <a:r>
              <a:rPr lang="en-US" sz="1600" dirty="0"/>
              <a:t>.6 Project documents 	updates</a:t>
            </a:r>
          </a:p>
          <a:p>
            <a:pPr lvl="1"/>
            <a:r>
              <a:rPr lang="en-US" sz="1400" dirty="0"/>
              <a:t>• Lessons learned register</a:t>
            </a:r>
          </a:p>
          <a:p>
            <a:pPr lvl="1"/>
            <a:r>
              <a:rPr lang="en-US" sz="1400" dirty="0"/>
              <a:t>• Project schedule</a:t>
            </a:r>
          </a:p>
          <a:p>
            <a:pPr lvl="1"/>
            <a:r>
              <a:rPr lang="en-US" sz="1400" dirty="0"/>
              <a:t>• Resource breakdown 	structure</a:t>
            </a:r>
          </a:p>
          <a:p>
            <a:pPr lvl="1"/>
            <a:r>
              <a:rPr lang="en-US" sz="1400" dirty="0"/>
              <a:t>• Resource requirements</a:t>
            </a:r>
          </a:p>
          <a:p>
            <a:pPr lvl="1"/>
            <a:r>
              <a:rPr lang="en-US" sz="1400" dirty="0"/>
              <a:t>• Risk register</a:t>
            </a:r>
          </a:p>
          <a:p>
            <a:pPr lvl="1"/>
            <a:r>
              <a:rPr lang="en-US" sz="1400" dirty="0"/>
              <a:t>• Stakeholder register</a:t>
            </a:r>
          </a:p>
          <a:p>
            <a:r>
              <a:rPr lang="en-US" sz="1600" dirty="0"/>
              <a:t>.7 EEFs updates</a:t>
            </a:r>
          </a:p>
          <a:p>
            <a:r>
              <a:rPr lang="en-US" sz="1600" dirty="0"/>
              <a:t>.8 OPAs updates</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5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extLst>
      <p:ext uri="{BB962C8B-B14F-4D97-AF65-F5344CB8AC3E}">
        <p14:creationId xmlns:p14="http://schemas.microsoft.com/office/powerpoint/2010/main" val="25228907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lang="en-US" altLang="en-US" dirty="0"/>
              <a:t>30</a:t>
            </a:r>
            <a:r>
              <a:rPr altLang="en-US" dirty="0"/>
              <a:t>. Develop Team</a:t>
            </a:r>
          </a:p>
        </p:txBody>
      </p:sp>
      <p:sp>
        <p:nvSpPr>
          <p:cNvPr id="487427" name="Content Placeholder 3"/>
          <p:cNvSpPr>
            <a:spLocks noGrp="1"/>
          </p:cNvSpPr>
          <p:nvPr>
            <p:ph idx="1"/>
          </p:nvPr>
        </p:nvSpPr>
        <p:spPr/>
        <p:txBody>
          <a:bodyPr/>
          <a:lstStyle/>
          <a:p>
            <a:pPr marL="0" indent="0" algn="just">
              <a:buNone/>
            </a:pPr>
            <a:r>
              <a:rPr lang="en-IN" altLang="en-US" dirty="0"/>
              <a:t>Process of improving competencies, team interaction, and the overall team environment to enhance project performance.</a:t>
            </a:r>
          </a:p>
          <a:p>
            <a:pPr marL="0" indent="0" algn="just">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extLst>
      <p:ext uri="{BB962C8B-B14F-4D97-AF65-F5344CB8AC3E}">
        <p14:creationId xmlns:p14="http://schemas.microsoft.com/office/powerpoint/2010/main" val="3759156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Text Placeholder 5"/>
          <p:cNvSpPr>
            <a:spLocks noGrp="1"/>
          </p:cNvSpPr>
          <p:nvPr>
            <p:ph type="body" sz="quarter" idx="13"/>
          </p:nvPr>
        </p:nvSpPr>
        <p:spPr/>
        <p:txBody>
          <a:bodyPr/>
          <a:lstStyle/>
          <a:p>
            <a:r>
              <a:rPr lang="en-US" sz="1600" dirty="0"/>
              <a:t>.1 Colocation</a:t>
            </a:r>
          </a:p>
          <a:p>
            <a:r>
              <a:rPr lang="en-US" sz="1600" dirty="0"/>
              <a:t>.2 Virtual teams</a:t>
            </a:r>
          </a:p>
          <a:p>
            <a:r>
              <a:rPr lang="en-US" sz="1600" dirty="0"/>
              <a:t>.3 Communication 	technology</a:t>
            </a:r>
          </a:p>
          <a:p>
            <a:r>
              <a:rPr lang="en-US" sz="16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600" dirty="0"/>
              <a:t>.5 Recognition and 	rewards</a:t>
            </a:r>
          </a:p>
          <a:p>
            <a:r>
              <a:rPr lang="en-US" sz="1600" dirty="0"/>
              <a:t>.6 Training</a:t>
            </a:r>
          </a:p>
          <a:p>
            <a:r>
              <a:rPr lang="en-US" sz="1600" dirty="0"/>
              <a:t>.7 Individual and team 	</a:t>
            </a:r>
            <a:r>
              <a:rPr lang="en-US" sz="1800" dirty="0"/>
              <a:t>assessments</a:t>
            </a:r>
          </a:p>
          <a:p>
            <a:r>
              <a:rPr lang="en-US" sz="1600" dirty="0"/>
              <a:t>.8 Meetings</a:t>
            </a:r>
            <a:endParaRPr lang="en-US" altLang="en-US" sz="1600" dirty="0"/>
          </a:p>
        </p:txBody>
      </p:sp>
      <p:sp>
        <p:nvSpPr>
          <p:cNvPr id="93186" name="Title 3"/>
          <p:cNvSpPr>
            <a:spLocks noGrp="1"/>
          </p:cNvSpPr>
          <p:nvPr>
            <p:ph type="title"/>
          </p:nvPr>
        </p:nvSpPr>
        <p:spPr/>
        <p:txBody>
          <a:bodyPr>
            <a:normAutofit/>
          </a:bodyPr>
          <a:lstStyle/>
          <a:p>
            <a:pPr>
              <a:defRPr/>
            </a:pPr>
            <a:r>
              <a:rPr dirty="0"/>
              <a:t>Develop Team</a:t>
            </a:r>
          </a:p>
        </p:txBody>
      </p:sp>
      <p:sp>
        <p:nvSpPr>
          <p:cNvPr id="489475" name="Content Placeholder 4"/>
          <p:cNvSpPr>
            <a:spLocks noGrp="1"/>
          </p:cNvSpPr>
          <p:nvPr>
            <p:ph sz="quarter" idx="12"/>
          </p:nvPr>
        </p:nvSpPr>
        <p:spPr/>
        <p:txBody>
          <a:bodyPr/>
          <a:lstStyle/>
          <a:p>
            <a:r>
              <a:rPr lang="en-US" dirty="0"/>
              <a:t>.1 Project management 	plan</a:t>
            </a:r>
          </a:p>
          <a:p>
            <a:pPr lvl="1"/>
            <a:r>
              <a:rPr lang="en-US" dirty="0"/>
              <a:t>• Resource management 	plan</a:t>
            </a:r>
          </a:p>
          <a:p>
            <a:r>
              <a:rPr lang="en-US" dirty="0"/>
              <a:t>.2 Project documents</a:t>
            </a:r>
          </a:p>
          <a:p>
            <a:pPr lvl="1"/>
            <a:r>
              <a:rPr lang="en-US" dirty="0"/>
              <a:t>• Lessons learned 	register</a:t>
            </a:r>
          </a:p>
          <a:p>
            <a:pPr lvl="1"/>
            <a:r>
              <a:rPr lang="en-US" dirty="0"/>
              <a:t>• Project schedule</a:t>
            </a:r>
          </a:p>
          <a:p>
            <a:pPr lvl="1"/>
            <a:r>
              <a:rPr lang="en-US" dirty="0"/>
              <a:t>• Project team 	assignments</a:t>
            </a:r>
          </a:p>
          <a:p>
            <a:pPr lvl="1"/>
            <a:r>
              <a:rPr lang="en-US" dirty="0"/>
              <a:t>• Resource calendars</a:t>
            </a:r>
          </a:p>
          <a:p>
            <a:pPr lvl="1"/>
            <a:r>
              <a:rPr lang="en-US" dirty="0"/>
              <a:t>• Team charter</a:t>
            </a:r>
          </a:p>
          <a:p>
            <a:r>
              <a:rPr lang="en-US" dirty="0"/>
              <a:t>.3 EEFs</a:t>
            </a:r>
          </a:p>
          <a:p>
            <a:r>
              <a:rPr lang="en-US" dirty="0"/>
              <a:t>.4 OPAs</a:t>
            </a:r>
            <a:endParaRPr lang="en-US" altLang="en-US" dirty="0"/>
          </a:p>
        </p:txBody>
      </p:sp>
      <p:sp>
        <p:nvSpPr>
          <p:cNvPr id="489477" name="Text Placeholder 6"/>
          <p:cNvSpPr>
            <a:spLocks noGrp="1"/>
          </p:cNvSpPr>
          <p:nvPr>
            <p:ph type="body" sz="quarter" idx="14"/>
          </p:nvPr>
        </p:nvSpPr>
        <p:spPr>
          <a:xfrm>
            <a:off x="6248400" y="1211262"/>
            <a:ext cx="2743199" cy="5194502"/>
          </a:xfrm>
        </p:spPr>
        <p:txBody>
          <a:bodyPr/>
          <a:lstStyle/>
          <a:p>
            <a:r>
              <a:rPr lang="en-US" sz="1800" dirty="0"/>
              <a:t>1. Team performance 	assessments</a:t>
            </a:r>
          </a:p>
          <a:p>
            <a:r>
              <a:rPr lang="en-US" sz="1800" dirty="0"/>
              <a:t>.2 Change requests</a:t>
            </a:r>
          </a:p>
          <a:p>
            <a:r>
              <a:rPr lang="en-US" sz="1800" dirty="0"/>
              <a:t>.3 PMP updates</a:t>
            </a:r>
          </a:p>
          <a:p>
            <a:pPr lvl="1"/>
            <a:r>
              <a:rPr lang="en-US" sz="1600" dirty="0"/>
              <a:t>• Resource management 	plan</a:t>
            </a:r>
          </a:p>
          <a:p>
            <a:r>
              <a:rPr lang="en-US" sz="1800" dirty="0"/>
              <a:t>.4 Project documents 	updates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Resource calendars</a:t>
            </a:r>
          </a:p>
          <a:p>
            <a:pPr lvl="1"/>
            <a:r>
              <a:rPr lang="en-US" sz="1600" dirty="0"/>
              <a:t>• Team charter</a:t>
            </a:r>
          </a:p>
          <a:p>
            <a:r>
              <a:rPr lang="en-US" sz="1800" dirty="0"/>
              <a:t>.5 EEFs updates</a:t>
            </a:r>
          </a:p>
          <a:p>
            <a:r>
              <a:rPr lang="en-US" sz="1800" dirty="0"/>
              <a:t>.6 OPAs updates</a:t>
            </a:r>
            <a:endParaRPr lang="en-US" altLang="en-US" sz="18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94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extLst>
      <p:ext uri="{BB962C8B-B14F-4D97-AF65-F5344CB8AC3E}">
        <p14:creationId xmlns:p14="http://schemas.microsoft.com/office/powerpoint/2010/main" val="55330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spTree>
    <p:extLst>
      <p:ext uri="{BB962C8B-B14F-4D97-AF65-F5344CB8AC3E}">
        <p14:creationId xmlns:p14="http://schemas.microsoft.com/office/powerpoint/2010/main" val="28590279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extLst>
      <p:ext uri="{BB962C8B-B14F-4D97-AF65-F5344CB8AC3E}">
        <p14:creationId xmlns:p14="http://schemas.microsoft.com/office/powerpoint/2010/main" val="296916622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1</a:t>
            </a:r>
            <a:r>
              <a:rPr altLang="en-US" dirty="0"/>
              <a:t>. Manage Team</a:t>
            </a:r>
          </a:p>
        </p:txBody>
      </p:sp>
      <p:sp>
        <p:nvSpPr>
          <p:cNvPr id="495619" name="Content Placeholder 3"/>
          <p:cNvSpPr>
            <a:spLocks noGrp="1"/>
          </p:cNvSpPr>
          <p:nvPr>
            <p:ph idx="1"/>
          </p:nvPr>
        </p:nvSpPr>
        <p:spPr/>
        <p:txBody>
          <a:bodyPr/>
          <a:lstStyle/>
          <a:p>
            <a:pPr marL="0" indent="0">
              <a:buNone/>
            </a:pPr>
            <a:r>
              <a:rPr lang="en-IN" altLang="en-US" dirty="0"/>
              <a:t>Tracking team member performance, providing feedback, resolving issues and managing changes to optimize project performance.</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extLst>
      <p:ext uri="{BB962C8B-B14F-4D97-AF65-F5344CB8AC3E}">
        <p14:creationId xmlns:p14="http://schemas.microsoft.com/office/powerpoint/2010/main" val="141179208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Interpersonal and 	team skills</a:t>
            </a:r>
          </a:p>
          <a:p>
            <a:pPr lvl="1"/>
            <a:r>
              <a:rPr lang="en-US" dirty="0"/>
              <a:t>• Conflict 	management</a:t>
            </a:r>
          </a:p>
          <a:p>
            <a:pPr lvl="1"/>
            <a:r>
              <a:rPr lang="en-US" dirty="0"/>
              <a:t>• Decision making</a:t>
            </a:r>
          </a:p>
          <a:p>
            <a:pPr lvl="1"/>
            <a:r>
              <a:rPr lang="en-US" dirty="0"/>
              <a:t>• Emotional 	intelligence</a:t>
            </a:r>
          </a:p>
          <a:p>
            <a:pPr lvl="1"/>
            <a:r>
              <a:rPr lang="en-US" dirty="0"/>
              <a:t>• Influencing</a:t>
            </a:r>
          </a:p>
          <a:p>
            <a:pPr lvl="1"/>
            <a:r>
              <a:rPr lang="en-US" dirty="0"/>
              <a:t>• Leadership</a:t>
            </a:r>
          </a:p>
          <a:p>
            <a:r>
              <a:rPr lang="en-US" dirty="0"/>
              <a:t>.2 PMIS</a:t>
            </a:r>
            <a:endParaRPr lang="en-US" altLang="en-US" dirty="0"/>
          </a:p>
        </p:txBody>
      </p:sp>
      <p:sp>
        <p:nvSpPr>
          <p:cNvPr id="97282" name="Title 3"/>
          <p:cNvSpPr>
            <a:spLocks noGrp="1"/>
          </p:cNvSpPr>
          <p:nvPr>
            <p:ph type="title"/>
          </p:nvPr>
        </p:nvSpPr>
        <p:spPr/>
        <p:txBody>
          <a:bodyPr>
            <a:normAutofit/>
          </a:bodyPr>
          <a:lstStyle/>
          <a:p>
            <a:pPr>
              <a:defRPr/>
            </a:pPr>
            <a:r>
              <a:rPr dirty="0"/>
              <a:t>Manage Team</a:t>
            </a:r>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team assignments</a:t>
            </a:r>
          </a:p>
          <a:p>
            <a:pPr lvl="1"/>
            <a:r>
              <a:rPr lang="en-US" sz="1600" dirty="0"/>
              <a:t>• Team charter</a:t>
            </a:r>
          </a:p>
          <a:p>
            <a:r>
              <a:rPr lang="en-US" sz="1800" dirty="0"/>
              <a:t>.3 Work performance 	reports</a:t>
            </a:r>
          </a:p>
          <a:p>
            <a:r>
              <a:rPr lang="en-US" sz="1800" dirty="0"/>
              <a:t>.4 Team performance 	</a:t>
            </a:r>
            <a:r>
              <a:rPr lang="en-US" dirty="0"/>
              <a:t>assessments</a:t>
            </a:r>
          </a:p>
          <a:p>
            <a:r>
              <a:rPr lang="en-US" sz="1800" dirty="0"/>
              <a:t>.5 EEFs</a:t>
            </a:r>
          </a:p>
          <a:p>
            <a:r>
              <a:rPr lang="en-US" sz="1800" dirty="0"/>
              <a:t>.6 OPAs</a:t>
            </a:r>
            <a:endParaRPr lang="en-US" altLang="en-US" sz="1800" dirty="0"/>
          </a:p>
        </p:txBody>
      </p:sp>
      <p:sp>
        <p:nvSpPr>
          <p:cNvPr id="497669"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Resource 	management plan</a:t>
            </a:r>
          </a:p>
          <a:p>
            <a:pPr lvl="1"/>
            <a:r>
              <a:rPr lang="en-US" dirty="0"/>
              <a:t>• Schedule baseline</a:t>
            </a:r>
          </a:p>
          <a:p>
            <a:pPr lvl="1"/>
            <a:r>
              <a:rPr lang="en-US" dirty="0"/>
              <a:t>• Cost baseline</a:t>
            </a:r>
          </a:p>
          <a:p>
            <a:r>
              <a:rPr lang="en-US" dirty="0"/>
              <a:t>.3 Project documents 	updates</a:t>
            </a:r>
          </a:p>
          <a:p>
            <a:pPr lvl="1"/>
            <a:r>
              <a:rPr lang="en-US" dirty="0"/>
              <a:t>• Issue log</a:t>
            </a:r>
          </a:p>
          <a:p>
            <a:pPr lvl="1"/>
            <a:r>
              <a:rPr lang="en-US" dirty="0"/>
              <a:t>• Lessons learned 	register</a:t>
            </a:r>
          </a:p>
          <a:p>
            <a:pPr lvl="1"/>
            <a:r>
              <a:rPr lang="en-US" dirty="0"/>
              <a:t>• Project team 	assignments</a:t>
            </a:r>
          </a:p>
          <a:p>
            <a:r>
              <a:rPr lang="en-US" dirty="0"/>
              <a:t>.4 EEFs updates</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extLst>
      <p:ext uri="{BB962C8B-B14F-4D97-AF65-F5344CB8AC3E}">
        <p14:creationId xmlns:p14="http://schemas.microsoft.com/office/powerpoint/2010/main" val="221933780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extLst>
      <p:ext uri="{BB962C8B-B14F-4D97-AF65-F5344CB8AC3E}">
        <p14:creationId xmlns:p14="http://schemas.microsoft.com/office/powerpoint/2010/main" val="2510638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extLst>
      <p:ext uri="{BB962C8B-B14F-4D97-AF65-F5344CB8AC3E}">
        <p14:creationId xmlns:p14="http://schemas.microsoft.com/office/powerpoint/2010/main" val="736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2</a:t>
            </a:r>
            <a:r>
              <a:rPr altLang="en-US" dirty="0"/>
              <a:t>. </a:t>
            </a:r>
            <a:r>
              <a:rPr lang="en-US" altLang="en-US" dirty="0"/>
              <a:t>Control Resources</a:t>
            </a:r>
            <a:endParaRPr altLang="en-US" dirty="0"/>
          </a:p>
        </p:txBody>
      </p:sp>
      <p:sp>
        <p:nvSpPr>
          <p:cNvPr id="495619" name="Content Placeholder 3"/>
          <p:cNvSpPr>
            <a:spLocks noGrp="1"/>
          </p:cNvSpPr>
          <p:nvPr>
            <p:ph idx="1"/>
          </p:nvPr>
        </p:nvSpPr>
        <p:spPr/>
        <p:txBody>
          <a:bodyPr/>
          <a:lstStyle/>
          <a:p>
            <a:pPr marL="0" indent="0" algn="just">
              <a:buNone/>
            </a:pPr>
            <a:r>
              <a:rPr lang="en-IN" dirty="0"/>
              <a:t>The process of ensuring that the physical resources assigned and allocated to the project are available as planned, as well as monitoring the planned versus actual use of resources, and performing corrective action as necessary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extLst>
      <p:ext uri="{BB962C8B-B14F-4D97-AF65-F5344CB8AC3E}">
        <p14:creationId xmlns:p14="http://schemas.microsoft.com/office/powerpoint/2010/main" val="4995442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Data analysis</a:t>
            </a:r>
          </a:p>
          <a:p>
            <a:pPr lvl="1"/>
            <a:r>
              <a:rPr lang="en-US" dirty="0"/>
              <a:t>• Alternatives analysis</a:t>
            </a:r>
          </a:p>
          <a:p>
            <a:pPr lvl="1"/>
            <a:r>
              <a:rPr lang="en-US" dirty="0"/>
              <a:t>• Cost-benefit analysis</a:t>
            </a:r>
          </a:p>
          <a:p>
            <a:pPr lvl="1"/>
            <a:r>
              <a:rPr lang="en-US" dirty="0"/>
              <a:t>• Performance 	reviews</a:t>
            </a:r>
          </a:p>
          <a:p>
            <a:pPr lvl="1"/>
            <a:r>
              <a:rPr lang="en-US" dirty="0"/>
              <a:t>• Trend analysis</a:t>
            </a:r>
          </a:p>
          <a:p>
            <a:r>
              <a:rPr lang="en-US" dirty="0"/>
              <a:t>.2 Problem solving</a:t>
            </a:r>
          </a:p>
          <a:p>
            <a:r>
              <a:rPr lang="en-US" dirty="0"/>
              <a:t>.3 Interpersonal and 	team skills</a:t>
            </a:r>
          </a:p>
          <a:p>
            <a:pPr lvl="1"/>
            <a:r>
              <a:rPr lang="en-US" dirty="0"/>
              <a:t>• Negotiation</a:t>
            </a:r>
          </a:p>
          <a:p>
            <a:pPr lvl="1"/>
            <a:r>
              <a:rPr lang="en-US" dirty="0"/>
              <a:t>• Influencing</a:t>
            </a:r>
          </a:p>
          <a:p>
            <a:r>
              <a:rPr lang="en-US" dirty="0"/>
              <a:t>.4 PMIS</a:t>
            </a:r>
            <a:endParaRPr lang="en-US" altLang="en-US" dirty="0"/>
          </a:p>
        </p:txBody>
      </p:sp>
      <p:sp>
        <p:nvSpPr>
          <p:cNvPr id="97282" name="Title 3"/>
          <p:cNvSpPr>
            <a:spLocks noGrp="1"/>
          </p:cNvSpPr>
          <p:nvPr>
            <p:ph type="title"/>
          </p:nvPr>
        </p:nvSpPr>
        <p:spPr/>
        <p:txBody>
          <a:bodyPr>
            <a:normAutofit/>
          </a:bodyPr>
          <a:lstStyle/>
          <a:p>
            <a:pPr>
              <a:defRPr/>
            </a:pPr>
            <a:r>
              <a:rPr lang="en-US" dirty="0"/>
              <a:t>Control Resources</a:t>
            </a:r>
            <a:endParaRPr dirty="0"/>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Physical resource 	assignments</a:t>
            </a:r>
          </a:p>
          <a:p>
            <a:pPr lvl="1"/>
            <a:r>
              <a:rPr lang="en-US" sz="1600" dirty="0"/>
              <a:t>• Project schedule</a:t>
            </a:r>
          </a:p>
          <a:p>
            <a:pPr lvl="1"/>
            <a:r>
              <a:rPr lang="en-US" sz="1600" dirty="0"/>
              <a:t>• Resource breakdown 	structure</a:t>
            </a:r>
          </a:p>
          <a:p>
            <a:pPr lvl="1"/>
            <a:r>
              <a:rPr lang="en-US" sz="1600" dirty="0"/>
              <a:t>• Resource requirements</a:t>
            </a:r>
          </a:p>
          <a:p>
            <a:pPr lvl="1"/>
            <a:r>
              <a:rPr lang="en-US" sz="1600" dirty="0"/>
              <a:t>• Risk register</a:t>
            </a:r>
          </a:p>
          <a:p>
            <a:r>
              <a:rPr lang="en-US" sz="1800" dirty="0"/>
              <a:t>.3 Work performance data</a:t>
            </a:r>
          </a:p>
          <a:p>
            <a:r>
              <a:rPr lang="en-US" sz="1800" dirty="0"/>
              <a:t>.4 Agreements</a:t>
            </a:r>
          </a:p>
          <a:p>
            <a:r>
              <a:rPr lang="en-US" sz="1800" dirty="0"/>
              <a:t>.5 OPAs</a:t>
            </a:r>
            <a:endParaRPr lang="en-US" altLang="en-US" sz="1800" dirty="0"/>
          </a:p>
        </p:txBody>
      </p:sp>
      <p:sp>
        <p:nvSpPr>
          <p:cNvPr id="497669" name="Text Placeholder 6"/>
          <p:cNvSpPr>
            <a:spLocks noGrp="1"/>
          </p:cNvSpPr>
          <p:nvPr>
            <p:ph type="body" sz="quarter" idx="14"/>
          </p:nvPr>
        </p:nvSpPr>
        <p:spPr/>
        <p:txBody>
          <a:bodyPr/>
          <a:lstStyle/>
          <a:p>
            <a:r>
              <a:rPr lang="en-US" sz="1800" dirty="0"/>
              <a:t>.1 Work performance 	information</a:t>
            </a:r>
          </a:p>
          <a:p>
            <a:r>
              <a:rPr lang="en-US" sz="1800" dirty="0"/>
              <a:t>.2 Change requests</a:t>
            </a:r>
          </a:p>
          <a:p>
            <a:r>
              <a:rPr lang="en-US" sz="1800" dirty="0"/>
              <a:t>.3 PMP updates</a:t>
            </a:r>
          </a:p>
          <a:p>
            <a:pPr lvl="1"/>
            <a:r>
              <a:rPr lang="en-US" sz="1600" dirty="0"/>
              <a:t>• Resource management 	plan</a:t>
            </a:r>
          </a:p>
          <a:p>
            <a:pPr lvl="1"/>
            <a:r>
              <a:rPr lang="en-US" sz="1600" dirty="0"/>
              <a:t>• Schedule baseline</a:t>
            </a:r>
          </a:p>
          <a:p>
            <a:pPr lvl="1"/>
            <a:r>
              <a:rPr lang="en-US" sz="1600" dirty="0"/>
              <a:t>• Cost baseline</a:t>
            </a:r>
          </a:p>
          <a:p>
            <a:r>
              <a:rPr lang="en-US" sz="1800" dirty="0"/>
              <a:t>.4 Project documents 	updates </a:t>
            </a:r>
          </a:p>
          <a:p>
            <a:pPr lvl="1"/>
            <a:r>
              <a:rPr lang="en-US" sz="1600" dirty="0"/>
              <a:t>• Assumption log</a:t>
            </a:r>
          </a:p>
          <a:p>
            <a:pPr lvl="1"/>
            <a:r>
              <a:rPr lang="en-US" sz="1600" dirty="0"/>
              <a:t>• Issue log</a:t>
            </a:r>
          </a:p>
          <a:p>
            <a:pPr lvl="1"/>
            <a:r>
              <a:rPr lang="en-US" sz="1600" dirty="0"/>
              <a:t>• Lessons learned register</a:t>
            </a:r>
          </a:p>
          <a:p>
            <a:pPr lvl="1"/>
            <a:r>
              <a:rPr lang="en-US" sz="1600" dirty="0"/>
              <a:t>• Physical resource 	</a:t>
            </a:r>
            <a:r>
              <a:rPr lang="en-US" dirty="0"/>
              <a:t>assignments</a:t>
            </a:r>
          </a:p>
          <a:p>
            <a:pPr lvl="1"/>
            <a:r>
              <a:rPr lang="en-US" sz="1600" dirty="0"/>
              <a:t>• Resource breakdown 	structure</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M&amp;C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extLst>
      <p:ext uri="{BB962C8B-B14F-4D97-AF65-F5344CB8AC3E}">
        <p14:creationId xmlns:p14="http://schemas.microsoft.com/office/powerpoint/2010/main" val="265973635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extLst>
      <p:ext uri="{BB962C8B-B14F-4D97-AF65-F5344CB8AC3E}">
        <p14:creationId xmlns:p14="http://schemas.microsoft.com/office/powerpoint/2010/main" val="8658386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extLst>
      <p:ext uri="{BB962C8B-B14F-4D97-AF65-F5344CB8AC3E}">
        <p14:creationId xmlns:p14="http://schemas.microsoft.com/office/powerpoint/2010/main" val="200580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32</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extLst>
      <p:ext uri="{BB962C8B-B14F-4D97-AF65-F5344CB8AC3E}">
        <p14:creationId xmlns:p14="http://schemas.microsoft.com/office/powerpoint/2010/main" val="12805315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Tree>
    <p:extLst>
      <p:ext uri="{BB962C8B-B14F-4D97-AF65-F5344CB8AC3E}">
        <p14:creationId xmlns:p14="http://schemas.microsoft.com/office/powerpoint/2010/main" val="154875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extLst>
      <p:ext uri="{BB962C8B-B14F-4D97-AF65-F5344CB8AC3E}">
        <p14:creationId xmlns:p14="http://schemas.microsoft.com/office/powerpoint/2010/main" val="407834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dirty="0">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dirty="0">
                    <a:latin typeface="Arial" panose="020B0604020202020204" pitchFamily="34" charset="0"/>
                  </a:rPr>
                  <a:t>RELATIONSHIP</a:t>
                </a:r>
              </a:p>
              <a:p>
                <a:pPr algn="ctr">
                  <a:lnSpc>
                    <a:spcPct val="90000"/>
                  </a:lnSpc>
                  <a:spcBef>
                    <a:spcPct val="30000"/>
                  </a:spcBef>
                  <a:buFontTx/>
                  <a:buNone/>
                </a:pPr>
                <a:r>
                  <a:rPr lang="en-US" altLang="en-US" sz="2000" b="1" dirty="0">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SMOOTHING</a:t>
              </a:r>
            </a:p>
            <a:p>
              <a:pPr>
                <a:spcBef>
                  <a:spcPct val="0"/>
                </a:spcBef>
                <a:buFontTx/>
                <a:buNone/>
              </a:pPr>
              <a:r>
                <a:rPr lang="en-US" altLang="en-US" sz="2000" b="1" dirty="0">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PROBLEM-SOLVING</a:t>
              </a:r>
            </a:p>
            <a:p>
              <a:pPr>
                <a:spcBef>
                  <a:spcPct val="0"/>
                </a:spcBef>
                <a:buFontTx/>
                <a:buNone/>
              </a:pPr>
              <a:r>
                <a:rPr lang="en-US" altLang="en-US" sz="2000" b="1" dirty="0">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FORCING</a:t>
              </a:r>
            </a:p>
            <a:p>
              <a:pPr>
                <a:spcBef>
                  <a:spcPct val="0"/>
                </a:spcBef>
                <a:buFontTx/>
                <a:buNone/>
              </a:pPr>
              <a:r>
                <a:rPr lang="en-US" altLang="en-US" sz="2000" b="1" dirty="0">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WITHDRAWAL</a:t>
              </a:r>
            </a:p>
            <a:p>
              <a:pPr>
                <a:spcBef>
                  <a:spcPct val="0"/>
                </a:spcBef>
                <a:buFontTx/>
                <a:buNone/>
              </a:pPr>
              <a:r>
                <a:rPr lang="en-US" altLang="en-US" sz="2000" b="1" dirty="0">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spTree>
    <p:extLst>
      <p:ext uri="{BB962C8B-B14F-4D97-AF65-F5344CB8AC3E}">
        <p14:creationId xmlns:p14="http://schemas.microsoft.com/office/powerpoint/2010/main" val="377046815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324</a:t>
            </a:fld>
            <a:endParaRPr lang="en-US" altLang="en-US" sz="1200">
              <a:solidFill>
                <a:srgbClr val="898989"/>
              </a:solidFill>
            </a:endParaRPr>
          </a:p>
        </p:txBody>
      </p:sp>
    </p:spTree>
    <p:extLst>
      <p:ext uri="{BB962C8B-B14F-4D97-AF65-F5344CB8AC3E}">
        <p14:creationId xmlns:p14="http://schemas.microsoft.com/office/powerpoint/2010/main" val="194547572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extLst>
      <p:ext uri="{BB962C8B-B14F-4D97-AF65-F5344CB8AC3E}">
        <p14:creationId xmlns:p14="http://schemas.microsoft.com/office/powerpoint/2010/main" val="321136779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228599" y="1573820"/>
            <a:ext cx="4530213" cy="4592026"/>
          </a:xfrm>
        </p:spPr>
        <p:txBody>
          <a:bodyPr wrap="square">
            <a:spAutoFit/>
          </a:bodyPr>
          <a:lstStyle/>
          <a:p>
            <a:pPr marL="398463" indent="-398463">
              <a:buClr>
                <a:schemeClr val="bg1"/>
              </a:buClr>
              <a:buFont typeface="Wingdings" panose="05000000000000000000" pitchFamily="2" charset="2"/>
              <a:buChar char="v"/>
              <a:defRPr/>
            </a:pPr>
            <a:r>
              <a:rPr lang="en-US" altLang="en-US" sz="2200" b="1" dirty="0">
                <a:latin typeface="Kabel Bk BT" pitchFamily="34" charset="0"/>
              </a:rPr>
              <a:t>Hygiene factors</a:t>
            </a:r>
          </a:p>
          <a:p>
            <a:pPr marL="398463" lvl="2" indent="-398463">
              <a:buFont typeface="Wingdings" panose="05000000000000000000" pitchFamily="2" charset="2"/>
              <a:buChar char="ü"/>
              <a:defRPr/>
            </a:pPr>
            <a:r>
              <a:rPr lang="en-US" altLang="en-US" sz="2200" dirty="0">
                <a:latin typeface="Kabel Bk BT" pitchFamily="34" charset="0"/>
              </a:rPr>
              <a:t>Supervision</a:t>
            </a:r>
          </a:p>
          <a:p>
            <a:pPr marL="398463" lvl="2" indent="-398463">
              <a:buFont typeface="Wingdings" panose="05000000000000000000" pitchFamily="2" charset="2"/>
              <a:buChar char="ü"/>
              <a:defRPr/>
            </a:pPr>
            <a:r>
              <a:rPr lang="en-US" altLang="en-US" sz="2200" dirty="0">
                <a:latin typeface="Kabel Bk BT" pitchFamily="34" charset="0"/>
              </a:rPr>
              <a:t>Company policy and administrator</a:t>
            </a:r>
          </a:p>
          <a:p>
            <a:pPr marL="398463" lvl="2" indent="-398463">
              <a:buFont typeface="Wingdings" panose="05000000000000000000" pitchFamily="2" charset="2"/>
              <a:buChar char="ü"/>
              <a:defRPr/>
            </a:pPr>
            <a:r>
              <a:rPr lang="en-US" altLang="en-US" sz="2200" dirty="0">
                <a:latin typeface="Kabel Bk BT" pitchFamily="34" charset="0"/>
              </a:rPr>
              <a:t>Positive working Condition</a:t>
            </a:r>
          </a:p>
          <a:p>
            <a:pPr marL="398463" lvl="2" indent="-398463">
              <a:buFont typeface="Wingdings" panose="05000000000000000000" pitchFamily="2" charset="2"/>
              <a:buChar char="ü"/>
              <a:defRPr/>
            </a:pPr>
            <a:r>
              <a:rPr lang="en-US" altLang="en-US" sz="2200" dirty="0">
                <a:latin typeface="Kabel Bk BT" pitchFamily="34" charset="0"/>
              </a:rPr>
              <a:t>Interpersonal relations</a:t>
            </a:r>
          </a:p>
          <a:p>
            <a:pPr marL="398463" lvl="2" indent="-398463">
              <a:buFont typeface="Wingdings" panose="05000000000000000000" pitchFamily="2" charset="2"/>
              <a:buChar char="ü"/>
              <a:defRPr/>
            </a:pPr>
            <a:r>
              <a:rPr lang="en-US" altLang="en-US" sz="2200" dirty="0">
                <a:latin typeface="Kabel Bk BT" pitchFamily="34" charset="0"/>
              </a:rPr>
              <a:t>Job Security</a:t>
            </a:r>
          </a:p>
          <a:p>
            <a:pPr marL="398463" lvl="2" indent="-398463">
              <a:buFont typeface="Wingdings" panose="05000000000000000000" pitchFamily="2" charset="2"/>
              <a:buChar char="ü"/>
              <a:defRPr/>
            </a:pPr>
            <a:r>
              <a:rPr lang="en-US" altLang="en-US" sz="2200" dirty="0">
                <a:latin typeface="Kabel Bk BT" pitchFamily="34" charset="0"/>
              </a:rPr>
              <a:t>Status</a:t>
            </a:r>
          </a:p>
          <a:p>
            <a:pPr marL="398463" lvl="2" indent="-398463">
              <a:buFont typeface="Wingdings" panose="05000000000000000000" pitchFamily="2" charset="2"/>
              <a:buChar char="ü"/>
              <a:defRPr/>
            </a:pPr>
            <a:r>
              <a:rPr lang="en-US" altLang="en-US" sz="2200" dirty="0">
                <a:latin typeface="Kabel Bk BT" pitchFamily="34" charset="0"/>
              </a:rPr>
              <a:t>Compensation</a:t>
            </a:r>
          </a:p>
          <a:p>
            <a:pPr marL="398463" lvl="2" indent="-398463">
              <a:buFont typeface="Wingdings" panose="05000000000000000000" pitchFamily="2" charset="2"/>
              <a:buChar char="ü"/>
              <a:defRPr/>
            </a:pPr>
            <a:r>
              <a:rPr lang="en-US" altLang="en-US" sz="2200" dirty="0">
                <a:latin typeface="Kabel Bk BT" pitchFamily="34" charset="0"/>
              </a:rPr>
              <a:t>Personal life</a:t>
            </a:r>
          </a:p>
          <a:p>
            <a:pPr marL="398463" lvl="2" indent="-398463">
              <a:buFont typeface="Wingdings" panose="05000000000000000000" pitchFamily="2" charset="2"/>
              <a:buChar char="ü"/>
            </a:pPr>
            <a:endParaRPr lang="en-US" altLang="en-US" sz="2000" dirty="0">
              <a:latin typeface="Kabel Bk BT"/>
            </a:endParaRPr>
          </a:p>
          <a:p>
            <a:pPr marL="0" lvl="2" indent="0">
              <a:buNone/>
            </a:pPr>
            <a:r>
              <a:rPr lang="en-US" altLang="en-US" sz="1600" b="1" dirty="0">
                <a:solidFill>
                  <a:srgbClr val="FF0000"/>
                </a:solidFill>
                <a:latin typeface="HGSMinchoL"/>
                <a:ea typeface="HGSMinchoL"/>
                <a:cs typeface="HGSMinchoL"/>
              </a:rPr>
              <a:t>Presence will not guarantee higher productivity</a:t>
            </a:r>
            <a:br>
              <a:rPr lang="en-US" altLang="en-US" sz="1600" b="1" dirty="0">
                <a:solidFill>
                  <a:srgbClr val="FF0000"/>
                </a:solidFill>
                <a:latin typeface="HGSMinchoL"/>
                <a:ea typeface="HGSMinchoL"/>
                <a:cs typeface="HGSMinchoL"/>
              </a:rPr>
            </a:br>
            <a:r>
              <a:rPr lang="en-US" altLang="en-US" sz="1600" b="1" dirty="0">
                <a:solidFill>
                  <a:srgbClr val="FF0000"/>
                </a:solidFill>
                <a:latin typeface="HGSMinchoL"/>
                <a:ea typeface="HGSMinchoL"/>
                <a:cs typeface="HGSMinchoL"/>
              </a:rPr>
              <a:t>Absence will result in poor productivity</a:t>
            </a:r>
            <a:endParaRPr lang="en-US" altLang="en-US" sz="1600" dirty="0">
              <a:solidFill>
                <a:srgbClr val="FF0000"/>
              </a:solidFill>
              <a:latin typeface="Kabel Bk BT"/>
            </a:endParaRPr>
          </a:p>
        </p:txBody>
      </p:sp>
      <p:sp>
        <p:nvSpPr>
          <p:cNvPr id="3" name="Content Placeholder 2">
            <a:extLst>
              <a:ext uri="{FF2B5EF4-FFF2-40B4-BE49-F238E27FC236}">
                <a16:creationId xmlns:a16="http://schemas.microsoft.com/office/drawing/2014/main" id="{FC0A3E0F-F3C7-46A1-97C3-8D0E27DE376E}"/>
              </a:ext>
            </a:extLst>
          </p:cNvPr>
          <p:cNvSpPr>
            <a:spLocks noGrp="1"/>
          </p:cNvSpPr>
          <p:nvPr>
            <p:ph idx="13"/>
          </p:nvPr>
        </p:nvSpPr>
        <p:spPr>
          <a:xfrm>
            <a:off x="4758813" y="1450082"/>
            <a:ext cx="4114800" cy="4456854"/>
          </a:xfrm>
        </p:spPr>
        <p:txBody>
          <a:bodyPr>
            <a:normAutofit lnSpcReduction="10000"/>
          </a:bodyPr>
          <a:lstStyle/>
          <a:p>
            <a:pPr marL="914400" lvl="1" indent="-457200">
              <a:lnSpc>
                <a:spcPct val="150000"/>
              </a:lnSpc>
              <a:buClr>
                <a:srgbClr val="0084CC"/>
              </a:buClr>
              <a:buNone/>
              <a:defRPr/>
            </a:pPr>
            <a:r>
              <a:rPr lang="en-US" sz="2200" b="1" dirty="0">
                <a:latin typeface="Kabel Bk BT" pitchFamily="34" charset="0"/>
              </a:rPr>
              <a:t>Motivating factors</a:t>
            </a:r>
          </a:p>
          <a:p>
            <a:pPr marL="398463" lvl="2" indent="-398463">
              <a:spcBef>
                <a:spcPts val="800"/>
              </a:spcBef>
              <a:buFont typeface="Wingdings" panose="05000000000000000000" pitchFamily="2" charset="2"/>
              <a:buChar char="ü"/>
              <a:defRPr/>
            </a:pPr>
            <a:r>
              <a:rPr lang="en-US" sz="2000" dirty="0">
                <a:latin typeface="Kabel Bk BT"/>
              </a:rPr>
              <a:t>Achievements</a:t>
            </a:r>
          </a:p>
          <a:p>
            <a:pPr marL="398463" lvl="2" indent="-398463">
              <a:spcBef>
                <a:spcPts val="800"/>
              </a:spcBef>
              <a:buFont typeface="Wingdings" panose="05000000000000000000" pitchFamily="2" charset="2"/>
              <a:buChar char="ü"/>
              <a:defRPr/>
            </a:pPr>
            <a:r>
              <a:rPr lang="en-US" sz="2000" dirty="0">
                <a:latin typeface="Kabel Bk BT"/>
              </a:rPr>
              <a:t>Recognitions</a:t>
            </a:r>
          </a:p>
          <a:p>
            <a:pPr marL="398463" lvl="2" indent="-398463">
              <a:spcBef>
                <a:spcPts val="800"/>
              </a:spcBef>
              <a:buFont typeface="Wingdings" panose="05000000000000000000" pitchFamily="2" charset="2"/>
              <a:buChar char="ü"/>
              <a:defRPr/>
            </a:pPr>
            <a:r>
              <a:rPr lang="en-US" sz="2000" dirty="0">
                <a:latin typeface="Kabel Bk BT"/>
              </a:rPr>
              <a:t>Work Itself</a:t>
            </a:r>
          </a:p>
          <a:p>
            <a:pPr marL="398463" lvl="2" indent="-398463">
              <a:spcBef>
                <a:spcPts val="800"/>
              </a:spcBef>
              <a:buFont typeface="Wingdings" panose="05000000000000000000" pitchFamily="2" charset="2"/>
              <a:buChar char="ü"/>
              <a:defRPr/>
            </a:pPr>
            <a:r>
              <a:rPr lang="en-US" sz="2000" dirty="0">
                <a:latin typeface="Kabel Bk BT"/>
              </a:rPr>
              <a:t>Responsibility</a:t>
            </a:r>
          </a:p>
          <a:p>
            <a:pPr marL="398463" lvl="2" indent="-398463">
              <a:spcBef>
                <a:spcPts val="800"/>
              </a:spcBef>
              <a:buFont typeface="Wingdings" panose="05000000000000000000" pitchFamily="2" charset="2"/>
              <a:buChar char="ü"/>
              <a:defRPr/>
            </a:pPr>
            <a:r>
              <a:rPr lang="en-US" sz="2000" dirty="0">
                <a:latin typeface="Kabel Bk BT"/>
              </a:rPr>
              <a:t>Advancement</a:t>
            </a:r>
          </a:p>
          <a:p>
            <a:pPr marL="398463" lvl="2" indent="-398463">
              <a:spcBef>
                <a:spcPts val="800"/>
              </a:spcBef>
              <a:buFont typeface="Wingdings" panose="05000000000000000000" pitchFamily="2" charset="2"/>
              <a:buChar char="ü"/>
              <a:defRPr/>
            </a:pPr>
            <a:r>
              <a:rPr lang="en-US" sz="2000" dirty="0">
                <a:latin typeface="Kabel Bk BT"/>
              </a:rPr>
              <a:t>Possibility for growth</a:t>
            </a:r>
          </a:p>
          <a:p>
            <a:pPr marL="398463" lvl="2" indent="-398463">
              <a:buFont typeface="Wingdings" panose="05000000000000000000" pitchFamily="2" charset="2"/>
              <a:buChar char="ü"/>
              <a:defRPr/>
            </a:pPr>
            <a:endParaRPr lang="en-US" sz="2000" dirty="0">
              <a:latin typeface="Kabel Bk BT"/>
            </a:endParaRPr>
          </a:p>
          <a:p>
            <a:pPr marL="398463" lvl="2" indent="-398463">
              <a:buFont typeface="Wingdings" panose="05000000000000000000" pitchFamily="2" charset="2"/>
              <a:buChar char="ü"/>
              <a:defRPr/>
            </a:pPr>
            <a:endParaRPr lang="en-US" sz="2000" dirty="0">
              <a:latin typeface="Kabel Bk BT"/>
            </a:endParaRPr>
          </a:p>
          <a:p>
            <a:pPr marL="398463" lvl="2" indent="-398463">
              <a:buFont typeface="Wingdings" panose="05000000000000000000" pitchFamily="2" charset="2"/>
              <a:buChar char="ü"/>
              <a:defRPr/>
            </a:pPr>
            <a:endParaRPr lang="en-US" sz="2000" dirty="0">
              <a:latin typeface="Kabel Bk BT"/>
            </a:endParaRPr>
          </a:p>
          <a:p>
            <a:pPr marL="0" lvl="3" indent="0">
              <a:buNone/>
              <a:defRPr/>
            </a:pPr>
            <a:r>
              <a:rPr lang="en-US" sz="1600" b="1" dirty="0">
                <a:solidFill>
                  <a:srgbClr val="FF0000"/>
                </a:solidFill>
                <a:latin typeface="HGSMinchoL" pitchFamily="18" charset="-128"/>
                <a:ea typeface="HGSMinchoL" pitchFamily="18" charset="-128"/>
              </a:rPr>
              <a:t>Motivation will not work without Hygiene</a:t>
            </a:r>
            <a:endParaRPr lang="en-US" sz="1600" dirty="0">
              <a:solidFill>
                <a:srgbClr val="FF0000"/>
              </a:solidFill>
            </a:endParaRP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52019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326</a:t>
            </a:fld>
            <a:endParaRPr lang="en-US" altLang="en-US" sz="1200">
              <a:solidFill>
                <a:srgbClr val="898989"/>
              </a:solidFill>
            </a:endParaRPr>
          </a:p>
        </p:txBody>
      </p:sp>
      <p:sp>
        <p:nvSpPr>
          <p:cNvPr id="4" name="Rectangle 3">
            <a:extLst>
              <a:ext uri="{FF2B5EF4-FFF2-40B4-BE49-F238E27FC236}">
                <a16:creationId xmlns:a16="http://schemas.microsoft.com/office/drawing/2014/main" id="{D8373AB9-87B1-4BA8-A124-9E3F0EFEC0D7}"/>
              </a:ext>
            </a:extLst>
          </p:cNvPr>
          <p:cNvSpPr/>
          <p:nvPr/>
        </p:nvSpPr>
        <p:spPr>
          <a:xfrm>
            <a:off x="228600" y="903784"/>
            <a:ext cx="8610600" cy="430887"/>
          </a:xfrm>
          <a:prstGeom prst="rect">
            <a:avLst/>
          </a:prstGeom>
        </p:spPr>
        <p:txBody>
          <a:bodyPr wrap="square">
            <a:spAutoFit/>
          </a:bodyPr>
          <a:lstStyle/>
          <a:p>
            <a:pPr marL="0" lvl="1" indent="0">
              <a:buClr>
                <a:schemeClr val="bg1"/>
              </a:buClr>
              <a:buNone/>
            </a:pPr>
            <a:r>
              <a:rPr lang="en-US" altLang="en-US" sz="2200" b="1" dirty="0">
                <a:latin typeface="Kabel Bk BT"/>
              </a:rPr>
              <a:t>Frederick Herzberg  - Hygiene Factors and Motivating Agents (1954)</a:t>
            </a:r>
          </a:p>
        </p:txBody>
      </p:sp>
    </p:spTree>
    <p:extLst>
      <p:ext uri="{BB962C8B-B14F-4D97-AF65-F5344CB8AC3E}">
        <p14:creationId xmlns:p14="http://schemas.microsoft.com/office/powerpoint/2010/main" val="418547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0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0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0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0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01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01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01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01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019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019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build="p"/>
      <p:bldP spid="3" grpId="0" build="p"/>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b="1" dirty="0">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dirty="0">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Safety</a:t>
            </a:r>
          </a:p>
          <a:p>
            <a:pPr algn="ctr">
              <a:spcBef>
                <a:spcPct val="50000"/>
              </a:spcBef>
              <a:buFontTx/>
              <a:buNone/>
            </a:pPr>
            <a:endParaRPr lang="en-US" altLang="en-US" sz="1800" b="1" dirty="0">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spTree>
    <p:extLst>
      <p:ext uri="{BB962C8B-B14F-4D97-AF65-F5344CB8AC3E}">
        <p14:creationId xmlns:p14="http://schemas.microsoft.com/office/powerpoint/2010/main" val="3520470124"/>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3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328</a:t>
            </a:fld>
            <a:endParaRPr lang="en-US" altLang="en-US" sz="1200">
              <a:solidFill>
                <a:srgbClr val="898989"/>
              </a:solidFill>
            </a:endParaRPr>
          </a:p>
        </p:txBody>
      </p:sp>
    </p:spTree>
    <p:extLst>
      <p:ext uri="{BB962C8B-B14F-4D97-AF65-F5344CB8AC3E}">
        <p14:creationId xmlns:p14="http://schemas.microsoft.com/office/powerpoint/2010/main" val="356551013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rgbClr val="0084CC"/>
              </a:buClr>
              <a:buFont typeface="Arial" charset="0"/>
              <a:buNone/>
              <a:defRPr/>
            </a:pPr>
            <a:r>
              <a:rPr lang="en-US" sz="3800" b="1" dirty="0">
                <a:latin typeface="Kabel Bk BT" pitchFamily="34" charset="0"/>
              </a:rPr>
              <a:t>The Oldham-</a:t>
            </a:r>
            <a:r>
              <a:rPr lang="en-US" sz="3800" b="1" dirty="0" err="1">
                <a:latin typeface="Kabel Bk BT" pitchFamily="34" charset="0"/>
              </a:rPr>
              <a:t>Hackman</a:t>
            </a:r>
            <a:r>
              <a:rPr lang="en-US" sz="3800" b="1"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329</a:t>
            </a:fld>
            <a:endParaRPr lang="en-US" altLang="en-US" sz="1200">
              <a:solidFill>
                <a:srgbClr val="898989"/>
              </a:solidFill>
            </a:endParaRPr>
          </a:p>
        </p:txBody>
      </p:sp>
    </p:spTree>
    <p:extLst>
      <p:ext uri="{BB962C8B-B14F-4D97-AF65-F5344CB8AC3E}">
        <p14:creationId xmlns:p14="http://schemas.microsoft.com/office/powerpoint/2010/main" val="566587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Tree>
  </p:cSld>
  <p:clrMapOvr>
    <a:masterClrMapping/>
  </p:clrMapOvr>
  <p:transition spd="me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01314"/>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3600" b="1" u="sng" dirty="0">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dirty="0">
              <a:latin typeface="Kabel Bk BT"/>
            </a:endParaRPr>
          </a:p>
          <a:p>
            <a:pPr marL="693738" lvl="1" indent="-517525">
              <a:spcBef>
                <a:spcPct val="50000"/>
              </a:spcBef>
              <a:buFont typeface="Wingdings" panose="05000000000000000000" pitchFamily="2" charset="2"/>
              <a:buChar char="ü"/>
            </a:pPr>
            <a:r>
              <a:rPr lang="en-US" altLang="en-US" sz="2000" dirty="0">
                <a:latin typeface="Kabel Bk BT"/>
              </a:rPr>
              <a:t>The average worker is inherently lazy and needs supervisions</a:t>
            </a:r>
          </a:p>
          <a:p>
            <a:pPr marL="693738" lvl="1" indent="-517525">
              <a:spcBef>
                <a:spcPct val="50000"/>
              </a:spcBef>
              <a:buFont typeface="Wingdings" panose="05000000000000000000" pitchFamily="2" charset="2"/>
              <a:buChar char="ü"/>
            </a:pPr>
            <a:r>
              <a:rPr lang="en-US" altLang="en-US" sz="2000" dirty="0">
                <a:latin typeface="Kabel Bk BT"/>
              </a:rPr>
              <a:t>The average worker dislikes work and avoids work whenever possible</a:t>
            </a:r>
          </a:p>
          <a:p>
            <a:pPr marL="693738" lvl="1" indent="-517525">
              <a:spcBef>
                <a:spcPct val="50000"/>
              </a:spcBef>
              <a:buFont typeface="Wingdings" panose="05000000000000000000" pitchFamily="2" charset="2"/>
              <a:buChar char="ü"/>
            </a:pPr>
            <a:r>
              <a:rPr lang="en-US" altLang="en-US" sz="2000" dirty="0">
                <a:latin typeface="Kabel Bk BT"/>
              </a:rPr>
              <a:t>To induce adequate effort, the supervisor must threaten punishment and exercise careful supervision</a:t>
            </a:r>
          </a:p>
          <a:p>
            <a:pPr marL="693738" lvl="1" indent="-517525">
              <a:spcBef>
                <a:spcPct val="50000"/>
              </a:spcBef>
              <a:buFont typeface="Wingdings" panose="05000000000000000000" pitchFamily="2" charset="2"/>
              <a:buChar char="ü"/>
            </a:pPr>
            <a:r>
              <a:rPr lang="en-US" altLang="en-US" sz="2000" dirty="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dirty="0">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dirty="0">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330</a:t>
            </a:fld>
            <a:endParaRPr lang="en-US" altLang="en-US" sz="1200">
              <a:solidFill>
                <a:srgbClr val="898989"/>
              </a:solidFill>
            </a:endParaRPr>
          </a:p>
        </p:txBody>
      </p:sp>
    </p:spTree>
    <p:extLst>
      <p:ext uri="{BB962C8B-B14F-4D97-AF65-F5344CB8AC3E}">
        <p14:creationId xmlns:p14="http://schemas.microsoft.com/office/powerpoint/2010/main" val="25551188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3600" b="1" u="sng" dirty="0">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dirty="0">
              <a:latin typeface="Kabel Bk BT" pitchFamily="32" charset="0"/>
            </a:endParaRPr>
          </a:p>
          <a:p>
            <a:pPr marL="515938" lvl="1" indent="-339725">
              <a:spcBef>
                <a:spcPct val="50000"/>
              </a:spcBef>
              <a:buFont typeface="Wingdings" panose="05000000000000000000" pitchFamily="2" charset="2"/>
              <a:buChar char="ü"/>
              <a:defRPr/>
            </a:pPr>
            <a:r>
              <a:rPr lang="en-US" altLang="en-US" sz="2000" dirty="0">
                <a:latin typeface="Kabel Bk BT" pitchFamily="32" charset="0"/>
              </a:rPr>
              <a:t>Workers are willing to do the job without continuous supervision</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The average worker wants to be active and finds the physical and mental effort on the job satisfying</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Greatest results come from willing participation which will tend to produce self-direction towards goals without coercion and control</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dirty="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dirty="0">
                <a:latin typeface="HGSMinchoL"/>
                <a:ea typeface="HGSMinchoL"/>
                <a:cs typeface="HGSMinchoL"/>
              </a:rPr>
              <a:t>Theory Y relies on worker participation in decisions, cordial manager-worker relationships, worker designed job methodology, worker individualism</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331</a:t>
            </a:fld>
            <a:endParaRPr lang="en-US" altLang="en-US" sz="1200">
              <a:solidFill>
                <a:srgbClr val="898989"/>
              </a:solidFill>
            </a:endParaRPr>
          </a:p>
        </p:txBody>
      </p:sp>
    </p:spTree>
    <p:extLst>
      <p:ext uri="{BB962C8B-B14F-4D97-AF65-F5344CB8AC3E}">
        <p14:creationId xmlns:p14="http://schemas.microsoft.com/office/powerpoint/2010/main" val="210814031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13" y="1434306"/>
            <a:ext cx="18254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332</a:t>
            </a:fld>
            <a:endParaRPr lang="en-US" altLang="en-US" sz="1200">
              <a:solidFill>
                <a:srgbClr val="898989"/>
              </a:solidFill>
            </a:endParaRPr>
          </a:p>
        </p:txBody>
      </p:sp>
      <p:pic>
        <p:nvPicPr>
          <p:cNvPr id="4" name="Picture 3"/>
          <p:cNvPicPr>
            <a:picLocks noChangeAspect="1"/>
          </p:cNvPicPr>
          <p:nvPr/>
        </p:nvPicPr>
        <p:blipFill>
          <a:blip r:embed="rId4"/>
          <a:stretch>
            <a:fillRect/>
          </a:stretch>
        </p:blipFill>
        <p:spPr>
          <a:xfrm>
            <a:off x="7294911" y="1028646"/>
            <a:ext cx="1561566" cy="183764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229" y="3871648"/>
            <a:ext cx="1717625" cy="2237720"/>
          </a:xfrm>
          <a:prstGeom prst="rect">
            <a:avLst/>
          </a:prstGeom>
        </p:spPr>
      </p:pic>
      <p:pic>
        <p:nvPicPr>
          <p:cNvPr id="6" name="Picture 5">
            <a:extLst>
              <a:ext uri="{FF2B5EF4-FFF2-40B4-BE49-F238E27FC236}">
                <a16:creationId xmlns:a16="http://schemas.microsoft.com/office/drawing/2014/main" id="{956F6C15-FC4A-4A82-8B23-84E70E801997}"/>
              </a:ext>
            </a:extLst>
          </p:cNvPr>
          <p:cNvPicPr>
            <a:picLocks noChangeAspect="1"/>
          </p:cNvPicPr>
          <p:nvPr/>
        </p:nvPicPr>
        <p:blipFill>
          <a:blip r:embed="rId6"/>
          <a:stretch>
            <a:fillRect/>
          </a:stretch>
        </p:blipFill>
        <p:spPr>
          <a:xfrm>
            <a:off x="4443810" y="1044890"/>
            <a:ext cx="1771650" cy="1771650"/>
          </a:xfrm>
          <a:prstGeom prst="rect">
            <a:avLst/>
          </a:prstGeom>
        </p:spPr>
      </p:pic>
      <p:pic>
        <p:nvPicPr>
          <p:cNvPr id="851972" name="Picture 4" descr="Related image">
            <a:extLst>
              <a:ext uri="{FF2B5EF4-FFF2-40B4-BE49-F238E27FC236}">
                <a16:creationId xmlns:a16="http://schemas.microsoft.com/office/drawing/2014/main" id="{4F840475-447F-42A0-89B0-0A04D8DC2F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523" y="3034243"/>
            <a:ext cx="2230561" cy="1674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89D3B4-B21F-407B-902E-1E2DCA9D3C38}"/>
              </a:ext>
            </a:extLst>
          </p:cNvPr>
          <p:cNvSpPr txBox="1"/>
          <p:nvPr/>
        </p:nvSpPr>
        <p:spPr>
          <a:xfrm>
            <a:off x="0" y="808038"/>
            <a:ext cx="1801992" cy="1754326"/>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ü"/>
            </a:pPr>
            <a:r>
              <a:rPr lang="en-US" dirty="0"/>
              <a:t>Human Engineering</a:t>
            </a:r>
          </a:p>
          <a:p>
            <a:pPr marL="285750" indent="-285750">
              <a:buFont typeface="Wingdings" panose="05000000000000000000" pitchFamily="2" charset="2"/>
              <a:buChar char="ü"/>
            </a:pPr>
            <a:r>
              <a:rPr lang="en-US" dirty="0"/>
              <a:t>Business</a:t>
            </a:r>
          </a:p>
          <a:p>
            <a:pPr marL="285750" indent="-285750">
              <a:buFont typeface="Wingdings" panose="05000000000000000000" pitchFamily="2" charset="2"/>
              <a:buChar char="ü"/>
            </a:pPr>
            <a:r>
              <a:rPr lang="en-US" dirty="0"/>
              <a:t>Investment</a:t>
            </a:r>
          </a:p>
          <a:p>
            <a:pPr marL="285750" indent="-285750">
              <a:buFont typeface="Wingdings" panose="05000000000000000000" pitchFamily="2" charset="2"/>
              <a:buChar char="ü"/>
            </a:pPr>
            <a:r>
              <a:rPr lang="en-US" dirty="0"/>
              <a:t>Military</a:t>
            </a:r>
          </a:p>
          <a:p>
            <a:pPr marL="285750" indent="-285750">
              <a:buFont typeface="Wingdings" panose="05000000000000000000" pitchFamily="2" charset="2"/>
              <a:buChar char="ü"/>
            </a:pPr>
            <a:r>
              <a:rPr lang="en-US" dirty="0"/>
              <a:t>Nationalism</a:t>
            </a:r>
          </a:p>
        </p:txBody>
      </p:sp>
      <p:pic>
        <p:nvPicPr>
          <p:cNvPr id="11" name="Picture 10">
            <a:extLst>
              <a:ext uri="{FF2B5EF4-FFF2-40B4-BE49-F238E27FC236}">
                <a16:creationId xmlns:a16="http://schemas.microsoft.com/office/drawing/2014/main" id="{9290B742-1011-4C49-98DB-AC5EE71A9EC8}"/>
              </a:ext>
            </a:extLst>
          </p:cNvPr>
          <p:cNvPicPr>
            <a:picLocks noChangeAspect="1"/>
          </p:cNvPicPr>
          <p:nvPr/>
        </p:nvPicPr>
        <p:blipFill>
          <a:blip r:embed="rId8"/>
          <a:stretch>
            <a:fillRect/>
          </a:stretch>
        </p:blipFill>
        <p:spPr>
          <a:xfrm>
            <a:off x="1677570" y="4034610"/>
            <a:ext cx="1548089" cy="2074758"/>
          </a:xfrm>
          <a:prstGeom prst="rect">
            <a:avLst/>
          </a:prstGeom>
        </p:spPr>
      </p:pic>
    </p:spTree>
    <p:extLst>
      <p:ext uri="{BB962C8B-B14F-4D97-AF65-F5344CB8AC3E}">
        <p14:creationId xmlns:p14="http://schemas.microsoft.com/office/powerpoint/2010/main" val="12614389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6F2-173A-464E-8785-7DCEC2FF8925}"/>
              </a:ext>
            </a:extLst>
          </p:cNvPr>
          <p:cNvSpPr>
            <a:spLocks noGrp="1"/>
          </p:cNvSpPr>
          <p:nvPr>
            <p:ph type="title"/>
          </p:nvPr>
        </p:nvSpPr>
        <p:spPr/>
        <p:txBody>
          <a:bodyPr/>
          <a:lstStyle/>
          <a:p>
            <a:r>
              <a:rPr lang="en-US" dirty="0"/>
              <a:t>Personality</a:t>
            </a:r>
          </a:p>
        </p:txBody>
      </p:sp>
      <p:sp>
        <p:nvSpPr>
          <p:cNvPr id="3" name="Content Placeholder 2">
            <a:extLst>
              <a:ext uri="{FF2B5EF4-FFF2-40B4-BE49-F238E27FC236}">
                <a16:creationId xmlns:a16="http://schemas.microsoft.com/office/drawing/2014/main" id="{2798AB8C-9712-4516-A0AF-A69CA748BF30}"/>
              </a:ext>
            </a:extLst>
          </p:cNvPr>
          <p:cNvSpPr>
            <a:spLocks noGrp="1"/>
          </p:cNvSpPr>
          <p:nvPr>
            <p:ph idx="1"/>
          </p:nvPr>
        </p:nvSpPr>
        <p:spPr/>
        <p:txBody>
          <a:bodyPr>
            <a:normAutofit fontScale="47500" lnSpcReduction="20000"/>
          </a:bodyPr>
          <a:lstStyle/>
          <a:p>
            <a:pPr marL="0" indent="0">
              <a:buNone/>
            </a:pPr>
            <a:r>
              <a:rPr lang="en-IN" sz="5100" dirty="0"/>
              <a:t>Personality refers to the individual differences in characteristic patterns of thinking, feeling, and behaving</a:t>
            </a:r>
            <a:endParaRPr lang="en-IN" sz="7600" b="1" dirty="0"/>
          </a:p>
          <a:p>
            <a:r>
              <a:rPr lang="en-IN" sz="5100" b="1" dirty="0"/>
              <a:t>Authentic</a:t>
            </a:r>
            <a:r>
              <a:rPr lang="en-IN" sz="3400" dirty="0"/>
              <a:t> (e.g., accepts others for what and who they are, show open concern);</a:t>
            </a:r>
          </a:p>
          <a:p>
            <a:r>
              <a:rPr lang="en-IN" sz="5100" b="1" dirty="0"/>
              <a:t>Courteous</a:t>
            </a:r>
            <a:r>
              <a:rPr lang="en-IN" sz="3400" dirty="0"/>
              <a:t> (e.g., ability to apply appropriate </a:t>
            </a:r>
            <a:r>
              <a:rPr lang="en-IN" sz="3400" dirty="0" err="1"/>
              <a:t>behavior</a:t>
            </a:r>
            <a:r>
              <a:rPr lang="en-IN" sz="3400" dirty="0"/>
              <a:t> and etiquette);</a:t>
            </a:r>
          </a:p>
          <a:p>
            <a:r>
              <a:rPr lang="en-IN" sz="5100" b="1" dirty="0"/>
              <a:t>Creative</a:t>
            </a:r>
            <a:r>
              <a:rPr lang="en-IN" sz="3400" dirty="0"/>
              <a:t> (e.g., ability to think abstractly, to see things differently, to innovate);</a:t>
            </a:r>
          </a:p>
          <a:p>
            <a:r>
              <a:rPr lang="en-IN" sz="5100" b="1" dirty="0"/>
              <a:t>Cultural</a:t>
            </a:r>
            <a:r>
              <a:rPr lang="en-IN" sz="3400" dirty="0"/>
              <a:t> (e.g., measure of sensitivity to other cultures including values, norms, and beliefs);</a:t>
            </a:r>
          </a:p>
          <a:p>
            <a:r>
              <a:rPr lang="en-IN" sz="5100" b="1" dirty="0"/>
              <a:t>Emotional</a:t>
            </a:r>
            <a:r>
              <a:rPr lang="en-IN" sz="3400" dirty="0"/>
              <a:t> (e.g., ability to perceive emotions and the information they present and to manage them; measure of </a:t>
            </a:r>
            <a:r>
              <a:rPr lang="en-US" sz="3400" dirty="0"/>
              <a:t>interpersonal skills);</a:t>
            </a:r>
          </a:p>
          <a:p>
            <a:r>
              <a:rPr lang="en-IN" sz="5100" b="1" dirty="0"/>
              <a:t>Intellectual</a:t>
            </a:r>
            <a:r>
              <a:rPr lang="en-IN" sz="3400" dirty="0"/>
              <a:t> (e.g., measure of human intelligence over multiple aptitudes);</a:t>
            </a:r>
          </a:p>
          <a:p>
            <a:r>
              <a:rPr lang="en-IN" sz="5100" b="1" dirty="0"/>
              <a:t>Managerial</a:t>
            </a:r>
            <a:r>
              <a:rPr lang="en-IN" sz="3400" dirty="0"/>
              <a:t> (e.g., measure of management practice and potential);</a:t>
            </a:r>
          </a:p>
          <a:p>
            <a:r>
              <a:rPr lang="en-IN" sz="5100" b="1" dirty="0"/>
              <a:t>Political</a:t>
            </a:r>
            <a:r>
              <a:rPr lang="en-IN" sz="3400" dirty="0"/>
              <a:t> (e.g., measure of political intelligence and making things happen);</a:t>
            </a:r>
          </a:p>
          <a:p>
            <a:r>
              <a:rPr lang="en-IN" sz="5100" b="1" dirty="0"/>
              <a:t>Service-oriented</a:t>
            </a:r>
            <a:r>
              <a:rPr lang="en-IN" sz="3400" dirty="0"/>
              <a:t> (e.g., evidence of willingness to serve other people);</a:t>
            </a:r>
          </a:p>
          <a:p>
            <a:r>
              <a:rPr lang="en-IN" sz="5100" b="1" dirty="0"/>
              <a:t>Social</a:t>
            </a:r>
            <a:r>
              <a:rPr lang="en-IN" sz="3400" dirty="0"/>
              <a:t> (e.g., ability to understand and manage people); and</a:t>
            </a:r>
          </a:p>
          <a:p>
            <a:r>
              <a:rPr lang="en-IN" sz="5100" b="1" dirty="0"/>
              <a:t>Systemic</a:t>
            </a:r>
            <a:r>
              <a:rPr lang="en-IN" sz="3400" dirty="0"/>
              <a:t> (e.g., drive to understand and build systems</a:t>
            </a:r>
            <a:endParaRPr lang="en-US" sz="3400" dirty="0"/>
          </a:p>
        </p:txBody>
      </p:sp>
      <p:sp>
        <p:nvSpPr>
          <p:cNvPr id="4" name="Footer Placeholder 3">
            <a:extLst>
              <a:ext uri="{FF2B5EF4-FFF2-40B4-BE49-F238E27FC236}">
                <a16:creationId xmlns:a16="http://schemas.microsoft.com/office/drawing/2014/main" id="{BDED1A61-3E3B-4416-A0CB-EDA87EE60F5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8C1CA86-75FD-4ACD-B654-6F6BC821EFB1}"/>
              </a:ext>
            </a:extLst>
          </p:cNvPr>
          <p:cNvSpPr>
            <a:spLocks noGrp="1"/>
          </p:cNvSpPr>
          <p:nvPr>
            <p:ph type="sldNum" sz="quarter" idx="12"/>
          </p:nvPr>
        </p:nvSpPr>
        <p:spPr/>
        <p:txBody>
          <a:bodyPr/>
          <a:lstStyle/>
          <a:p>
            <a:pPr>
              <a:defRPr/>
            </a:pPr>
            <a:fld id="{72DDD327-84E9-44EE-94DF-C6A9CABE3A3A}" type="slidenum">
              <a:rPr lang="en-US" altLang="en-US" smtClean="0"/>
              <a:pPr>
                <a:defRPr/>
              </a:pPr>
              <a:t>333</a:t>
            </a:fld>
            <a:endParaRPr lang="en-US" altLang="en-US"/>
          </a:p>
        </p:txBody>
      </p:sp>
    </p:spTree>
    <p:extLst>
      <p:ext uri="{BB962C8B-B14F-4D97-AF65-F5344CB8AC3E}">
        <p14:creationId xmlns:p14="http://schemas.microsoft.com/office/powerpoint/2010/main" val="41756849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3CE6-4B55-4423-9DE4-7259497C976E}"/>
              </a:ext>
            </a:extLst>
          </p:cNvPr>
          <p:cNvSpPr>
            <a:spLocks noGrp="1"/>
          </p:cNvSpPr>
          <p:nvPr>
            <p:ph type="title"/>
          </p:nvPr>
        </p:nvSpPr>
        <p:spPr/>
        <p:txBody>
          <a:bodyPr/>
          <a:lstStyle/>
          <a:p>
            <a:r>
              <a:rPr lang="en-US" dirty="0"/>
              <a:t>Leadership Style Depends..</a:t>
            </a:r>
          </a:p>
        </p:txBody>
      </p:sp>
      <p:sp>
        <p:nvSpPr>
          <p:cNvPr id="3" name="Content Placeholder 2">
            <a:extLst>
              <a:ext uri="{FF2B5EF4-FFF2-40B4-BE49-F238E27FC236}">
                <a16:creationId xmlns:a16="http://schemas.microsoft.com/office/drawing/2014/main" id="{6D2AEF29-4544-4567-993A-A44845151EC4}"/>
              </a:ext>
            </a:extLst>
          </p:cNvPr>
          <p:cNvSpPr>
            <a:spLocks noGrp="1"/>
          </p:cNvSpPr>
          <p:nvPr>
            <p:ph idx="1"/>
          </p:nvPr>
        </p:nvSpPr>
        <p:spPr/>
        <p:txBody>
          <a:bodyPr>
            <a:normAutofit fontScale="92500" lnSpcReduction="10000"/>
          </a:bodyPr>
          <a:lstStyle/>
          <a:p>
            <a:pPr marL="0" indent="0">
              <a:buNone/>
            </a:pPr>
            <a:r>
              <a:rPr lang="en-IN" dirty="0"/>
              <a:t>The style a project manager selects may be a personal preference, or the result of the combination of multiple factors like</a:t>
            </a:r>
          </a:p>
          <a:p>
            <a:r>
              <a:rPr lang="en-IN" dirty="0"/>
              <a:t>Leader characteristics (e.g., attitudes, moods, needs, values, ethics);</a:t>
            </a:r>
          </a:p>
          <a:p>
            <a:r>
              <a:rPr lang="en-IN" dirty="0"/>
              <a:t>Team member characteristics (e.g., attitudes, moods, needs, values, ethics);</a:t>
            </a:r>
          </a:p>
          <a:p>
            <a:r>
              <a:rPr lang="en-IN" dirty="0"/>
              <a:t>Organizational characteristics (e.g., its purpose, structure, and type of work performed); and</a:t>
            </a:r>
          </a:p>
          <a:p>
            <a:r>
              <a:rPr lang="en-IN" dirty="0"/>
              <a:t>Environmental characteristics (e.g., social situation, economic state, and political elements).</a:t>
            </a:r>
            <a:endParaRPr lang="en-US" dirty="0"/>
          </a:p>
        </p:txBody>
      </p:sp>
      <p:sp>
        <p:nvSpPr>
          <p:cNvPr id="4" name="Footer Placeholder 3">
            <a:extLst>
              <a:ext uri="{FF2B5EF4-FFF2-40B4-BE49-F238E27FC236}">
                <a16:creationId xmlns:a16="http://schemas.microsoft.com/office/drawing/2014/main" id="{046CD6C4-166C-4DCA-827B-44BAD813951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A10E8C2-988C-4397-8723-AB55754A7E74}"/>
              </a:ext>
            </a:extLst>
          </p:cNvPr>
          <p:cNvSpPr>
            <a:spLocks noGrp="1"/>
          </p:cNvSpPr>
          <p:nvPr>
            <p:ph type="sldNum" sz="quarter" idx="12"/>
          </p:nvPr>
        </p:nvSpPr>
        <p:spPr/>
        <p:txBody>
          <a:bodyPr/>
          <a:lstStyle/>
          <a:p>
            <a:pPr>
              <a:defRPr/>
            </a:pPr>
            <a:fld id="{72DDD327-84E9-44EE-94DF-C6A9CABE3A3A}" type="slidenum">
              <a:rPr lang="en-US" altLang="en-US" smtClean="0"/>
              <a:pPr>
                <a:defRPr/>
              </a:pPr>
              <a:t>334</a:t>
            </a:fld>
            <a:endParaRPr lang="en-US" altLang="en-US"/>
          </a:p>
        </p:txBody>
      </p:sp>
    </p:spTree>
    <p:extLst>
      <p:ext uri="{BB962C8B-B14F-4D97-AF65-F5344CB8AC3E}">
        <p14:creationId xmlns:p14="http://schemas.microsoft.com/office/powerpoint/2010/main" val="64429223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EE24-531D-4DA6-817C-9D2F71ACDD78}"/>
              </a:ext>
            </a:extLst>
          </p:cNvPr>
          <p:cNvSpPr>
            <a:spLocks noGrp="1"/>
          </p:cNvSpPr>
          <p:nvPr>
            <p:ph type="title"/>
          </p:nvPr>
        </p:nvSpPr>
        <p:spPr/>
        <p:txBody>
          <a:bodyPr/>
          <a:lstStyle/>
          <a:p>
            <a:r>
              <a:rPr lang="en-US" dirty="0"/>
              <a:t>Leadership Types</a:t>
            </a:r>
          </a:p>
        </p:txBody>
      </p:sp>
      <p:sp>
        <p:nvSpPr>
          <p:cNvPr id="3" name="Content Placeholder 2">
            <a:extLst>
              <a:ext uri="{FF2B5EF4-FFF2-40B4-BE49-F238E27FC236}">
                <a16:creationId xmlns:a16="http://schemas.microsoft.com/office/drawing/2014/main" id="{B8976401-6D9A-440B-9A7F-4F4D5F7F1156}"/>
              </a:ext>
            </a:extLst>
          </p:cNvPr>
          <p:cNvSpPr>
            <a:spLocks noGrp="1"/>
          </p:cNvSpPr>
          <p:nvPr>
            <p:ph idx="1"/>
          </p:nvPr>
        </p:nvSpPr>
        <p:spPr/>
        <p:txBody>
          <a:bodyPr>
            <a:normAutofit fontScale="70000" lnSpcReduction="20000"/>
          </a:bodyPr>
          <a:lstStyle/>
          <a:p>
            <a:r>
              <a:rPr lang="en-IN" b="1" dirty="0"/>
              <a:t>Laissez-faire</a:t>
            </a:r>
            <a:r>
              <a:rPr lang="en-IN" dirty="0"/>
              <a:t> (e.g., allowing the team to make their own decisions and establish their own goals, also referred to as taking a hands-off style);</a:t>
            </a:r>
          </a:p>
          <a:p>
            <a:r>
              <a:rPr lang="en-IN" b="1" dirty="0"/>
              <a:t>Transactional</a:t>
            </a:r>
            <a:r>
              <a:rPr lang="en-IN" dirty="0"/>
              <a:t> (e.g., focus on goals, feedback, and accomplishment to determine rewards; management </a:t>
            </a:r>
            <a:r>
              <a:rPr lang="en-US" dirty="0"/>
              <a:t>by exception);</a:t>
            </a:r>
          </a:p>
          <a:p>
            <a:r>
              <a:rPr lang="en-IN" b="1" dirty="0"/>
              <a:t>Servant leader </a:t>
            </a:r>
            <a:r>
              <a:rPr lang="en-IN" dirty="0"/>
              <a:t>(e.g., demonstrates commitment to serve and put other people first; focuses on other people’s growth, learning, development, autonomy, and well-being; concentrates on relationships, community and collaboration; leadership is secondary and emerges after service);</a:t>
            </a:r>
          </a:p>
          <a:p>
            <a:r>
              <a:rPr lang="en-IN" b="1" dirty="0"/>
              <a:t>Transformational</a:t>
            </a:r>
            <a:r>
              <a:rPr lang="en-IN" dirty="0"/>
              <a:t> (e.g., empowering followers through idealized attributes and </a:t>
            </a:r>
            <a:r>
              <a:rPr lang="en-IN" dirty="0" err="1"/>
              <a:t>behaviors</a:t>
            </a:r>
            <a:r>
              <a:rPr lang="en-IN" dirty="0"/>
              <a:t>, inspirational motivation, encouragement for innovation and creativity, and individual consideration);</a:t>
            </a:r>
          </a:p>
          <a:p>
            <a:r>
              <a:rPr lang="en-IN" b="1" dirty="0"/>
              <a:t>Charismatic </a:t>
            </a:r>
            <a:r>
              <a:rPr lang="en-IN" dirty="0"/>
              <a:t>(e.g., able to inspire; is high-energy, enthusiastic, self-confident; holds strong convictions); and Interactional (e.g., a combination of transactional, transformational, and charismatic).</a:t>
            </a:r>
            <a:endParaRPr lang="en-US" dirty="0"/>
          </a:p>
        </p:txBody>
      </p:sp>
      <p:sp>
        <p:nvSpPr>
          <p:cNvPr id="4" name="Footer Placeholder 3">
            <a:extLst>
              <a:ext uri="{FF2B5EF4-FFF2-40B4-BE49-F238E27FC236}">
                <a16:creationId xmlns:a16="http://schemas.microsoft.com/office/drawing/2014/main" id="{B961075D-5897-4B15-BECF-1D17AA079C3F}"/>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ECF82E8-3B43-413E-82D1-A4D168E9BC0E}"/>
              </a:ext>
            </a:extLst>
          </p:cNvPr>
          <p:cNvSpPr>
            <a:spLocks noGrp="1"/>
          </p:cNvSpPr>
          <p:nvPr>
            <p:ph type="sldNum" sz="quarter" idx="12"/>
          </p:nvPr>
        </p:nvSpPr>
        <p:spPr/>
        <p:txBody>
          <a:bodyPr/>
          <a:lstStyle/>
          <a:p>
            <a:pPr>
              <a:defRPr/>
            </a:pPr>
            <a:fld id="{72DDD327-84E9-44EE-94DF-C6A9CABE3A3A}" type="slidenum">
              <a:rPr lang="en-US" altLang="en-US" smtClean="0"/>
              <a:pPr>
                <a:defRPr/>
              </a:pPr>
              <a:t>335</a:t>
            </a:fld>
            <a:endParaRPr lang="en-US" altLang="en-US"/>
          </a:p>
        </p:txBody>
      </p:sp>
    </p:spTree>
    <p:extLst>
      <p:ext uri="{BB962C8B-B14F-4D97-AF65-F5344CB8AC3E}">
        <p14:creationId xmlns:p14="http://schemas.microsoft.com/office/powerpoint/2010/main" val="2669179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extLst>
      <p:ext uri="{BB962C8B-B14F-4D97-AF65-F5344CB8AC3E}">
        <p14:creationId xmlns:p14="http://schemas.microsoft.com/office/powerpoint/2010/main" val="425507141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337</a:t>
            </a:fld>
            <a:endParaRPr lang="en-US" altLang="en-US" sz="1200">
              <a:solidFill>
                <a:srgbClr val="898989"/>
              </a:solidFill>
            </a:endParaRPr>
          </a:p>
        </p:txBody>
      </p:sp>
    </p:spTree>
    <p:extLst>
      <p:ext uri="{BB962C8B-B14F-4D97-AF65-F5344CB8AC3E}">
        <p14:creationId xmlns:p14="http://schemas.microsoft.com/office/powerpoint/2010/main" val="185375671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3" name="Content Placeholder 2">
            <a:extLst>
              <a:ext uri="{FF2B5EF4-FFF2-40B4-BE49-F238E27FC236}">
                <a16:creationId xmlns:a16="http://schemas.microsoft.com/office/drawing/2014/main" id="{C9E55CB7-F7E5-4C30-8E90-1546C644B67F}"/>
              </a:ext>
            </a:extLst>
          </p:cNvPr>
          <p:cNvSpPr>
            <a:spLocks noGrp="1"/>
          </p:cNvSpPr>
          <p:nvPr>
            <p:ph idx="1"/>
          </p:nvPr>
        </p:nvSpPr>
        <p:spPr/>
        <p:txBody>
          <a:bodyPr>
            <a:normAutofit/>
          </a:bodyPr>
          <a:lstStyle/>
          <a:p>
            <a:pPr marL="236538" indent="-236538" eaLnBrk="1" hangingPunct="1"/>
            <a:r>
              <a:rPr lang="en-US" altLang="en-US" sz="2400" dirty="0">
                <a:latin typeface="Kabel Bk BT"/>
              </a:rPr>
              <a:t>Listens  to  subordinates  to  diagnose  or solve  problems </a:t>
            </a:r>
          </a:p>
          <a:p>
            <a:pPr marL="236538" indent="-236538" eaLnBrk="1" hangingPunct="1"/>
            <a:r>
              <a:rPr lang="en-US" altLang="en-US" sz="2400" dirty="0">
                <a:latin typeface="Kabel Bk BT"/>
              </a:rPr>
              <a:t>Sets goals and develops short- and long- range  action  plans </a:t>
            </a:r>
          </a:p>
          <a:p>
            <a:pPr marL="236538" indent="-236538" eaLnBrk="1" hangingPunct="1"/>
            <a:r>
              <a:rPr lang="en-US" altLang="en-US" sz="2400" dirty="0">
                <a:latin typeface="Kabel Bk BT"/>
              </a:rPr>
              <a:t>Gives  directions  about  who  is  to  do  which tasks to what standards </a:t>
            </a:r>
          </a:p>
          <a:p>
            <a:pPr marL="236538" indent="-236538" eaLnBrk="1" hangingPunct="1"/>
            <a:r>
              <a:rPr lang="en-US" altLang="en-US" sz="2400" dirty="0">
                <a:latin typeface="Kabel Bk BT"/>
              </a:rPr>
              <a:t>Provides feedback on task performance </a:t>
            </a:r>
          </a:p>
          <a:p>
            <a:pPr marL="236538" indent="-236538" eaLnBrk="1" hangingPunct="1"/>
            <a:r>
              <a:rPr lang="en-US" altLang="en-US" sz="2400" dirty="0">
                <a:latin typeface="Kabel Bk BT"/>
              </a:rPr>
              <a:t>Rewards or disciplines task performance and personal characteristics </a:t>
            </a:r>
          </a:p>
          <a:p>
            <a:pPr marL="236538" indent="-236538" eaLnBrk="1" hangingPunct="1"/>
            <a:r>
              <a:rPr lang="en-US" altLang="en-US" sz="2400" dirty="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extLst>
      <p:ext uri="{BB962C8B-B14F-4D97-AF65-F5344CB8AC3E}">
        <p14:creationId xmlns:p14="http://schemas.microsoft.com/office/powerpoint/2010/main" val="275988182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a:bodyPr>
          <a:lstStyle/>
          <a:p>
            <a:pPr marL="914400" lvl="1" indent="-457200">
              <a:lnSpc>
                <a:spcPct val="11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1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1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10000"/>
              </a:lnSpc>
              <a:spcBef>
                <a:spcPct val="50000"/>
              </a:spcBef>
              <a:buFont typeface="Wingdings" pitchFamily="2" charset="2"/>
              <a:buChar char="ü"/>
              <a:defRPr/>
            </a:pPr>
            <a:r>
              <a:rPr lang="en-US" sz="2000" dirty="0">
                <a:latin typeface="Kabel Bk BT" pitchFamily="34" charset="0"/>
              </a:rPr>
              <a:t>Motivate team members with challenges &amp; rewards</a:t>
            </a:r>
          </a:p>
          <a:p>
            <a:pPr>
              <a:lnSpc>
                <a:spcPct val="110000"/>
              </a:lnSpc>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extLst>
      <p:ext uri="{BB962C8B-B14F-4D97-AF65-F5344CB8AC3E}">
        <p14:creationId xmlns:p14="http://schemas.microsoft.com/office/powerpoint/2010/main" val="3889078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dirty="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DC1-DC64-4AA6-B324-C50419B134D9}"/>
              </a:ext>
            </a:extLst>
          </p:cNvPr>
          <p:cNvSpPr>
            <a:spLocks noGrp="1"/>
          </p:cNvSpPr>
          <p:nvPr>
            <p:ph type="title"/>
          </p:nvPr>
        </p:nvSpPr>
        <p:spPr/>
        <p:txBody>
          <a:bodyPr/>
          <a:lstStyle/>
          <a:p>
            <a:r>
              <a:rPr lang="en-US" altLang="en-US" dirty="0">
                <a:latin typeface="Kabel Bk BT"/>
              </a:rPr>
              <a:t>Halo effect</a:t>
            </a:r>
            <a:endParaRPr lang="en-US" dirty="0"/>
          </a:p>
        </p:txBody>
      </p:sp>
      <p:sp>
        <p:nvSpPr>
          <p:cNvPr id="6" name="Content Placeholder 5">
            <a:extLst>
              <a:ext uri="{FF2B5EF4-FFF2-40B4-BE49-F238E27FC236}">
                <a16:creationId xmlns:a16="http://schemas.microsoft.com/office/drawing/2014/main" id="{E9E56F32-4E1B-45D0-9FF8-D6D263B74022}"/>
              </a:ext>
            </a:extLst>
          </p:cNvPr>
          <p:cNvSpPr>
            <a:spLocks noGrp="1"/>
          </p:cNvSpPr>
          <p:nvPr>
            <p:ph idx="1"/>
          </p:nvPr>
        </p:nvSpPr>
        <p:spPr/>
        <p:txBody>
          <a:bodyPr>
            <a:normAutofit/>
          </a:bodyPr>
          <a:lstStyle/>
          <a:p>
            <a:pPr marL="0" indent="0">
              <a:buNone/>
            </a:pPr>
            <a:r>
              <a:rPr lang="en-IN" dirty="0"/>
              <a:t>The halo effect is the assumption that because the person is good at a technology they’d also be good at managing a project. (Which may be wrong assumption).</a:t>
            </a:r>
          </a:p>
          <a:p>
            <a:pPr marL="0" indent="0">
              <a:buNone/>
            </a:pPr>
            <a:endParaRPr lang="en-US" dirty="0"/>
          </a:p>
        </p:txBody>
      </p:sp>
      <p:sp>
        <p:nvSpPr>
          <p:cNvPr id="4" name="Footer Placeholder 3">
            <a:extLst>
              <a:ext uri="{FF2B5EF4-FFF2-40B4-BE49-F238E27FC236}">
                <a16:creationId xmlns:a16="http://schemas.microsoft.com/office/drawing/2014/main" id="{9FE7FDD3-A2D3-46AC-846B-9C9FD431739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1CF8BA6-226D-44A9-9CAD-02F05D2612CC}"/>
              </a:ext>
            </a:extLst>
          </p:cNvPr>
          <p:cNvSpPr>
            <a:spLocks noGrp="1"/>
          </p:cNvSpPr>
          <p:nvPr>
            <p:ph type="sldNum" sz="quarter" idx="12"/>
          </p:nvPr>
        </p:nvSpPr>
        <p:spPr/>
        <p:txBody>
          <a:bodyPr/>
          <a:lstStyle/>
          <a:p>
            <a:pPr>
              <a:defRPr/>
            </a:pPr>
            <a:fld id="{72DDD327-84E9-44EE-94DF-C6A9CABE3A3A}" type="slidenum">
              <a:rPr lang="en-US" altLang="en-US" smtClean="0"/>
              <a:pPr>
                <a:defRPr/>
              </a:pPr>
              <a:t>340</a:t>
            </a:fld>
            <a:endParaRPr lang="en-US" altLang="en-US"/>
          </a:p>
        </p:txBody>
      </p:sp>
    </p:spTree>
    <p:extLst>
      <p:ext uri="{BB962C8B-B14F-4D97-AF65-F5344CB8AC3E}">
        <p14:creationId xmlns:p14="http://schemas.microsoft.com/office/powerpoint/2010/main" val="7503148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dirty="0"/>
              <a:t>Exercise-24</a:t>
            </a:r>
            <a:endParaRPr alt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sz="2400" b="1" dirty="0"/>
              <a:t>Prepare Human Resource Management Plan Including</a:t>
            </a:r>
          </a:p>
          <a:p>
            <a:pPr marL="914400" lvl="1" indent="-514350">
              <a:buFont typeface="Arial" panose="020B0604020202020204" pitchFamily="34" charset="0"/>
              <a:buChar char="•"/>
              <a:defRPr/>
            </a:pPr>
            <a:r>
              <a:rPr lang="en-US" sz="2000" b="1" dirty="0"/>
              <a:t>Staffing Management Plan for your project</a:t>
            </a:r>
          </a:p>
          <a:p>
            <a:pPr marL="914400" lvl="1" indent="-514350">
              <a:buFont typeface="Arial" panose="020B0604020202020204" pitchFamily="34" charset="0"/>
              <a:buChar char="•"/>
              <a:defRPr/>
            </a:pPr>
            <a:r>
              <a:rPr lang="en-US" sz="2000" b="1" dirty="0"/>
              <a:t>Project Organization Structure</a:t>
            </a:r>
          </a:p>
          <a:p>
            <a:pPr marL="914400" lvl="1" indent="-514350">
              <a:buFont typeface="Arial" panose="020B0604020202020204" pitchFamily="34" charset="0"/>
              <a:buChar char="•"/>
              <a:defRPr/>
            </a:pPr>
            <a:r>
              <a:rPr lang="en-US" sz="2000" b="1" dirty="0"/>
              <a:t>Ground Rules for working in project</a:t>
            </a:r>
          </a:p>
          <a:p>
            <a:pPr marL="914400" lvl="1" indent="-514350">
              <a:buFont typeface="Arial" panose="020B0604020202020204" pitchFamily="34" charset="0"/>
              <a:buChar char="•"/>
              <a:defRPr/>
            </a:pPr>
            <a:r>
              <a:rPr lang="en-US" sz="2000" b="1" dirty="0"/>
              <a:t>Prepare Project Calendar</a:t>
            </a:r>
          </a:p>
          <a:p>
            <a:pPr marL="914400" lvl="1" indent="-514350">
              <a:buFont typeface="Arial" panose="020B0604020202020204" pitchFamily="34" charset="0"/>
              <a:buChar char="•"/>
              <a:defRPr/>
            </a:pPr>
            <a:r>
              <a:rPr lang="en-US" sz="2000" b="1" dirty="0"/>
              <a:t>Prepare a training plan</a:t>
            </a:r>
          </a:p>
          <a:p>
            <a:pPr marL="914400" lvl="1" indent="-514350">
              <a:buFont typeface="Arial" panose="020B0604020202020204" pitchFamily="34" charset="0"/>
              <a:buChar char="•"/>
              <a:defRPr/>
            </a:pPr>
            <a:r>
              <a:rPr lang="en-US" sz="2000" b="1" dirty="0"/>
              <a:t>Prepare a hiring plan</a:t>
            </a:r>
          </a:p>
          <a:p>
            <a:pPr marL="914400" lvl="1" indent="-514350">
              <a:buFont typeface="Arial" panose="020B0604020202020204" pitchFamily="34" charset="0"/>
              <a:buChar char="•"/>
              <a:defRPr/>
            </a:pPr>
            <a:r>
              <a:rPr lang="en-US" sz="2000" b="1" dirty="0"/>
              <a:t>Appraisal and Feedback Plan</a:t>
            </a:r>
          </a:p>
          <a:p>
            <a:pPr marL="457200" indent="-457200">
              <a:buFont typeface="+mj-lt"/>
              <a:buAutoNum type="arabicPeriod"/>
              <a:defRPr/>
            </a:pPr>
            <a:r>
              <a:rPr lang="en-US" sz="2400" b="1" dirty="0"/>
              <a:t>Discuss servant Leadership</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extLst>
      <p:ext uri="{BB962C8B-B14F-4D97-AF65-F5344CB8AC3E}">
        <p14:creationId xmlns:p14="http://schemas.microsoft.com/office/powerpoint/2010/main" val="29153164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extLst>
      <p:ext uri="{BB962C8B-B14F-4D97-AF65-F5344CB8AC3E}">
        <p14:creationId xmlns:p14="http://schemas.microsoft.com/office/powerpoint/2010/main" val="140930748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extLst>
      <p:ext uri="{BB962C8B-B14F-4D97-AF65-F5344CB8AC3E}">
        <p14:creationId xmlns:p14="http://schemas.microsoft.com/office/powerpoint/2010/main" val="85254629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extLst>
      <p:ext uri="{BB962C8B-B14F-4D97-AF65-F5344CB8AC3E}">
        <p14:creationId xmlns:p14="http://schemas.microsoft.com/office/powerpoint/2010/main" val="170064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extLst>
      <p:ext uri="{BB962C8B-B14F-4D97-AF65-F5344CB8AC3E}">
        <p14:creationId xmlns:p14="http://schemas.microsoft.com/office/powerpoint/2010/main" val="49920534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50011"/>
          </a:xfrm>
        </p:spPr>
        <p:txBody>
          <a:bodyPr>
            <a:spAutoFit/>
          </a:bodyPr>
          <a:lstStyle/>
          <a:p>
            <a:pPr marL="971550" lvl="1" indent="-514350">
              <a:lnSpc>
                <a:spcPct val="200000"/>
              </a:lnSpc>
              <a:buFont typeface="+mj-lt"/>
              <a:buAutoNum type="arabicPeriod" startAt="33"/>
              <a:defRPr/>
            </a:pPr>
            <a:r>
              <a:rPr lang="en-US" dirty="0"/>
              <a:t>Plan Communications [PLANNING]</a:t>
            </a:r>
          </a:p>
          <a:p>
            <a:pPr marL="914400" lvl="1" indent="-457200">
              <a:lnSpc>
                <a:spcPct val="200000"/>
              </a:lnSpc>
              <a:buFont typeface="Calibri" pitchFamily="34" charset="0"/>
              <a:buAutoNum type="arabicPeriod" startAt="33"/>
              <a:defRPr/>
            </a:pPr>
            <a:r>
              <a:rPr lang="en-US" dirty="0"/>
              <a:t>Manage Communication[EXECUTING]</a:t>
            </a:r>
          </a:p>
          <a:p>
            <a:pPr marL="914400" lvl="1" indent="-457200">
              <a:lnSpc>
                <a:spcPct val="200000"/>
              </a:lnSpc>
              <a:buFont typeface="Calibri" pitchFamily="34" charset="0"/>
              <a:buAutoNum type="arabicPeriod" startAt="33"/>
              <a:defRPr/>
            </a:pPr>
            <a:r>
              <a:rPr lang="en-US" dirty="0"/>
              <a:t>Monitor Communications[M&amp;C]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extLst>
      <p:ext uri="{BB962C8B-B14F-4D97-AF65-F5344CB8AC3E}">
        <p14:creationId xmlns:p14="http://schemas.microsoft.com/office/powerpoint/2010/main" val="24383334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dirty="0"/>
              <a:t>3</a:t>
            </a:r>
            <a:r>
              <a:rPr lang="en-US" altLang="en-US" dirty="0"/>
              <a:t>3</a:t>
            </a:r>
            <a:r>
              <a:rPr altLang="en-US" dirty="0"/>
              <a:t>.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dirty="0"/>
              <a:t>Determining the project stakeholder information needs and defining a communication approach.</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extLst>
      <p:ext uri="{BB962C8B-B14F-4D97-AF65-F5344CB8AC3E}">
        <p14:creationId xmlns:p14="http://schemas.microsoft.com/office/powerpoint/2010/main" val="88461808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4" name="Text Placeholder 5"/>
          <p:cNvSpPr>
            <a:spLocks noGrp="1"/>
          </p:cNvSpPr>
          <p:nvPr>
            <p:ph type="body" sz="quarter" idx="13"/>
          </p:nvPr>
        </p:nvSpPr>
        <p:spPr/>
        <p:txBody>
          <a:bodyPr/>
          <a:lstStyle/>
          <a:p>
            <a:r>
              <a:rPr lang="en-US" sz="1600" dirty="0"/>
              <a:t>.1 Expert judgment</a:t>
            </a:r>
          </a:p>
          <a:p>
            <a:r>
              <a:rPr lang="en-US" sz="1600" dirty="0"/>
              <a:t>.2 Communication 	requirements analysis</a:t>
            </a:r>
          </a:p>
          <a:p>
            <a:r>
              <a:rPr lang="en-US" sz="1600" dirty="0"/>
              <a:t>.3 Communication 	technology</a:t>
            </a:r>
          </a:p>
          <a:p>
            <a:r>
              <a:rPr lang="en-US" sz="1600" dirty="0"/>
              <a:t>.4 Communication models</a:t>
            </a:r>
          </a:p>
          <a:p>
            <a:r>
              <a:rPr lang="en-US" sz="1600" dirty="0"/>
              <a:t>.5 Communication methods</a:t>
            </a:r>
          </a:p>
          <a:p>
            <a:r>
              <a:rPr lang="en-US" sz="1600" dirty="0"/>
              <a:t>.6 Interpersonal and team 	skills</a:t>
            </a:r>
          </a:p>
          <a:p>
            <a:pPr lvl="1"/>
            <a:r>
              <a:rPr lang="en-US" sz="1400" dirty="0"/>
              <a:t>• Communication styles 	assessment</a:t>
            </a:r>
          </a:p>
          <a:p>
            <a:pPr lvl="1"/>
            <a:r>
              <a:rPr lang="en-US" sz="1400" dirty="0"/>
              <a:t>• Political awareness</a:t>
            </a:r>
          </a:p>
          <a:p>
            <a:pPr lvl="1"/>
            <a:r>
              <a:rPr lang="en-US" sz="1400" dirty="0"/>
              <a:t>• Cultural awareness</a:t>
            </a:r>
          </a:p>
          <a:p>
            <a:r>
              <a:rPr lang="en-US" sz="1600" dirty="0"/>
              <a:t>.7 Data representation</a:t>
            </a:r>
          </a:p>
          <a:p>
            <a:pPr lvl="1"/>
            <a:r>
              <a:rPr lang="en-US" sz="1400" dirty="0"/>
              <a:t>• Stakeholder engagement 	assessment matrix</a:t>
            </a:r>
          </a:p>
          <a:p>
            <a:r>
              <a:rPr lang="en-US" sz="1600" dirty="0"/>
              <a:t>.8 Meetings</a:t>
            </a:r>
            <a:endParaRPr lang="en-US" altLang="en-US" sz="1600" dirty="0"/>
          </a:p>
        </p:txBody>
      </p:sp>
      <p:sp>
        <p:nvSpPr>
          <p:cNvPr id="5836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Resource management 	plan</a:t>
            </a:r>
          </a:p>
          <a:p>
            <a:pPr lvl="1"/>
            <a:r>
              <a:rPr lang="en-US" dirty="0"/>
              <a:t>• Stakeholder 	engagement plan</a:t>
            </a:r>
          </a:p>
          <a:p>
            <a:r>
              <a:rPr lang="en-US" dirty="0"/>
              <a:t>.3 Project documents</a:t>
            </a:r>
          </a:p>
          <a:p>
            <a:pPr lvl="1"/>
            <a:r>
              <a:rPr lang="en-US" dirty="0"/>
              <a:t>• Requirements 	documentation</a:t>
            </a:r>
          </a:p>
          <a:p>
            <a:pPr lvl="1"/>
            <a:r>
              <a:rPr lang="en-US" dirty="0"/>
              <a:t>• Stakeholder register</a:t>
            </a:r>
          </a:p>
          <a:p>
            <a:r>
              <a:rPr lang="en-US" dirty="0"/>
              <a:t>.4 EEFs</a:t>
            </a:r>
          </a:p>
          <a:p>
            <a:r>
              <a:rPr lang="en-US" dirty="0"/>
              <a:t>.5 OPAs</a:t>
            </a:r>
            <a:endParaRPr lang="en-US" altLang="en-US" dirty="0"/>
          </a:p>
        </p:txBody>
      </p:sp>
      <p:sp>
        <p:nvSpPr>
          <p:cNvPr id="583685" name="Text Placeholder 6"/>
          <p:cNvSpPr>
            <a:spLocks noGrp="1"/>
          </p:cNvSpPr>
          <p:nvPr>
            <p:ph type="body" sz="quarter" idx="14"/>
          </p:nvPr>
        </p:nvSpPr>
        <p:spPr/>
        <p:txBody>
          <a:bodyPr/>
          <a:lstStyle/>
          <a:p>
            <a:r>
              <a:rPr lang="en-US" altLang="en-US" dirty="0"/>
              <a:t>.1 </a:t>
            </a:r>
            <a:r>
              <a:rPr lang="en-US" dirty="0"/>
              <a:t>Communications 	management plan</a:t>
            </a:r>
          </a:p>
          <a:p>
            <a:r>
              <a:rPr lang="en-US" dirty="0"/>
              <a:t>.2 PMP updates</a:t>
            </a:r>
          </a:p>
          <a:p>
            <a:pPr lvl="1"/>
            <a:r>
              <a:rPr lang="en-US" dirty="0"/>
              <a:t>• Stakeholder 	engagement plan</a:t>
            </a:r>
          </a:p>
          <a:p>
            <a:r>
              <a:rPr lang="en-US" dirty="0"/>
              <a:t>.3 Project documents 	updates</a:t>
            </a:r>
          </a:p>
          <a:p>
            <a:r>
              <a:rPr lang="en-US" dirty="0"/>
              <a:t>• Project schedule</a:t>
            </a:r>
          </a:p>
          <a:p>
            <a:r>
              <a:rPr lang="en-US" dirty="0"/>
              <a:t>• Stakeholder register</a:t>
            </a:r>
            <a:endParaRPr lang="en-US" altLang="en-US" dirty="0"/>
          </a:p>
        </p:txBody>
      </p:sp>
      <p:sp>
        <p:nvSpPr>
          <p:cNvPr id="583686" name="Text Placeholder 7"/>
          <p:cNvSpPr>
            <a:spLocks noGrp="1"/>
          </p:cNvSpPr>
          <p:nvPr>
            <p:ph type="body" sz="quarter" idx="15"/>
          </p:nvPr>
        </p:nvSpPr>
        <p:spPr/>
        <p:txBody>
          <a:bodyPr vert="horz"/>
          <a:lstStyle/>
          <a:p>
            <a:pPr marL="0" indent="0"/>
            <a:r>
              <a:rPr lang="en-US" altLang="en-US" dirty="0"/>
              <a:t>PCOM</a:t>
            </a:r>
          </a:p>
        </p:txBody>
      </p:sp>
      <p:sp>
        <p:nvSpPr>
          <p:cNvPr id="5836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5836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348</a:t>
            </a:fld>
            <a:endParaRPr lang="en-US" altLang="en-US" sz="1200">
              <a:solidFill>
                <a:srgbClr val="898989"/>
              </a:solidFill>
            </a:endParaRPr>
          </a:p>
        </p:txBody>
      </p:sp>
    </p:spTree>
    <p:extLst>
      <p:ext uri="{BB962C8B-B14F-4D97-AF65-F5344CB8AC3E}">
        <p14:creationId xmlns:p14="http://schemas.microsoft.com/office/powerpoint/2010/main" val="7611329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extLst>
      <p:ext uri="{BB962C8B-B14F-4D97-AF65-F5344CB8AC3E}">
        <p14:creationId xmlns:p14="http://schemas.microsoft.com/office/powerpoint/2010/main" val="317623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 </a:t>
            </a:r>
            <a:r>
              <a:rPr lang="en-IN" i="1" dirty="0">
                <a:solidFill>
                  <a:srgbClr val="FF0000"/>
                </a:solidFill>
                <a:ea typeface="Microsoft YaHei" charset="0"/>
                <a:cs typeface="Microsoft YaHei" charset="0"/>
              </a:rPr>
              <a:t>Concept development, Customer requirements, Solution development, Build, Test, Transition, Commissioning</a:t>
            </a:r>
            <a:endParaRPr lang="en-US" i="1" dirty="0">
              <a:solidFill>
                <a:srgbClr val="FF0000"/>
              </a:solidFill>
              <a:ea typeface="Microsoft YaHei" charset="0"/>
              <a:cs typeface="Microsoft YaHei" charset="0"/>
            </a:endParaRP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35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350</a:t>
            </a:fld>
            <a:endParaRPr lang="en-US" altLang="en-US" sz="1200">
              <a:solidFill>
                <a:srgbClr val="898989"/>
              </a:solidFill>
            </a:endParaRPr>
          </a:p>
        </p:txBody>
      </p:sp>
    </p:spTree>
    <p:extLst>
      <p:ext uri="{BB962C8B-B14F-4D97-AF65-F5344CB8AC3E}">
        <p14:creationId xmlns:p14="http://schemas.microsoft.com/office/powerpoint/2010/main" val="25959770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351</a:t>
            </a:fld>
            <a:endParaRPr lang="en-US" altLang="en-US" sz="1200">
              <a:solidFill>
                <a:srgbClr val="898989"/>
              </a:solidFill>
            </a:endParaRPr>
          </a:p>
        </p:txBody>
      </p:sp>
    </p:spTree>
    <p:extLst>
      <p:ext uri="{BB962C8B-B14F-4D97-AF65-F5344CB8AC3E}">
        <p14:creationId xmlns:p14="http://schemas.microsoft.com/office/powerpoint/2010/main" val="357844165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2017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extLst>
      <p:ext uri="{BB962C8B-B14F-4D97-AF65-F5344CB8AC3E}">
        <p14:creationId xmlns:p14="http://schemas.microsoft.com/office/powerpoint/2010/main" val="3386340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dirty="0"/>
              <a:t>3</a:t>
            </a:r>
            <a:r>
              <a:rPr lang="en-US" altLang="en-US" dirty="0"/>
              <a:t>4</a:t>
            </a:r>
            <a:r>
              <a:rPr altLang="en-US" dirty="0"/>
              <a:t>.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extLst>
      <p:ext uri="{BB962C8B-B14F-4D97-AF65-F5344CB8AC3E}">
        <p14:creationId xmlns:p14="http://schemas.microsoft.com/office/powerpoint/2010/main" val="267166286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Text Placeholder 5"/>
          <p:cNvSpPr>
            <a:spLocks noGrp="1"/>
          </p:cNvSpPr>
          <p:nvPr>
            <p:ph type="body" sz="quarter" idx="13"/>
          </p:nvPr>
        </p:nvSpPr>
        <p:spPr>
          <a:xfrm>
            <a:off x="3379836" y="1211262"/>
            <a:ext cx="2819402" cy="5113338"/>
          </a:xfrm>
        </p:spPr>
        <p:txBody>
          <a:bodyPr/>
          <a:lstStyle/>
          <a:p>
            <a:r>
              <a:rPr lang="en-US" sz="1600" dirty="0"/>
              <a:t>.1 Communication 	technology</a:t>
            </a:r>
          </a:p>
          <a:p>
            <a:r>
              <a:rPr lang="en-US" sz="1600" dirty="0"/>
              <a:t>.2 Communication methods</a:t>
            </a:r>
          </a:p>
          <a:p>
            <a:r>
              <a:rPr lang="en-US" sz="1600" dirty="0"/>
              <a:t>.3 Communication skills</a:t>
            </a:r>
          </a:p>
          <a:p>
            <a:pPr lvl="1"/>
            <a:r>
              <a:rPr lang="en-US" sz="1400" dirty="0"/>
              <a:t>• Communication competence</a:t>
            </a:r>
          </a:p>
          <a:p>
            <a:pPr lvl="1"/>
            <a:r>
              <a:rPr lang="en-US" sz="1400" dirty="0"/>
              <a:t>• Feedback</a:t>
            </a:r>
          </a:p>
          <a:p>
            <a:pPr lvl="1"/>
            <a:r>
              <a:rPr lang="en-US" sz="1400" dirty="0"/>
              <a:t>• Nonverbal</a:t>
            </a:r>
          </a:p>
          <a:p>
            <a:pPr lvl="1"/>
            <a:r>
              <a:rPr lang="en-US" sz="1400" dirty="0"/>
              <a:t>• Presentations</a:t>
            </a:r>
          </a:p>
          <a:p>
            <a:r>
              <a:rPr lang="en-US" sz="1600" dirty="0"/>
              <a:t>.4 PMIS</a:t>
            </a:r>
          </a:p>
          <a:p>
            <a:r>
              <a:rPr lang="en-US" sz="1600" dirty="0"/>
              <a:t>.5 Project reporting</a:t>
            </a:r>
          </a:p>
          <a:p>
            <a:r>
              <a:rPr lang="en-US" sz="1600" dirty="0"/>
              <a:t>.6 Interpersonal and team 	skills</a:t>
            </a:r>
            <a:endParaRPr lang="en-US" sz="1400" dirty="0"/>
          </a:p>
          <a:p>
            <a:pPr lvl="1"/>
            <a:r>
              <a:rPr lang="en-US" sz="1400" dirty="0"/>
              <a:t>• Active listening</a:t>
            </a:r>
          </a:p>
          <a:p>
            <a:pPr lvl="1"/>
            <a:r>
              <a:rPr lang="en-US" sz="1400" dirty="0"/>
              <a:t>• Conflict management</a:t>
            </a:r>
          </a:p>
          <a:p>
            <a:pPr lvl="1"/>
            <a:r>
              <a:rPr lang="en-US" sz="1400" dirty="0"/>
              <a:t>• Cultural awareness</a:t>
            </a:r>
          </a:p>
          <a:p>
            <a:pPr lvl="1"/>
            <a:r>
              <a:rPr lang="en-US" sz="1400" dirty="0"/>
              <a:t>• Meeting management</a:t>
            </a:r>
          </a:p>
          <a:p>
            <a:pPr lvl="1"/>
            <a:r>
              <a:rPr lang="en-US" sz="1400" dirty="0"/>
              <a:t>• Networking</a:t>
            </a:r>
          </a:p>
          <a:p>
            <a:pPr lvl="1"/>
            <a:r>
              <a:rPr lang="en-US" sz="1400" dirty="0"/>
              <a:t>• Political awareness</a:t>
            </a:r>
          </a:p>
          <a:p>
            <a:r>
              <a:rPr lang="en-US" sz="1600" dirty="0"/>
              <a:t>.7 Meetings</a:t>
            </a:r>
            <a:endParaRPr lang="en-US" altLang="en-US" sz="1600" dirty="0"/>
          </a:p>
        </p:txBody>
      </p:sp>
      <p:sp>
        <p:nvSpPr>
          <p:cNvPr id="5959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a:xfrm>
            <a:off x="304801" y="1211262"/>
            <a:ext cx="2971798" cy="5113338"/>
          </a:xfrm>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Change log</a:t>
            </a:r>
          </a:p>
          <a:p>
            <a:pPr lvl="1"/>
            <a:r>
              <a:rPr lang="en-US" sz="1600" dirty="0"/>
              <a:t>• Issue log</a:t>
            </a:r>
          </a:p>
          <a:p>
            <a:pPr lvl="1"/>
            <a:r>
              <a:rPr lang="en-US" sz="1600" dirty="0"/>
              <a:t>• Lessons learned register</a:t>
            </a:r>
          </a:p>
          <a:p>
            <a:pPr lvl="1"/>
            <a:r>
              <a:rPr lang="en-US" sz="1600" dirty="0"/>
              <a:t>• Quality report</a:t>
            </a:r>
          </a:p>
          <a:p>
            <a:pPr lvl="1"/>
            <a:r>
              <a:rPr lang="en-US" sz="1600" dirty="0"/>
              <a:t>• Risk report</a:t>
            </a:r>
          </a:p>
          <a:p>
            <a:pPr lvl="1"/>
            <a:r>
              <a:rPr lang="en-US" sz="1600" dirty="0"/>
              <a:t>• Stakeholder register</a:t>
            </a:r>
          </a:p>
          <a:p>
            <a:r>
              <a:rPr lang="en-US" sz="1800" dirty="0"/>
              <a:t>.3 WPR</a:t>
            </a:r>
          </a:p>
          <a:p>
            <a:r>
              <a:rPr lang="en-US" sz="1800" dirty="0"/>
              <a:t>.4 EEFs</a:t>
            </a:r>
          </a:p>
          <a:p>
            <a:r>
              <a:rPr lang="en-US" sz="1800" dirty="0"/>
              <a:t>.5 OPAs</a:t>
            </a:r>
            <a:endParaRPr lang="en-US" altLang="en-US" sz="1800" dirty="0"/>
          </a:p>
        </p:txBody>
      </p:sp>
      <p:sp>
        <p:nvSpPr>
          <p:cNvPr id="595973" name="Text Placeholder 6"/>
          <p:cNvSpPr>
            <a:spLocks noGrp="1"/>
          </p:cNvSpPr>
          <p:nvPr>
            <p:ph type="body" sz="quarter" idx="14"/>
          </p:nvPr>
        </p:nvSpPr>
        <p:spPr/>
        <p:txBody>
          <a:bodyPr/>
          <a:lstStyle/>
          <a:p>
            <a:r>
              <a:rPr lang="en-US" dirty="0"/>
              <a:t>.1 Project 	communications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Issue log</a:t>
            </a:r>
          </a:p>
          <a:p>
            <a:pPr lvl="1"/>
            <a:r>
              <a:rPr lang="en-US" dirty="0"/>
              <a:t>• Lessons learned 	register</a:t>
            </a:r>
          </a:p>
          <a:p>
            <a:pPr lvl="1"/>
            <a:r>
              <a:rPr lang="en-US" dirty="0"/>
              <a:t>• Project schedule</a:t>
            </a:r>
          </a:p>
          <a:p>
            <a:pPr lvl="1"/>
            <a:r>
              <a:rPr lang="en-US" dirty="0"/>
              <a:t>• Risk register</a:t>
            </a:r>
          </a:p>
          <a:p>
            <a:pPr lvl="1"/>
            <a:r>
              <a:rPr lang="en-US" dirty="0"/>
              <a:t>• Stakeholder register</a:t>
            </a:r>
          </a:p>
          <a:p>
            <a:r>
              <a:rPr lang="en-US" dirty="0"/>
              <a:t>.4 OPAs updates</a:t>
            </a:r>
            <a:endParaRPr lang="en-US" altLang="en-US" dirty="0"/>
          </a:p>
        </p:txBody>
      </p:sp>
      <p:sp>
        <p:nvSpPr>
          <p:cNvPr id="595974" name="Text Placeholder 7"/>
          <p:cNvSpPr>
            <a:spLocks noGrp="1"/>
          </p:cNvSpPr>
          <p:nvPr>
            <p:ph type="body" sz="quarter" idx="15"/>
          </p:nvPr>
        </p:nvSpPr>
        <p:spPr/>
        <p:txBody>
          <a:bodyPr vert="horz"/>
          <a:lstStyle/>
          <a:p>
            <a:pPr marL="0" indent="0"/>
            <a:r>
              <a:rPr lang="en-US" altLang="en-US" dirty="0"/>
              <a:t>PCOM</a:t>
            </a:r>
          </a:p>
        </p:txBody>
      </p:sp>
      <p:sp>
        <p:nvSpPr>
          <p:cNvPr id="595975"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595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extLst>
      <p:ext uri="{BB962C8B-B14F-4D97-AF65-F5344CB8AC3E}">
        <p14:creationId xmlns:p14="http://schemas.microsoft.com/office/powerpoint/2010/main" val="319768225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extLst>
      <p:ext uri="{BB962C8B-B14F-4D97-AF65-F5344CB8AC3E}">
        <p14:creationId xmlns:p14="http://schemas.microsoft.com/office/powerpoint/2010/main" val="36246593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extLst>
      <p:ext uri="{BB962C8B-B14F-4D97-AF65-F5344CB8AC3E}">
        <p14:creationId xmlns:p14="http://schemas.microsoft.com/office/powerpoint/2010/main" val="4133925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7" name="Text Box 6"/>
          <p:cNvSpPr txBox="1">
            <a:spLocks noChangeArrowheads="1"/>
          </p:cNvSpPr>
          <p:nvPr/>
        </p:nvSpPr>
        <p:spPr bwMode="auto">
          <a:xfrm>
            <a:off x="3886200" y="1447800"/>
            <a:ext cx="2362200" cy="523220"/>
          </a:xfrm>
          <a:prstGeom prst="rect">
            <a:avLst/>
          </a:prstGeom>
          <a:solidFill>
            <a:srgbClr val="00B0F0"/>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dirty="0">
                <a:solidFill>
                  <a:schemeClr val="bg1"/>
                </a:solidFill>
                <a:latin typeface="Arial" panose="020B0604020202020204" pitchFamily="34" charset="0"/>
              </a:rPr>
              <a:t>Top Management /Client/Sponsor</a:t>
            </a:r>
          </a:p>
        </p:txBody>
      </p:sp>
      <p:sp>
        <p:nvSpPr>
          <p:cNvPr id="602118" name="Text Box 7"/>
          <p:cNvSpPr txBox="1">
            <a:spLocks noChangeArrowheads="1"/>
          </p:cNvSpPr>
          <p:nvPr/>
        </p:nvSpPr>
        <p:spPr bwMode="auto">
          <a:xfrm>
            <a:off x="3810000" y="5257800"/>
            <a:ext cx="1981200" cy="954107"/>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dirty="0">
                <a:solidFill>
                  <a:schemeClr val="bg1"/>
                </a:solidFill>
                <a:latin typeface="Arial" panose="020B0604020202020204" pitchFamily="34" charset="0"/>
              </a:rPr>
              <a:t>Team Members/</a:t>
            </a:r>
          </a:p>
          <a:p>
            <a:pPr algn="ctr" eaLnBrk="1" hangingPunct="1">
              <a:spcBef>
                <a:spcPct val="50000"/>
              </a:spcBef>
              <a:buFontTx/>
              <a:buNone/>
            </a:pPr>
            <a:r>
              <a:rPr lang="en-US" altLang="en-US" sz="1400" dirty="0">
                <a:solidFill>
                  <a:schemeClr val="bg1"/>
                </a:solidFill>
                <a:latin typeface="Arial" panose="020B0604020202020204" pitchFamily="34" charset="0"/>
              </a:rPr>
              <a:t> Contributor/</a:t>
            </a:r>
          </a:p>
          <a:p>
            <a:pPr algn="ctr" eaLnBrk="1" hangingPunct="1">
              <a:spcBef>
                <a:spcPct val="50000"/>
              </a:spcBef>
              <a:buFontTx/>
              <a:buNone/>
            </a:pPr>
            <a:r>
              <a:rPr lang="en-US" altLang="en-US" sz="1400" dirty="0">
                <a:solidFill>
                  <a:schemeClr val="bg1"/>
                </a:solidFill>
                <a:latin typeface="Arial" panose="020B0604020202020204" pitchFamily="34" charset="0"/>
              </a:rPr>
              <a:t>Sub-Contractor</a:t>
            </a:r>
          </a:p>
        </p:txBody>
      </p:sp>
      <p:sp>
        <p:nvSpPr>
          <p:cNvPr id="602119" name="Text Box 8"/>
          <p:cNvSpPr txBox="1">
            <a:spLocks noChangeArrowheads="1"/>
          </p:cNvSpPr>
          <p:nvPr/>
        </p:nvSpPr>
        <p:spPr bwMode="auto">
          <a:xfrm>
            <a:off x="7391400" y="3352800"/>
            <a:ext cx="1371977" cy="738664"/>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Functional Manager/</a:t>
            </a:r>
          </a:p>
          <a:p>
            <a:pPr algn="ctr" eaLnBrk="1" hangingPunct="1">
              <a:spcBef>
                <a:spcPct val="0"/>
              </a:spcBef>
              <a:buFontTx/>
              <a:buNone/>
            </a:pPr>
            <a:r>
              <a:rPr lang="en-US" altLang="en-US" sz="1400" dirty="0">
                <a:solidFill>
                  <a:schemeClr val="bg1"/>
                </a:solidFill>
                <a:latin typeface="Arial" panose="020B0604020202020204" pitchFamily="34" charset="0"/>
              </a:rPr>
              <a:t>Other Mgrs.</a:t>
            </a:r>
          </a:p>
        </p:txBody>
      </p:sp>
      <p:sp>
        <p:nvSpPr>
          <p:cNvPr id="602120" name="Text Box 9"/>
          <p:cNvSpPr txBox="1">
            <a:spLocks noChangeArrowheads="1"/>
          </p:cNvSpPr>
          <p:nvPr/>
        </p:nvSpPr>
        <p:spPr bwMode="auto">
          <a:xfrm>
            <a:off x="838200" y="3352800"/>
            <a:ext cx="2057400" cy="738664"/>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External Stakeholders/</a:t>
            </a:r>
          </a:p>
          <a:p>
            <a:pPr algn="ctr" eaLnBrk="1" hangingPunct="1">
              <a:spcBef>
                <a:spcPct val="0"/>
              </a:spcBef>
              <a:buFontTx/>
              <a:buNone/>
            </a:pPr>
            <a:r>
              <a:rPr lang="en-US" altLang="en-US" sz="1400" dirty="0">
                <a:solidFill>
                  <a:schemeClr val="bg1"/>
                </a:solidFill>
                <a:latin typeface="Arial" panose="020B0604020202020204" pitchFamily="34" charset="0"/>
              </a:rPr>
              <a:t>Regulatory Agencies/</a:t>
            </a:r>
          </a:p>
          <a:p>
            <a:pPr algn="ctr" eaLnBrk="1" hangingPunct="1">
              <a:spcBef>
                <a:spcPct val="0"/>
              </a:spcBef>
              <a:buFontTx/>
              <a:buNone/>
            </a:pPr>
            <a:r>
              <a:rPr lang="en-US" altLang="en-US" sz="1400" dirty="0">
                <a:solidFill>
                  <a:schemeClr val="bg1"/>
                </a:solidFill>
                <a:latin typeface="Arial" panose="020B0604020202020204" pitchFamily="34" charset="0"/>
              </a:rPr>
              <a:t>Press</a:t>
            </a:r>
          </a:p>
        </p:txBody>
      </p:sp>
      <p:sp>
        <p:nvSpPr>
          <p:cNvPr id="602121" name="Text Box 10"/>
          <p:cNvSpPr txBox="1">
            <a:spLocks noChangeArrowheads="1"/>
          </p:cNvSpPr>
          <p:nvPr/>
        </p:nvSpPr>
        <p:spPr bwMode="auto">
          <a:xfrm>
            <a:off x="4114800" y="3578423"/>
            <a:ext cx="1600200" cy="646331"/>
          </a:xfrm>
          <a:prstGeom prst="rect">
            <a:avLst/>
          </a:prstGeom>
          <a:solidFill>
            <a:srgbClr val="00B0F0"/>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dirty="0">
                <a:solidFill>
                  <a:schemeClr val="bg1"/>
                </a:solidFill>
                <a:latin typeface="Arial" panose="020B0604020202020204" pitchFamily="34" charset="0"/>
              </a:rPr>
              <a:t>Project Manager</a:t>
            </a:r>
          </a:p>
        </p:txBody>
      </p:sp>
      <p:sp>
        <p:nvSpPr>
          <p:cNvPr id="602122" name="Line 11"/>
          <p:cNvSpPr>
            <a:spLocks noChangeShapeType="1"/>
          </p:cNvSpPr>
          <p:nvPr/>
        </p:nvSpPr>
        <p:spPr bwMode="auto">
          <a:xfrm>
            <a:off x="4800223" y="2047220"/>
            <a:ext cx="377" cy="13817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3" name="Line 12"/>
          <p:cNvSpPr>
            <a:spLocks noChangeShapeType="1"/>
          </p:cNvSpPr>
          <p:nvPr/>
        </p:nvSpPr>
        <p:spPr bwMode="auto">
          <a:xfrm>
            <a:off x="4800600" y="4352010"/>
            <a:ext cx="0" cy="82959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4" name="Line 13"/>
          <p:cNvSpPr>
            <a:spLocks noChangeShapeType="1"/>
          </p:cNvSpPr>
          <p:nvPr/>
        </p:nvSpPr>
        <p:spPr bwMode="auto">
          <a:xfrm>
            <a:off x="28956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5" name="Line 14"/>
          <p:cNvSpPr>
            <a:spLocks noChangeShapeType="1"/>
          </p:cNvSpPr>
          <p:nvPr/>
        </p:nvSpPr>
        <p:spPr bwMode="auto">
          <a:xfrm>
            <a:off x="57150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6" name="Line 15"/>
          <p:cNvSpPr>
            <a:spLocks noChangeShapeType="1"/>
          </p:cNvSpPr>
          <p:nvPr/>
        </p:nvSpPr>
        <p:spPr bwMode="auto">
          <a:xfrm flipV="1">
            <a:off x="6019800" y="4031396"/>
            <a:ext cx="1752600" cy="1378803"/>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7" name="Line 16"/>
          <p:cNvSpPr>
            <a:spLocks noChangeShapeType="1"/>
          </p:cNvSpPr>
          <p:nvPr/>
        </p:nvSpPr>
        <p:spPr bwMode="auto">
          <a:xfrm>
            <a:off x="1997973" y="4214398"/>
            <a:ext cx="1659627" cy="134820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8" name="Line 17"/>
          <p:cNvSpPr>
            <a:spLocks noChangeShapeType="1"/>
          </p:cNvSpPr>
          <p:nvPr/>
        </p:nvSpPr>
        <p:spPr bwMode="auto">
          <a:xfrm flipV="1">
            <a:off x="2041249" y="2147237"/>
            <a:ext cx="1844951" cy="1099199"/>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9" name="Line 18"/>
          <p:cNvSpPr>
            <a:spLocks noChangeShapeType="1"/>
          </p:cNvSpPr>
          <p:nvPr/>
        </p:nvSpPr>
        <p:spPr bwMode="auto">
          <a:xfrm>
            <a:off x="6324600" y="2147237"/>
            <a:ext cx="1240456" cy="1000716"/>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30" name="Text Box 19"/>
          <p:cNvSpPr txBox="1">
            <a:spLocks noChangeArrowheads="1"/>
          </p:cNvSpPr>
          <p:nvPr/>
        </p:nvSpPr>
        <p:spPr bwMode="auto">
          <a:xfrm>
            <a:off x="4127114" y="2520234"/>
            <a:ext cx="656643" cy="307777"/>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Up</a:t>
            </a:r>
          </a:p>
        </p:txBody>
      </p:sp>
      <p:sp>
        <p:nvSpPr>
          <p:cNvPr id="602131" name="Text Box 22"/>
          <p:cNvSpPr txBox="1">
            <a:spLocks noChangeArrowheads="1"/>
          </p:cNvSpPr>
          <p:nvPr/>
        </p:nvSpPr>
        <p:spPr bwMode="auto">
          <a:xfrm>
            <a:off x="4127114" y="4607123"/>
            <a:ext cx="643125"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Down</a:t>
            </a:r>
          </a:p>
        </p:txBody>
      </p:sp>
      <p:sp>
        <p:nvSpPr>
          <p:cNvPr id="602132" name="Text Box 23"/>
          <p:cNvSpPr txBox="1">
            <a:spLocks noChangeArrowheads="1"/>
          </p:cNvSpPr>
          <p:nvPr/>
        </p:nvSpPr>
        <p:spPr bwMode="auto">
          <a:xfrm>
            <a:off x="3128928" y="3061638"/>
            <a:ext cx="990977"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Horizontal</a:t>
            </a:r>
          </a:p>
        </p:txBody>
      </p:sp>
      <p:sp>
        <p:nvSpPr>
          <p:cNvPr id="602133" name="Text Box 24"/>
          <p:cNvSpPr txBox="1">
            <a:spLocks noChangeArrowheads="1"/>
          </p:cNvSpPr>
          <p:nvPr/>
        </p:nvSpPr>
        <p:spPr bwMode="auto">
          <a:xfrm>
            <a:off x="5486400" y="3048000"/>
            <a:ext cx="990977"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Horizontal</a:t>
            </a:r>
          </a:p>
        </p:txBody>
      </p:sp>
      <p:sp>
        <p:nvSpPr>
          <p:cNvPr id="602134" name="Rectangle 27"/>
          <p:cNvSpPr>
            <a:spLocks noGrp="1" noChangeArrowheads="1"/>
          </p:cNvSpPr>
          <p:nvPr>
            <p:ph type="title"/>
          </p:nvPr>
        </p:nvSpPr>
        <p:spPr>
          <a:xfrm>
            <a:off x="0" y="0"/>
            <a:ext cx="9144000"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extLst>
      <p:ext uri="{BB962C8B-B14F-4D97-AF65-F5344CB8AC3E}">
        <p14:creationId xmlns:p14="http://schemas.microsoft.com/office/powerpoint/2010/main" val="15948855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dirty="0"/>
              <a:t>3</a:t>
            </a:r>
            <a:r>
              <a:rPr lang="en-US" altLang="en-US" dirty="0"/>
              <a:t>5</a:t>
            </a:r>
            <a:r>
              <a:rPr altLang="en-US" dirty="0"/>
              <a:t>. </a:t>
            </a:r>
            <a:r>
              <a:rPr lang="en-US" altLang="en-US" dirty="0"/>
              <a:t>Monitor</a:t>
            </a:r>
            <a:r>
              <a:rPr altLang="en-US" dirty="0"/>
              <a:t> Communications</a:t>
            </a:r>
          </a:p>
        </p:txBody>
      </p:sp>
      <p:sp>
        <p:nvSpPr>
          <p:cNvPr id="604163" name="Content Placeholder 3"/>
          <p:cNvSpPr>
            <a:spLocks noGrp="1"/>
          </p:cNvSpPr>
          <p:nvPr>
            <p:ph idx="1"/>
          </p:nvPr>
        </p:nvSpPr>
        <p:spPr>
          <a:xfrm>
            <a:off x="457200" y="2362200"/>
            <a:ext cx="8229600" cy="3763963"/>
          </a:xfrm>
        </p:spPr>
        <p:txBody>
          <a:bodyPr/>
          <a:lstStyle/>
          <a:p>
            <a:pPr marL="0" indent="0">
              <a:buNone/>
            </a:pPr>
            <a:r>
              <a:rPr lang="en-IN" dirty="0"/>
              <a:t>Ensuring the information needs of the project and its stakeholders are met.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extLst>
      <p:ext uri="{BB962C8B-B14F-4D97-AF65-F5344CB8AC3E}">
        <p14:creationId xmlns:p14="http://schemas.microsoft.com/office/powerpoint/2010/main" val="247702665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Text Placeholder 5"/>
          <p:cNvSpPr>
            <a:spLocks noGrp="1"/>
          </p:cNvSpPr>
          <p:nvPr>
            <p:ph type="body" sz="quarter" idx="13"/>
          </p:nvPr>
        </p:nvSpPr>
        <p:spPr/>
        <p:txBody>
          <a:bodyPr/>
          <a:lstStyle/>
          <a:p>
            <a:r>
              <a:rPr lang="en-US" dirty="0"/>
              <a:t>.1 Expert judgment</a:t>
            </a:r>
          </a:p>
          <a:p>
            <a:r>
              <a:rPr lang="en-US" dirty="0"/>
              <a:t>.2 PMIS</a:t>
            </a:r>
          </a:p>
          <a:p>
            <a:r>
              <a:rPr lang="en-US" dirty="0"/>
              <a:t>.3 Data analysis</a:t>
            </a:r>
          </a:p>
          <a:p>
            <a:pPr lvl="1"/>
            <a:r>
              <a:rPr lang="en-US" dirty="0"/>
              <a:t>• Stakeholder 	engagement 	assessment matrix</a:t>
            </a:r>
          </a:p>
          <a:p>
            <a:r>
              <a:rPr lang="en-US" dirty="0"/>
              <a:t>.4 Interpersonal and 	team skills</a:t>
            </a:r>
          </a:p>
          <a:p>
            <a:pPr lvl="1"/>
            <a:r>
              <a:rPr lang="en-US" dirty="0"/>
              <a:t>• Observation/ 	conversation</a:t>
            </a:r>
          </a:p>
          <a:p>
            <a:r>
              <a:rPr lang="en-US" dirty="0"/>
              <a:t>.5 Meetings</a:t>
            </a:r>
            <a:endParaRPr lang="en-US" altLang="en-US" dirty="0"/>
          </a:p>
        </p:txBody>
      </p:sp>
      <p:sp>
        <p:nvSpPr>
          <p:cNvPr id="60621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Communications</a:t>
            </a:r>
          </a:p>
        </p:txBody>
      </p:sp>
      <p:sp>
        <p:nvSpPr>
          <p:cNvPr id="606211"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communications</a:t>
            </a:r>
          </a:p>
          <a:p>
            <a:r>
              <a:rPr lang="en-US" sz="1800" dirty="0"/>
              <a:t>.3 Work performance data</a:t>
            </a:r>
          </a:p>
          <a:p>
            <a:r>
              <a:rPr lang="en-US" sz="1800" dirty="0"/>
              <a:t>.4 EEFs</a:t>
            </a:r>
          </a:p>
          <a:p>
            <a:r>
              <a:rPr lang="en-US" sz="1800" dirty="0"/>
              <a:t>.5 OPAs</a:t>
            </a:r>
            <a:endParaRPr lang="en-US" altLang="en-US" sz="1800" dirty="0"/>
          </a:p>
        </p:txBody>
      </p:sp>
      <p:sp>
        <p:nvSpPr>
          <p:cNvPr id="606213" name="Text Placeholder 6"/>
          <p:cNvSpPr>
            <a:spLocks noGrp="1"/>
          </p:cNvSpPr>
          <p:nvPr>
            <p:ph type="body" sz="quarter" idx="14"/>
          </p:nvPr>
        </p:nvSpPr>
        <p:spPr/>
        <p:txBody>
          <a:bodyPr/>
          <a:lstStyle/>
          <a:p>
            <a:r>
              <a:rPr lang="en-US" dirty="0"/>
              <a:t>.1 Work performance</a:t>
            </a:r>
          </a:p>
          <a:p>
            <a:pPr lvl="1"/>
            <a:r>
              <a:rPr lang="en-US" dirty="0"/>
              <a:t>information</a:t>
            </a:r>
          </a:p>
          <a:p>
            <a:r>
              <a:rPr lang="en-US" dirty="0"/>
              <a:t>.2 Change requests</a:t>
            </a:r>
          </a:p>
          <a:p>
            <a:r>
              <a:rPr lang="en-US" dirty="0"/>
              <a:t>.3 PMP updates</a:t>
            </a:r>
          </a:p>
          <a:p>
            <a:pPr lvl="1"/>
            <a:r>
              <a:rPr lang="en-US" dirty="0"/>
              <a:t>• Communications 	management plan</a:t>
            </a:r>
          </a:p>
          <a:p>
            <a:pPr lvl="1"/>
            <a:r>
              <a:rPr lang="en-US" dirty="0"/>
              <a:t>• Stakeholder 	engagement plan</a:t>
            </a:r>
          </a:p>
          <a:p>
            <a:r>
              <a:rPr lang="en-US" dirty="0"/>
              <a:t>.4 Project documents 	updates</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606214" name="Text Placeholder 7"/>
          <p:cNvSpPr>
            <a:spLocks noGrp="1"/>
          </p:cNvSpPr>
          <p:nvPr>
            <p:ph type="body" sz="quarter" idx="15"/>
          </p:nvPr>
        </p:nvSpPr>
        <p:spPr/>
        <p:txBody>
          <a:bodyPr vert="horz"/>
          <a:lstStyle/>
          <a:p>
            <a:pPr marL="0" indent="0"/>
            <a:r>
              <a:rPr lang="en-US" altLang="en-US" dirty="0"/>
              <a:t>PCOM</a:t>
            </a:r>
          </a:p>
        </p:txBody>
      </p:sp>
      <p:sp>
        <p:nvSpPr>
          <p:cNvPr id="606215" name="Text Placeholder 8"/>
          <p:cNvSpPr>
            <a:spLocks noGrp="1"/>
          </p:cNvSpPr>
          <p:nvPr>
            <p:ph type="body" sz="quarter" idx="16"/>
          </p:nvPr>
        </p:nvSpPr>
        <p:spPr/>
        <p:txBody>
          <a:bodyPr vert="horz"/>
          <a:lstStyle/>
          <a:p>
            <a:pPr marL="0" indent="0"/>
            <a:r>
              <a:rPr lang="en-US" altLang="en-US" dirty="0"/>
              <a:t>M&amp;C</a:t>
            </a:r>
          </a:p>
        </p:txBody>
      </p:sp>
      <p:sp>
        <p:nvSpPr>
          <p:cNvPr id="606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359</a:t>
            </a:fld>
            <a:endParaRPr lang="en-US" altLang="en-US" sz="1200">
              <a:solidFill>
                <a:srgbClr val="898989"/>
              </a:solidFill>
            </a:endParaRPr>
          </a:p>
        </p:txBody>
      </p:sp>
    </p:spTree>
    <p:extLst>
      <p:ext uri="{BB962C8B-B14F-4D97-AF65-F5344CB8AC3E}">
        <p14:creationId xmlns:p14="http://schemas.microsoft.com/office/powerpoint/2010/main" val="2650245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36</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extLst>
      <p:ext uri="{BB962C8B-B14F-4D97-AF65-F5344CB8AC3E}">
        <p14:creationId xmlns:p14="http://schemas.microsoft.com/office/powerpoint/2010/main" val="66456964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361</a:t>
            </a:fld>
            <a:endParaRPr lang="en-US" altLang="en-US" sz="1200">
              <a:solidFill>
                <a:srgbClr val="898989"/>
              </a:solidFill>
            </a:endParaRPr>
          </a:p>
        </p:txBody>
      </p:sp>
    </p:spTree>
    <p:extLst>
      <p:ext uri="{BB962C8B-B14F-4D97-AF65-F5344CB8AC3E}">
        <p14:creationId xmlns:p14="http://schemas.microsoft.com/office/powerpoint/2010/main" val="307804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1" y="1295400"/>
            <a:ext cx="4038600" cy="50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dirty="0">
                <a:latin typeface="Arial" panose="020B0604020202020204" pitchFamily="34" charset="0"/>
              </a:rPr>
              <a:t>Other Factors  </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Ambiguity in language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Culture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Semantics</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Knowledge Base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Message Content – hidden agendas</a:t>
            </a:r>
          </a:p>
          <a:p>
            <a:pPr marL="398463" lvl="1" indent="-339725">
              <a:lnSpc>
                <a:spcPct val="125000"/>
              </a:lnSpc>
              <a:buFont typeface="Wingdings" panose="05000000000000000000" pitchFamily="2" charset="2"/>
              <a:buChar char="ü"/>
              <a:defRPr/>
            </a:pPr>
            <a:r>
              <a:rPr lang="en-US" sz="2000" dirty="0">
                <a:latin typeface="Arial" panose="020B0604020202020204" pitchFamily="34" charset="0"/>
                <a:cs typeface="Arial" panose="020B0604020202020204" pitchFamily="34" charset="0"/>
              </a:rPr>
              <a:t>Use of idiomatic language</a:t>
            </a:r>
          </a:p>
          <a:p>
            <a:pPr marL="398463" lvl="1" indent="-339725">
              <a:lnSpc>
                <a:spcPct val="125000"/>
              </a:lnSpc>
              <a:buFont typeface="Wingdings" panose="05000000000000000000" pitchFamily="2" charset="2"/>
              <a:buChar char="ü"/>
              <a:defRPr/>
            </a:pPr>
            <a:r>
              <a:rPr lang="en-US" sz="2000" dirty="0">
                <a:latin typeface="Arial" panose="020B0604020202020204" pitchFamily="34" charset="0"/>
                <a:cs typeface="Arial" panose="020B0604020202020204" pitchFamily="34" charset="0"/>
              </a:rPr>
              <a:t>Use of abbreviations</a:t>
            </a:r>
          </a:p>
          <a:p>
            <a:pPr marL="457200" lvl="1" indent="-398463">
              <a:spcBef>
                <a:spcPct val="50000"/>
              </a:spcBef>
              <a:buClr>
                <a:schemeClr val="tx1"/>
              </a:buClr>
              <a:buFont typeface="Wingdings" panose="05000000000000000000" pitchFamily="2" charset="2"/>
              <a:buChar char="ü"/>
            </a:pPr>
            <a:endParaRPr lang="en-US" altLang="en-US" sz="2000" i="1" dirty="0">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dirty="0">
              <a:latin typeface="Arial" panose="020B0604020202020204" pitchFamily="34" charset="0"/>
            </a:endParaRPr>
          </a:p>
        </p:txBody>
      </p:sp>
      <p:sp>
        <p:nvSpPr>
          <p:cNvPr id="5" name="Text Box 3"/>
          <p:cNvSpPr txBox="1">
            <a:spLocks noChangeArrowheads="1"/>
          </p:cNvSpPr>
          <p:nvPr/>
        </p:nvSpPr>
        <p:spPr bwMode="auto">
          <a:xfrm>
            <a:off x="304800" y="1250950"/>
            <a:ext cx="43434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dirty="0">
                <a:latin typeface="Arial" panose="020B0604020202020204" pitchFamily="34" charset="0"/>
              </a:rPr>
              <a:t>Probable Factors </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Sender’s reputation</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Sender’s status within the organization</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Environmental Background</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extLst>
      <p:ext uri="{BB962C8B-B14F-4D97-AF65-F5344CB8AC3E}">
        <p14:creationId xmlns:p14="http://schemas.microsoft.com/office/powerpoint/2010/main" val="139874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fontScale="92500" lnSpcReduction="10000"/>
          </a:bodyPr>
          <a:lstStyle/>
          <a:p>
            <a:pPr marL="0" lvl="1" indent="0">
              <a:buFont typeface="Arial" panose="020B0604020202020204" pitchFamily="34" charset="0"/>
              <a:buNone/>
              <a:defRPr/>
            </a:pPr>
            <a:r>
              <a:rPr lang="en-US" sz="2500" dirty="0"/>
              <a:t>Project may require inputs from individual and groups from different countries. Concerns related to communication are</a:t>
            </a:r>
          </a:p>
          <a:p>
            <a:pPr marL="973138" lvl="1" indent="-515938">
              <a:buFont typeface="Wingdings" pitchFamily="2" charset="2"/>
              <a:buChar char="v"/>
              <a:defRPr/>
            </a:pPr>
            <a:endParaRPr lang="en-US" sz="2000" dirty="0"/>
          </a:p>
          <a:p>
            <a:pPr marL="398463" lvl="1" indent="-398463">
              <a:lnSpc>
                <a:spcPct val="125000"/>
              </a:lnSpc>
              <a:buFont typeface="Wingdings" panose="05000000000000000000" pitchFamily="2" charset="2"/>
              <a:buChar char="ü"/>
              <a:defRPr/>
            </a:pPr>
            <a:r>
              <a:rPr lang="en-US" sz="2400" dirty="0"/>
              <a:t>Differences in culture</a:t>
            </a:r>
          </a:p>
          <a:p>
            <a:pPr marL="398463" lvl="1" indent="-398463">
              <a:lnSpc>
                <a:spcPct val="125000"/>
              </a:lnSpc>
              <a:buFont typeface="Wingdings" panose="05000000000000000000" pitchFamily="2" charset="2"/>
              <a:buChar char="ü"/>
              <a:defRPr/>
            </a:pPr>
            <a:r>
              <a:rPr lang="en-US" sz="2400" dirty="0"/>
              <a:t>Differences in project environments. </a:t>
            </a:r>
          </a:p>
          <a:p>
            <a:pPr marL="398463" lvl="1" indent="-398463">
              <a:lnSpc>
                <a:spcPct val="125000"/>
              </a:lnSpc>
              <a:buFont typeface="Wingdings" panose="05000000000000000000" pitchFamily="2" charset="2"/>
              <a:buChar char="ü"/>
              <a:defRPr/>
            </a:pPr>
            <a:r>
              <a:rPr lang="en-US" sz="2400" dirty="0"/>
              <a:t>Attitude – perceiving others using one’s own standards  rather than other’s.</a:t>
            </a:r>
          </a:p>
          <a:p>
            <a:pPr marL="398463" lvl="1" indent="-398463">
              <a:lnSpc>
                <a:spcPct val="125000"/>
              </a:lnSpc>
              <a:buFont typeface="Wingdings" panose="05000000000000000000" pitchFamily="2" charset="2"/>
              <a:buChar char="ü"/>
              <a:defRPr/>
            </a:pPr>
            <a:r>
              <a:rPr lang="en-US" sz="2400" dirty="0"/>
              <a:t>Stereotypes – sticking to a particular culture to apply in any  situation</a:t>
            </a:r>
          </a:p>
          <a:p>
            <a:pPr marL="398463" lvl="1" indent="-398463">
              <a:lnSpc>
                <a:spcPct val="125000"/>
              </a:lnSpc>
              <a:buFont typeface="Wingdings" panose="05000000000000000000" pitchFamily="2" charset="2"/>
              <a:buChar char="ü"/>
              <a:defRPr/>
            </a:pPr>
            <a:r>
              <a:rPr lang="en-US" sz="2400" dirty="0"/>
              <a:t>Thought patterns – differing culture across geographical distances/organizations</a:t>
            </a:r>
          </a:p>
          <a:p>
            <a:pPr marL="398463" lvl="1" indent="-398463">
              <a:lnSpc>
                <a:spcPct val="125000"/>
              </a:lnSpc>
              <a:buFont typeface="Wingdings" panose="05000000000000000000" pitchFamily="2" charset="2"/>
              <a:buChar char="ü"/>
              <a:defRPr/>
            </a:pPr>
            <a:r>
              <a:rPr lang="en-US" sz="2400" dirty="0"/>
              <a:t>Time sense – differing sense of urgency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extLst>
      <p:ext uri="{BB962C8B-B14F-4D97-AF65-F5344CB8AC3E}">
        <p14:creationId xmlns:p14="http://schemas.microsoft.com/office/powerpoint/2010/main" val="517542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25</a:t>
            </a:r>
          </a:p>
        </p:txBody>
      </p:sp>
      <p:sp>
        <p:nvSpPr>
          <p:cNvPr id="7" name="Content Placeholder 6"/>
          <p:cNvSpPr>
            <a:spLocks noGrp="1"/>
          </p:cNvSpPr>
          <p:nvPr>
            <p:ph idx="1"/>
          </p:nvPr>
        </p:nvSpPr>
        <p:spPr/>
        <p:txBody>
          <a:bodyPr>
            <a:normAutofit fontScale="77500" lnSpcReduction="20000"/>
          </a:bodyPr>
          <a:lstStyle/>
          <a:p>
            <a:r>
              <a:rPr lang="en-US" dirty="0"/>
              <a:t>Prepare Communication Management Plan for your project</a:t>
            </a:r>
          </a:p>
          <a:p>
            <a:pPr lvl="1"/>
            <a:r>
              <a:rPr lang="en-US" dirty="0"/>
              <a:t>Information to be shared</a:t>
            </a:r>
          </a:p>
          <a:p>
            <a:pPr lvl="1"/>
            <a:r>
              <a:rPr lang="en-US" dirty="0"/>
              <a:t>Report formats (Name &amp; Identifiers)</a:t>
            </a:r>
          </a:p>
          <a:p>
            <a:pPr lvl="1"/>
            <a:r>
              <a:rPr lang="en-US" dirty="0"/>
              <a:t>Reporting frequency</a:t>
            </a:r>
          </a:p>
          <a:p>
            <a:pPr lvl="1"/>
            <a:r>
              <a:rPr lang="en-US" dirty="0"/>
              <a:t>Reporting Technology</a:t>
            </a:r>
          </a:p>
          <a:p>
            <a:pPr lvl="1"/>
            <a:r>
              <a:rPr lang="en-US" dirty="0"/>
              <a:t>Purpose of Communication</a:t>
            </a:r>
          </a:p>
          <a:p>
            <a:pPr lvl="1"/>
            <a:r>
              <a:rPr lang="en-US" dirty="0"/>
              <a:t>Presenter</a:t>
            </a:r>
          </a:p>
          <a:p>
            <a:pPr lvl="1"/>
            <a:r>
              <a:rPr lang="en-US" dirty="0"/>
              <a:t>Audience (Name &amp; Number)</a:t>
            </a:r>
          </a:p>
          <a:p>
            <a:r>
              <a:rPr lang="en-US" dirty="0"/>
              <a:t>Prepare different reporting formats</a:t>
            </a:r>
          </a:p>
          <a:p>
            <a:pPr lvl="1"/>
            <a:r>
              <a:rPr lang="en-US" dirty="0"/>
              <a:t>Progress Reports</a:t>
            </a:r>
          </a:p>
          <a:p>
            <a:pPr lvl="1"/>
            <a:r>
              <a:rPr lang="en-US" dirty="0"/>
              <a:t>Status Reports</a:t>
            </a:r>
          </a:p>
          <a:p>
            <a:pPr lvl="1"/>
            <a:r>
              <a:rPr lang="en-US" dirty="0"/>
              <a:t>Forecast Reports</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364</a:t>
            </a:fld>
            <a:endParaRPr lang="en-US" altLang="en-US"/>
          </a:p>
        </p:txBody>
      </p:sp>
    </p:spTree>
    <p:extLst>
      <p:ext uri="{BB962C8B-B14F-4D97-AF65-F5344CB8AC3E}">
        <p14:creationId xmlns:p14="http://schemas.microsoft.com/office/powerpoint/2010/main" val="327735555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365</a:t>
            </a:fld>
            <a:endParaRPr lang="en-US" altLang="en-US" sz="1200">
              <a:solidFill>
                <a:srgbClr val="898989"/>
              </a:solidFill>
            </a:endParaRPr>
          </a:p>
        </p:txBody>
      </p:sp>
    </p:spTree>
    <p:extLst>
      <p:ext uri="{BB962C8B-B14F-4D97-AF65-F5344CB8AC3E}">
        <p14:creationId xmlns:p14="http://schemas.microsoft.com/office/powerpoint/2010/main" val="344458012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extLst>
      <p:ext uri="{BB962C8B-B14F-4D97-AF65-F5344CB8AC3E}">
        <p14:creationId xmlns:p14="http://schemas.microsoft.com/office/powerpoint/2010/main" val="154247497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extLst>
      <p:ext uri="{BB962C8B-B14F-4D97-AF65-F5344CB8AC3E}">
        <p14:creationId xmlns:p14="http://schemas.microsoft.com/office/powerpoint/2010/main" val="3454398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368</a:t>
            </a:fld>
            <a:endParaRPr lang="en-US" altLang="en-US" sz="1200">
              <a:solidFill>
                <a:srgbClr val="898989"/>
              </a:solidFill>
            </a:endParaRPr>
          </a:p>
        </p:txBody>
      </p:sp>
    </p:spTree>
    <p:extLst>
      <p:ext uri="{BB962C8B-B14F-4D97-AF65-F5344CB8AC3E}">
        <p14:creationId xmlns:p14="http://schemas.microsoft.com/office/powerpoint/2010/main" val="339097867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extLst>
      <p:ext uri="{BB962C8B-B14F-4D97-AF65-F5344CB8AC3E}">
        <p14:creationId xmlns:p14="http://schemas.microsoft.com/office/powerpoint/2010/main" val="2186781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37</a:t>
            </a:fld>
            <a:endParaRPr lang="en-US" altLang="en-US" sz="1200">
              <a:solidFill>
                <a:srgbClr val="898989"/>
              </a:solidFill>
            </a:endParaRPr>
          </a:p>
        </p:txBody>
      </p:sp>
      <p:sp>
        <p:nvSpPr>
          <p:cNvPr id="6" name="Text Box 3">
            <a:extLst>
              <a:ext uri="{FF2B5EF4-FFF2-40B4-BE49-F238E27FC236}">
                <a16:creationId xmlns:a16="http://schemas.microsoft.com/office/drawing/2014/main" id="{6764666E-8A2D-4D7D-A4D3-29E8F3AA824C}"/>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370</a:t>
            </a:fld>
            <a:endParaRPr lang="en-US" altLang="en-US" sz="1200">
              <a:solidFill>
                <a:srgbClr val="898989"/>
              </a:solidFill>
            </a:endParaRPr>
          </a:p>
        </p:txBody>
      </p:sp>
    </p:spTree>
    <p:extLst>
      <p:ext uri="{BB962C8B-B14F-4D97-AF65-F5344CB8AC3E}">
        <p14:creationId xmlns:p14="http://schemas.microsoft.com/office/powerpoint/2010/main" val="365699524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5133713"/>
          </a:xfrm>
        </p:spPr>
        <p:txBody>
          <a:bodyPr>
            <a:spAutoFit/>
          </a:bodyPr>
          <a:lstStyle/>
          <a:p>
            <a:pPr marL="914400" lvl="1" indent="-735013">
              <a:lnSpc>
                <a:spcPct val="150000"/>
              </a:lnSpc>
              <a:buFont typeface="+mj-lt"/>
              <a:buAutoNum type="arabicPeriod" startAt="36"/>
            </a:pPr>
            <a:r>
              <a:rPr lang="en-US" altLang="en-US" dirty="0"/>
              <a:t>Plan Risk Management [PLANNING]</a:t>
            </a:r>
          </a:p>
          <a:p>
            <a:pPr marL="914400" lvl="1" indent="-735013">
              <a:lnSpc>
                <a:spcPct val="150000"/>
              </a:lnSpc>
              <a:buFont typeface="Calibri" panose="020F0502020204030204" pitchFamily="34" charset="0"/>
              <a:buAutoNum type="arabicPeriod" startAt="36"/>
            </a:pPr>
            <a:r>
              <a:rPr lang="en-US" altLang="en-US" dirty="0"/>
              <a:t>Identify Risks [PLANNING]</a:t>
            </a:r>
          </a:p>
          <a:p>
            <a:pPr marL="914400" lvl="1" indent="-735013">
              <a:lnSpc>
                <a:spcPct val="150000"/>
              </a:lnSpc>
              <a:buFont typeface="Calibri" panose="020F0502020204030204" pitchFamily="34" charset="0"/>
              <a:buAutoNum type="arabicPeriod" startAt="36"/>
            </a:pPr>
            <a:r>
              <a:rPr lang="en-US" altLang="en-US" dirty="0"/>
              <a:t>Perform Qualitative Risk Analysis [PLANNING]</a:t>
            </a:r>
          </a:p>
          <a:p>
            <a:pPr marL="914400" lvl="1" indent="-735013">
              <a:lnSpc>
                <a:spcPct val="150000"/>
              </a:lnSpc>
              <a:buFont typeface="Calibri" panose="020F0502020204030204" pitchFamily="34" charset="0"/>
              <a:buAutoNum type="arabicPeriod" startAt="36"/>
            </a:pPr>
            <a:r>
              <a:rPr lang="en-US" altLang="en-US" dirty="0"/>
              <a:t>Perform Quantitative Risk Analysis [PLANNING]</a:t>
            </a:r>
          </a:p>
          <a:p>
            <a:pPr marL="914400" lvl="1" indent="-735013">
              <a:lnSpc>
                <a:spcPct val="150000"/>
              </a:lnSpc>
              <a:buFont typeface="Calibri" panose="020F0502020204030204" pitchFamily="34" charset="0"/>
              <a:buAutoNum type="arabicPeriod" startAt="36"/>
            </a:pPr>
            <a:r>
              <a:rPr lang="en-US" altLang="en-US" dirty="0"/>
              <a:t>Plan Risk Responses [PLANNING]</a:t>
            </a:r>
          </a:p>
          <a:p>
            <a:pPr marL="914400" lvl="1" indent="-735013">
              <a:lnSpc>
                <a:spcPct val="150000"/>
              </a:lnSpc>
              <a:buFont typeface="Calibri" panose="020F0502020204030204" pitchFamily="34" charset="0"/>
              <a:buAutoNum type="arabicPeriod" startAt="36"/>
            </a:pPr>
            <a:r>
              <a:rPr lang="en-US" altLang="en-US" dirty="0"/>
              <a:t>Implement Risk Responses [EXECUTING]</a:t>
            </a:r>
          </a:p>
          <a:p>
            <a:pPr marL="914400" lvl="1" indent="-735013">
              <a:lnSpc>
                <a:spcPct val="150000"/>
              </a:lnSpc>
              <a:buFont typeface="Calibri" panose="020F0502020204030204" pitchFamily="34" charset="0"/>
              <a:buAutoNum type="arabicPeriod" startAt="36"/>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extLst>
      <p:ext uri="{BB962C8B-B14F-4D97-AF65-F5344CB8AC3E}">
        <p14:creationId xmlns:p14="http://schemas.microsoft.com/office/powerpoint/2010/main" val="281361225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372</a:t>
            </a:fld>
            <a:endParaRPr lang="en-US" altLang="en-US" sz="1200">
              <a:solidFill>
                <a:srgbClr val="898989"/>
              </a:solidFill>
            </a:endParaRPr>
          </a:p>
        </p:txBody>
      </p:sp>
    </p:spTree>
    <p:extLst>
      <p:ext uri="{BB962C8B-B14F-4D97-AF65-F5344CB8AC3E}">
        <p14:creationId xmlns:p14="http://schemas.microsoft.com/office/powerpoint/2010/main" val="54528677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DEE7-C4C6-49D1-ADFB-59EACEDBA9FF}"/>
              </a:ext>
            </a:extLst>
          </p:cNvPr>
          <p:cNvSpPr>
            <a:spLocks noGrp="1"/>
          </p:cNvSpPr>
          <p:nvPr>
            <p:ph type="title"/>
          </p:nvPr>
        </p:nvSpPr>
        <p:spPr/>
        <p:txBody>
          <a:bodyPr>
            <a:normAutofit fontScale="90000"/>
          </a:bodyPr>
          <a:lstStyle/>
          <a:p>
            <a:r>
              <a:rPr lang="en-US" dirty="0"/>
              <a:t>Assumption</a:t>
            </a:r>
            <a:r>
              <a:rPr lang="en-US"/>
              <a:t>, Constraint, Dependency &amp; Risk</a:t>
            </a:r>
          </a:p>
        </p:txBody>
      </p:sp>
      <p:sp>
        <p:nvSpPr>
          <p:cNvPr id="4" name="Footer Placeholder 3">
            <a:extLst>
              <a:ext uri="{FF2B5EF4-FFF2-40B4-BE49-F238E27FC236}">
                <a16:creationId xmlns:a16="http://schemas.microsoft.com/office/drawing/2014/main" id="{11AA17F2-E3CD-43F3-8362-9222F9105EA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3F7E1C3-79CF-4904-B4C8-B4EBD8A617AC}"/>
              </a:ext>
            </a:extLst>
          </p:cNvPr>
          <p:cNvSpPr>
            <a:spLocks noGrp="1"/>
          </p:cNvSpPr>
          <p:nvPr>
            <p:ph type="sldNum" sz="quarter" idx="12"/>
          </p:nvPr>
        </p:nvSpPr>
        <p:spPr/>
        <p:txBody>
          <a:bodyPr/>
          <a:lstStyle/>
          <a:p>
            <a:pPr>
              <a:defRPr/>
            </a:pPr>
            <a:fld id="{72DDD327-84E9-44EE-94DF-C6A9CABE3A3A}" type="slidenum">
              <a:rPr lang="en-US" altLang="en-US" smtClean="0"/>
              <a:pPr>
                <a:defRPr/>
              </a:pPr>
              <a:t>373</a:t>
            </a:fld>
            <a:endParaRPr lang="en-US" altLang="en-US"/>
          </a:p>
        </p:txBody>
      </p:sp>
      <p:pic>
        <p:nvPicPr>
          <p:cNvPr id="852994" name="Picture 2" descr="Image result for project assumptions and constraints examples">
            <a:extLst>
              <a:ext uri="{FF2B5EF4-FFF2-40B4-BE49-F238E27FC236}">
                <a16:creationId xmlns:a16="http://schemas.microsoft.com/office/drawing/2014/main" id="{9AD66A24-800B-43CB-9EA8-0207B9EA76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5603" y="808039"/>
            <a:ext cx="7540827" cy="567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9994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dirty="0"/>
              <a:t>3</a:t>
            </a:r>
            <a:r>
              <a:rPr lang="en-US" altLang="en-US" dirty="0"/>
              <a:t>6</a:t>
            </a:r>
            <a:r>
              <a:rPr altLang="en-US" dirty="0"/>
              <a:t>.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dirty="0"/>
              <a:t>	Defining how to conduct risk management activities for a project .</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extLst>
      <p:ext uri="{BB962C8B-B14F-4D97-AF65-F5344CB8AC3E}">
        <p14:creationId xmlns:p14="http://schemas.microsoft.com/office/powerpoint/2010/main" val="316969088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Stakeholder analysis</a:t>
            </a:r>
          </a:p>
          <a:p>
            <a:r>
              <a:rPr lang="en-US" dirty="0"/>
              <a:t>.3 Meetings</a:t>
            </a:r>
            <a:endParaRPr lang="en-US" altLang="en-US" dirty="0"/>
          </a:p>
        </p:txBody>
      </p:sp>
      <p:sp>
        <p:nvSpPr>
          <p:cNvPr id="634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All components</a:t>
            </a:r>
          </a:p>
          <a:p>
            <a:r>
              <a:rPr lang="en-US" dirty="0"/>
              <a:t>.3 Project documents</a:t>
            </a:r>
          </a:p>
          <a:p>
            <a:pPr lvl="1"/>
            <a:r>
              <a:rPr lang="en-US" dirty="0"/>
              <a:t>• Stakeholder register</a:t>
            </a:r>
          </a:p>
          <a:p>
            <a:r>
              <a:rPr lang="en-US" dirty="0"/>
              <a:t>.4 EEFs</a:t>
            </a:r>
          </a:p>
          <a:p>
            <a:r>
              <a:rPr lang="en-US" dirty="0"/>
              <a:t>.5 OPAs</a:t>
            </a:r>
            <a:endParaRPr lang="en-US" altLang="en-US" dirty="0"/>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Risk management 	plan</a:t>
            </a:r>
            <a:endParaRPr lang="en-US" altLang="en-US" dirty="0"/>
          </a:p>
        </p:txBody>
      </p:sp>
      <p:sp>
        <p:nvSpPr>
          <p:cNvPr id="634886" name="Text Placeholder 7"/>
          <p:cNvSpPr>
            <a:spLocks noGrp="1"/>
          </p:cNvSpPr>
          <p:nvPr>
            <p:ph type="body" sz="quarter" idx="15"/>
          </p:nvPr>
        </p:nvSpPr>
        <p:spPr/>
        <p:txBody>
          <a:bodyPr vert="horz"/>
          <a:lstStyle/>
          <a:p>
            <a:pPr marL="0" indent="0"/>
            <a:r>
              <a:rPr lang="en-US" altLang="en-US" dirty="0"/>
              <a:t>PRKM</a:t>
            </a:r>
          </a:p>
        </p:txBody>
      </p:sp>
      <p:sp>
        <p:nvSpPr>
          <p:cNvPr id="6348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348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extLst>
      <p:ext uri="{BB962C8B-B14F-4D97-AF65-F5344CB8AC3E}">
        <p14:creationId xmlns:p14="http://schemas.microsoft.com/office/powerpoint/2010/main" val="2223005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extLst>
      <p:ext uri="{BB962C8B-B14F-4D97-AF65-F5344CB8AC3E}">
        <p14:creationId xmlns:p14="http://schemas.microsoft.com/office/powerpoint/2010/main" val="4133716397"/>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extLst>
      <p:ext uri="{BB962C8B-B14F-4D97-AF65-F5344CB8AC3E}">
        <p14:creationId xmlns:p14="http://schemas.microsoft.com/office/powerpoint/2010/main" val="32465701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dirty="0"/>
              <a:t>3</a:t>
            </a:r>
            <a:r>
              <a:rPr lang="en-US" altLang="en-US" dirty="0"/>
              <a:t>7</a:t>
            </a:r>
            <a:r>
              <a:rPr altLang="en-US" dirty="0"/>
              <a:t>.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dirty="0"/>
              <a:t>	Determining which risks may affect the project and documenting their characteristics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extLst>
      <p:ext uri="{BB962C8B-B14F-4D97-AF65-F5344CB8AC3E}">
        <p14:creationId xmlns:p14="http://schemas.microsoft.com/office/powerpoint/2010/main" val="309129047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6"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Brainstorming</a:t>
            </a:r>
          </a:p>
          <a:p>
            <a:pPr lvl="1"/>
            <a:r>
              <a:rPr lang="en-US" sz="1600" dirty="0"/>
              <a:t>• Checklists</a:t>
            </a:r>
          </a:p>
          <a:p>
            <a:pPr lvl="1"/>
            <a:r>
              <a:rPr lang="en-US" sz="1600" dirty="0"/>
              <a:t>• Interviews</a:t>
            </a:r>
          </a:p>
          <a:p>
            <a:r>
              <a:rPr lang="en-US" sz="1800" dirty="0"/>
              <a:t>.3 Data analysis</a:t>
            </a:r>
          </a:p>
          <a:p>
            <a:pPr lvl="1"/>
            <a:r>
              <a:rPr lang="en-US" sz="1600" dirty="0"/>
              <a:t>• Root cause analysis</a:t>
            </a:r>
          </a:p>
          <a:p>
            <a:pPr lvl="1"/>
            <a:r>
              <a:rPr lang="en-US" sz="1600" dirty="0"/>
              <a:t>• Assumption and 	constraint analysis</a:t>
            </a:r>
          </a:p>
          <a:p>
            <a:pPr lvl="1"/>
            <a:r>
              <a:rPr lang="en-US" sz="1600" dirty="0"/>
              <a:t>• SWOT analysis</a:t>
            </a:r>
          </a:p>
          <a:p>
            <a:pPr lvl="1"/>
            <a:r>
              <a:rPr lang="en-US" sz="1600" dirty="0"/>
              <a:t>• Document analysis</a:t>
            </a:r>
          </a:p>
          <a:p>
            <a:r>
              <a:rPr lang="en-US" sz="1800" dirty="0"/>
              <a:t>.4 Interpersonal and 	team skills</a:t>
            </a:r>
          </a:p>
          <a:p>
            <a:pPr lvl="1"/>
            <a:r>
              <a:rPr lang="en-US" sz="1600" dirty="0"/>
              <a:t>• Facilitation</a:t>
            </a:r>
          </a:p>
          <a:p>
            <a:r>
              <a:rPr lang="en-US" sz="1800" dirty="0"/>
              <a:t>.5 Prompt lists</a:t>
            </a:r>
          </a:p>
          <a:p>
            <a:r>
              <a:rPr lang="en-US" sz="1800" dirty="0"/>
              <a:t>.6 Meetings</a:t>
            </a:r>
            <a:endParaRPr lang="en-US" altLang="en-US" sz="1800" dirty="0"/>
          </a:p>
        </p:txBody>
      </p:sp>
      <p:sp>
        <p:nvSpPr>
          <p:cNvPr id="6430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p:txBody>
          <a:bodyPr/>
          <a:lstStyle/>
          <a:p>
            <a:r>
              <a:rPr lang="en-US" sz="1800" dirty="0"/>
              <a:t>.1 PMP</a:t>
            </a:r>
          </a:p>
          <a:p>
            <a:pPr lvl="1"/>
            <a:r>
              <a:rPr lang="en-US" sz="1200" dirty="0"/>
              <a:t>• </a:t>
            </a:r>
            <a:r>
              <a:rPr lang="en-US" sz="1200" dirty="0" err="1"/>
              <a:t>Req</a:t>
            </a:r>
            <a:r>
              <a:rPr lang="en-US" sz="1200" dirty="0"/>
              <a:t> MP, </a:t>
            </a:r>
            <a:r>
              <a:rPr lang="en-US" sz="1200" dirty="0" err="1"/>
              <a:t>Sc</a:t>
            </a:r>
            <a:r>
              <a:rPr lang="en-US" sz="1200" dirty="0"/>
              <a:t>-MP, CMP, QMP, Res-MP, </a:t>
            </a:r>
            <a:r>
              <a:rPr lang="en-US" sz="1200" dirty="0" err="1"/>
              <a:t>Rk</a:t>
            </a:r>
            <a:r>
              <a:rPr lang="en-US" sz="1200" dirty="0"/>
              <a:t>-MP</a:t>
            </a:r>
          </a:p>
          <a:p>
            <a:pPr lvl="1"/>
            <a:r>
              <a:rPr lang="en-US" sz="1200" dirty="0"/>
              <a:t>• Scope baseline</a:t>
            </a:r>
          </a:p>
          <a:p>
            <a:pPr lvl="1"/>
            <a:r>
              <a:rPr lang="en-US" sz="1200" dirty="0"/>
              <a:t>• Schedule baseline</a:t>
            </a:r>
          </a:p>
          <a:p>
            <a:pPr lvl="1"/>
            <a:r>
              <a:rPr lang="en-US" sz="1200" dirty="0"/>
              <a:t>• Cost baseline</a:t>
            </a:r>
          </a:p>
          <a:p>
            <a:r>
              <a:rPr lang="en-US" sz="1800" dirty="0"/>
              <a:t>.2 Project documents</a:t>
            </a:r>
          </a:p>
          <a:p>
            <a:pPr lvl="1"/>
            <a:r>
              <a:rPr lang="en-US" sz="1200" dirty="0"/>
              <a:t>• Assumption log, • Cost estimates</a:t>
            </a:r>
          </a:p>
          <a:p>
            <a:pPr lvl="1"/>
            <a:r>
              <a:rPr lang="en-US" sz="1200" dirty="0"/>
              <a:t>• Duration estimates, • Issue log</a:t>
            </a:r>
          </a:p>
          <a:p>
            <a:pPr lvl="1"/>
            <a:r>
              <a:rPr lang="en-US" sz="1200" dirty="0"/>
              <a:t>• Lessons learned register, </a:t>
            </a:r>
          </a:p>
          <a:p>
            <a:pPr lvl="1"/>
            <a:r>
              <a:rPr lang="en-US" sz="1200" dirty="0"/>
              <a:t>• Requirements documentation</a:t>
            </a:r>
          </a:p>
          <a:p>
            <a:pPr lvl="1"/>
            <a:r>
              <a:rPr lang="en-US" sz="1200" dirty="0"/>
              <a:t>• Resource requirements</a:t>
            </a:r>
          </a:p>
          <a:p>
            <a:pPr lvl="1"/>
            <a:r>
              <a:rPr lang="en-US" sz="1200" dirty="0"/>
              <a:t>• Stakeholder register</a:t>
            </a:r>
          </a:p>
          <a:p>
            <a:r>
              <a:rPr lang="en-US" sz="1800" dirty="0"/>
              <a:t>.3 Agreements</a:t>
            </a:r>
          </a:p>
          <a:p>
            <a:r>
              <a:rPr lang="en-US" sz="1800" dirty="0"/>
              <a:t>.4 Procurement 	documentation</a:t>
            </a:r>
          </a:p>
          <a:p>
            <a:r>
              <a:rPr lang="en-US" sz="1800" dirty="0"/>
              <a:t>.5 EEFs</a:t>
            </a:r>
          </a:p>
          <a:p>
            <a:r>
              <a:rPr lang="en-US" sz="1800" dirty="0"/>
              <a:t>.6 OPAs</a:t>
            </a:r>
            <a:endParaRPr lang="en-US" altLang="en-US" sz="1800" dirty="0"/>
          </a:p>
        </p:txBody>
      </p:sp>
      <p:sp>
        <p:nvSpPr>
          <p:cNvPr id="643077" name="Text Placeholder 6"/>
          <p:cNvSpPr>
            <a:spLocks noGrp="1"/>
          </p:cNvSpPr>
          <p:nvPr>
            <p:ph type="body" sz="quarter" idx="14"/>
          </p:nvPr>
        </p:nvSpPr>
        <p:spPr/>
        <p:txBody>
          <a:bodyPr/>
          <a:lstStyle/>
          <a:p>
            <a:r>
              <a:rPr lang="en-US" dirty="0"/>
              <a:t>.1 Risk register</a:t>
            </a:r>
          </a:p>
          <a:p>
            <a:r>
              <a:rPr lang="en-US" dirty="0"/>
              <a:t>.2 Risk report</a:t>
            </a:r>
          </a:p>
          <a:p>
            <a:r>
              <a:rPr lang="en-US" dirty="0"/>
              <a:t>.3 Project documents 	updates</a:t>
            </a:r>
          </a:p>
          <a:p>
            <a:pPr lvl="1"/>
            <a:r>
              <a:rPr lang="en-US" dirty="0"/>
              <a:t>• Assumption log</a:t>
            </a:r>
          </a:p>
          <a:p>
            <a:pPr lvl="1"/>
            <a:r>
              <a:rPr lang="en-US" dirty="0"/>
              <a:t>• Issue log</a:t>
            </a:r>
          </a:p>
          <a:p>
            <a:pPr lvl="1"/>
            <a:r>
              <a:rPr lang="en-US" dirty="0"/>
              <a:t>• Lessons learned 	register</a:t>
            </a:r>
            <a:endParaRPr lang="en-US" altLang="en-US" dirty="0"/>
          </a:p>
        </p:txBody>
      </p:sp>
      <p:sp>
        <p:nvSpPr>
          <p:cNvPr id="643078" name="Text Placeholder 7"/>
          <p:cNvSpPr>
            <a:spLocks noGrp="1"/>
          </p:cNvSpPr>
          <p:nvPr>
            <p:ph type="body" sz="quarter" idx="15"/>
          </p:nvPr>
        </p:nvSpPr>
        <p:spPr/>
        <p:txBody>
          <a:bodyPr vert="horz"/>
          <a:lstStyle/>
          <a:p>
            <a:pPr marL="0" indent="0"/>
            <a:r>
              <a:rPr lang="en-US" altLang="en-US" dirty="0"/>
              <a:t>PRKM</a:t>
            </a:r>
          </a:p>
        </p:txBody>
      </p:sp>
      <p:sp>
        <p:nvSpPr>
          <p:cNvPr id="6430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30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extLst>
      <p:ext uri="{BB962C8B-B14F-4D97-AF65-F5344CB8AC3E}">
        <p14:creationId xmlns:p14="http://schemas.microsoft.com/office/powerpoint/2010/main" val="4064919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0A9F2-01FA-4D86-A45A-7998C6994C19}"/>
              </a:ext>
            </a:extLst>
          </p:cNvPr>
          <p:cNvSpPr>
            <a:spLocks noGrp="1"/>
          </p:cNvSpPr>
          <p:nvPr>
            <p:ph type="title"/>
          </p:nvPr>
        </p:nvSpPr>
        <p:spPr/>
        <p:txBody>
          <a:bodyPr/>
          <a:lstStyle/>
          <a:p>
            <a:r>
              <a:rPr lang="en-US" dirty="0"/>
              <a:t>Project vs Development Lifecycle</a:t>
            </a:r>
          </a:p>
        </p:txBody>
      </p:sp>
      <p:sp>
        <p:nvSpPr>
          <p:cNvPr id="6" name="Content Placeholder 5">
            <a:extLst>
              <a:ext uri="{FF2B5EF4-FFF2-40B4-BE49-F238E27FC236}">
                <a16:creationId xmlns:a16="http://schemas.microsoft.com/office/drawing/2014/main" id="{B5481EEE-3968-44E1-9279-2666C1A768A0}"/>
              </a:ext>
            </a:extLst>
          </p:cNvPr>
          <p:cNvSpPr>
            <a:spLocks noGrp="1"/>
          </p:cNvSpPr>
          <p:nvPr>
            <p:ph idx="1"/>
          </p:nvPr>
        </p:nvSpPr>
        <p:spPr/>
        <p:txBody>
          <a:bodyPr/>
          <a:lstStyle/>
          <a:p>
            <a:r>
              <a:rPr lang="en-IN" dirty="0"/>
              <a:t>Project life cycles can be predictive or adaptive. Within a project life cycle, there are generally one or more phases that are associated with the development of the product, service, or result. These are called a development life cycle.</a:t>
            </a:r>
          </a:p>
          <a:p>
            <a:r>
              <a:rPr lang="en-IN" dirty="0"/>
              <a:t>Development life cycles can be </a:t>
            </a:r>
            <a:r>
              <a:rPr lang="en-IN" b="1" dirty="0"/>
              <a:t>predictive, iterative, incremental, adaptive, or a hybrid model</a:t>
            </a:r>
            <a:endParaRPr lang="en-US" b="1" dirty="0"/>
          </a:p>
        </p:txBody>
      </p:sp>
      <p:sp>
        <p:nvSpPr>
          <p:cNvPr id="3" name="Footer Placeholder 2">
            <a:extLst>
              <a:ext uri="{FF2B5EF4-FFF2-40B4-BE49-F238E27FC236}">
                <a16:creationId xmlns:a16="http://schemas.microsoft.com/office/drawing/2014/main" id="{04357AEC-2AD6-4218-8C0C-2E260F7743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3D41560E-11BA-45EB-9445-2770E52272F0}"/>
              </a:ext>
            </a:extLst>
          </p:cNvPr>
          <p:cNvSpPr>
            <a:spLocks noGrp="1"/>
          </p:cNvSpPr>
          <p:nvPr>
            <p:ph type="sldNum" sz="quarter" idx="12"/>
          </p:nvPr>
        </p:nvSpPr>
        <p:spPr/>
        <p:txBody>
          <a:bodyPr/>
          <a:lstStyle/>
          <a:p>
            <a:pPr>
              <a:defRPr/>
            </a:pPr>
            <a:fld id="{C9E5DE95-5651-417F-AA75-CAAE0168A8F7}" type="slidenum">
              <a:rPr lang="en-US" altLang="en-US" smtClean="0"/>
              <a:pPr>
                <a:defRPr/>
              </a:pPr>
              <a:t>38</a:t>
            </a:fld>
            <a:endParaRPr lang="en-US" altLang="en-US"/>
          </a:p>
        </p:txBody>
      </p:sp>
    </p:spTree>
    <p:extLst>
      <p:ext uri="{BB962C8B-B14F-4D97-AF65-F5344CB8AC3E}">
        <p14:creationId xmlns:p14="http://schemas.microsoft.com/office/powerpoint/2010/main" val="398533156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380</a:t>
            </a:fld>
            <a:endParaRPr lang="en-US" altLang="en-US" sz="1200">
              <a:solidFill>
                <a:srgbClr val="898989"/>
              </a:solidFill>
            </a:endParaRPr>
          </a:p>
        </p:txBody>
      </p:sp>
    </p:spTree>
    <p:extLst>
      <p:ext uri="{BB962C8B-B14F-4D97-AF65-F5344CB8AC3E}">
        <p14:creationId xmlns:p14="http://schemas.microsoft.com/office/powerpoint/2010/main" val="181994249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a:t>
            </a:r>
            <a:r>
              <a:rPr lang="en-US" altLang="en-US" dirty="0"/>
              <a:t>8</a:t>
            </a:r>
            <a:r>
              <a:rPr altLang="en-US" dirty="0"/>
              <a:t>.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extLst>
      <p:ext uri="{BB962C8B-B14F-4D97-AF65-F5344CB8AC3E}">
        <p14:creationId xmlns:p14="http://schemas.microsoft.com/office/powerpoint/2010/main" val="382894579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Placeholder 5"/>
          <p:cNvSpPr>
            <a:spLocks noGrp="1"/>
          </p:cNvSpPr>
          <p:nvPr>
            <p:ph type="body" sz="quarter" idx="13"/>
          </p:nvPr>
        </p:nvSpPr>
        <p:spPr>
          <a:xfrm>
            <a:off x="3429000" y="1211262"/>
            <a:ext cx="2676832" cy="5113338"/>
          </a:xfrm>
        </p:spPr>
        <p:txBody>
          <a:bodyPr/>
          <a:lstStyle/>
          <a:p>
            <a:r>
              <a:rPr lang="en-US" sz="1600" dirty="0"/>
              <a:t>.1 Expert judgment</a:t>
            </a:r>
          </a:p>
          <a:p>
            <a:r>
              <a:rPr lang="en-US" sz="1600" dirty="0"/>
              <a:t>.2 Data gathering</a:t>
            </a:r>
          </a:p>
          <a:p>
            <a:pPr lvl="1"/>
            <a:r>
              <a:rPr lang="en-US" sz="1400" dirty="0"/>
              <a:t>• Interviews</a:t>
            </a:r>
          </a:p>
          <a:p>
            <a:r>
              <a:rPr lang="en-US" sz="1600" dirty="0"/>
              <a:t>.3 Data analysis</a:t>
            </a:r>
          </a:p>
          <a:p>
            <a:pPr lvl="1"/>
            <a:r>
              <a:rPr lang="en-US" sz="1400" dirty="0"/>
              <a:t>• Risk data quality assessment</a:t>
            </a:r>
          </a:p>
          <a:p>
            <a:pPr lvl="1"/>
            <a:r>
              <a:rPr lang="en-US" sz="1400" dirty="0"/>
              <a:t>• Risk probability and impact 	assessment</a:t>
            </a:r>
          </a:p>
          <a:p>
            <a:pPr lvl="1"/>
            <a:r>
              <a:rPr lang="en-US" sz="1400" dirty="0"/>
              <a:t>• Assessment of other risk 	</a:t>
            </a:r>
            <a:r>
              <a:rPr lang="en-US" sz="1600" dirty="0"/>
              <a:t>parameters</a:t>
            </a:r>
          </a:p>
          <a:p>
            <a:r>
              <a:rPr lang="en-US" sz="1600" dirty="0"/>
              <a:t>.4 Interpersonal and team 	skills</a:t>
            </a:r>
          </a:p>
          <a:p>
            <a:pPr lvl="1"/>
            <a:r>
              <a:rPr lang="en-US" sz="1400" dirty="0"/>
              <a:t>• Facilitation</a:t>
            </a:r>
          </a:p>
          <a:p>
            <a:r>
              <a:rPr lang="en-US" sz="1600" dirty="0"/>
              <a:t>.5 Risk categorization</a:t>
            </a:r>
          </a:p>
          <a:p>
            <a:r>
              <a:rPr lang="en-US" sz="1600" dirty="0"/>
              <a:t>.6 Data representation</a:t>
            </a:r>
          </a:p>
          <a:p>
            <a:pPr lvl="1"/>
            <a:r>
              <a:rPr lang="en-US" sz="1400" dirty="0"/>
              <a:t>• Probability and impact 	matrix</a:t>
            </a:r>
          </a:p>
          <a:p>
            <a:pPr lvl="1"/>
            <a:r>
              <a:rPr lang="en-US" sz="1400" dirty="0"/>
              <a:t>• Hierarchical charts</a:t>
            </a:r>
          </a:p>
          <a:p>
            <a:r>
              <a:rPr lang="en-US" sz="1600" dirty="0"/>
              <a:t>.7 Meetings</a:t>
            </a:r>
            <a:endParaRPr lang="en-US" altLang="en-US" sz="1600" dirty="0"/>
          </a:p>
        </p:txBody>
      </p:sp>
      <p:sp>
        <p:nvSpPr>
          <p:cNvPr id="64921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Perform Qualitative Risk Analysis</a:t>
            </a:r>
          </a:p>
        </p:txBody>
      </p:sp>
      <p:sp>
        <p:nvSpPr>
          <p:cNvPr id="649219"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Assumption log</a:t>
            </a:r>
          </a:p>
          <a:p>
            <a:pPr lvl="1"/>
            <a:r>
              <a:rPr lang="en-US" dirty="0"/>
              <a:t>• Risk register</a:t>
            </a:r>
          </a:p>
          <a:p>
            <a:pPr lvl="1"/>
            <a:r>
              <a:rPr lang="en-US" dirty="0"/>
              <a:t>• Stakeholder register</a:t>
            </a:r>
          </a:p>
          <a:p>
            <a:r>
              <a:rPr lang="en-US" dirty="0"/>
              <a:t>.3 EEFs</a:t>
            </a:r>
          </a:p>
          <a:p>
            <a:r>
              <a:rPr lang="en-US" dirty="0"/>
              <a:t>.4 OPAs</a:t>
            </a:r>
            <a:endParaRPr lang="en-US" altLang="en-US" dirty="0"/>
          </a:p>
        </p:txBody>
      </p:sp>
      <p:sp>
        <p:nvSpPr>
          <p:cNvPr id="649221" name="Text Placeholder 6"/>
          <p:cNvSpPr>
            <a:spLocks noGrp="1"/>
          </p:cNvSpPr>
          <p:nvPr>
            <p:ph type="body" sz="quarter" idx="14"/>
          </p:nvPr>
        </p:nvSpPr>
        <p:spPr/>
        <p:txBody>
          <a:bodyPr/>
          <a:lstStyle/>
          <a:p>
            <a:r>
              <a:rPr lang="en-US" dirty="0"/>
              <a:t>.1 Project documents 	updates</a:t>
            </a:r>
          </a:p>
          <a:p>
            <a:pPr lvl="1"/>
            <a:r>
              <a:rPr lang="en-US" dirty="0"/>
              <a:t>• Assumption log</a:t>
            </a:r>
          </a:p>
          <a:p>
            <a:pPr lvl="1"/>
            <a:r>
              <a:rPr lang="en-US" dirty="0"/>
              <a:t>• Issue log</a:t>
            </a:r>
          </a:p>
          <a:p>
            <a:pPr lvl="1"/>
            <a:r>
              <a:rPr lang="en-US" dirty="0"/>
              <a:t>• Risk register</a:t>
            </a:r>
          </a:p>
          <a:p>
            <a:pPr lvl="1"/>
            <a:r>
              <a:rPr lang="en-US" dirty="0"/>
              <a:t>• Risk report</a:t>
            </a:r>
            <a:endParaRPr lang="en-US" altLang="en-US" dirty="0"/>
          </a:p>
        </p:txBody>
      </p:sp>
      <p:sp>
        <p:nvSpPr>
          <p:cNvPr id="649222" name="Text Placeholder 7"/>
          <p:cNvSpPr>
            <a:spLocks noGrp="1"/>
          </p:cNvSpPr>
          <p:nvPr>
            <p:ph type="body" sz="quarter" idx="15"/>
          </p:nvPr>
        </p:nvSpPr>
        <p:spPr/>
        <p:txBody>
          <a:bodyPr vert="horz"/>
          <a:lstStyle/>
          <a:p>
            <a:pPr marL="0" indent="0"/>
            <a:r>
              <a:rPr lang="en-US" altLang="en-US" dirty="0"/>
              <a:t>PRKM</a:t>
            </a:r>
          </a:p>
        </p:txBody>
      </p:sp>
      <p:sp>
        <p:nvSpPr>
          <p:cNvPr id="64922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922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extLst>
      <p:ext uri="{BB962C8B-B14F-4D97-AF65-F5344CB8AC3E}">
        <p14:creationId xmlns:p14="http://schemas.microsoft.com/office/powerpoint/2010/main" val="36268185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extLst>
      <p:ext uri="{BB962C8B-B14F-4D97-AF65-F5344CB8AC3E}">
        <p14:creationId xmlns:p14="http://schemas.microsoft.com/office/powerpoint/2010/main" val="376749883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dirty="0"/>
              <a:t>3</a:t>
            </a:r>
            <a:r>
              <a:rPr lang="en-US" altLang="en-US" dirty="0"/>
              <a:t>9</a:t>
            </a:r>
            <a:r>
              <a:rPr altLang="en-US" dirty="0"/>
              <a:t>.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384</a:t>
            </a:fld>
            <a:endParaRPr lang="en-US" altLang="en-US" sz="1200">
              <a:solidFill>
                <a:srgbClr val="898989"/>
              </a:solidFill>
            </a:endParaRPr>
          </a:p>
        </p:txBody>
      </p:sp>
    </p:spTree>
    <p:extLst>
      <p:ext uri="{BB962C8B-B14F-4D97-AF65-F5344CB8AC3E}">
        <p14:creationId xmlns:p14="http://schemas.microsoft.com/office/powerpoint/2010/main" val="263763131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Interviews</a:t>
            </a:r>
          </a:p>
          <a:p>
            <a:r>
              <a:rPr lang="en-US" dirty="0"/>
              <a:t>.3 Interpersonal and 	team skills</a:t>
            </a:r>
          </a:p>
          <a:p>
            <a:pPr lvl="1"/>
            <a:r>
              <a:rPr lang="en-US" dirty="0"/>
              <a:t>• Facilitation</a:t>
            </a:r>
          </a:p>
          <a:p>
            <a:r>
              <a:rPr lang="en-US" dirty="0"/>
              <a:t>.4 Representations of</a:t>
            </a:r>
          </a:p>
          <a:p>
            <a:pPr lvl="1"/>
            <a:r>
              <a:rPr lang="en-US" dirty="0"/>
              <a:t>uncertainty</a:t>
            </a:r>
          </a:p>
          <a:p>
            <a:r>
              <a:rPr lang="en-US" dirty="0"/>
              <a:t>.5 Data analysis</a:t>
            </a:r>
          </a:p>
          <a:p>
            <a:pPr lvl="1"/>
            <a:r>
              <a:rPr lang="en-US" dirty="0"/>
              <a:t>• Simulations</a:t>
            </a:r>
          </a:p>
          <a:p>
            <a:pPr lvl="1"/>
            <a:r>
              <a:rPr lang="en-US" dirty="0"/>
              <a:t>• Sensitivity analysis</a:t>
            </a:r>
          </a:p>
          <a:p>
            <a:pPr lvl="1"/>
            <a:r>
              <a:rPr lang="en-US" dirty="0"/>
              <a:t>• Decision tree analysis</a:t>
            </a:r>
          </a:p>
          <a:p>
            <a:pPr lvl="1"/>
            <a:r>
              <a:rPr lang="en-US" dirty="0"/>
              <a:t>• Influence diagrams</a:t>
            </a:r>
            <a:endParaRPr lang="en-US" altLang="en-US" dirty="0"/>
          </a:p>
        </p:txBody>
      </p:sp>
      <p:sp>
        <p:nvSpPr>
          <p:cNvPr id="65536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Quantitative Risk Analysis</a:t>
            </a:r>
          </a:p>
        </p:txBody>
      </p:sp>
      <p:sp>
        <p:nvSpPr>
          <p:cNvPr id="655363" name="Content Placeholder 4"/>
          <p:cNvSpPr>
            <a:spLocks noGrp="1"/>
          </p:cNvSpPr>
          <p:nvPr>
            <p:ph sz="quarter" idx="12"/>
          </p:nvPr>
        </p:nvSpPr>
        <p:spPr>
          <a:xfrm>
            <a:off x="381001" y="1211262"/>
            <a:ext cx="2895598" cy="5113338"/>
          </a:xfrm>
        </p:spPr>
        <p:txBody>
          <a:bodyPr/>
          <a:lstStyle/>
          <a:p>
            <a:r>
              <a:rPr lang="en-US" dirty="0"/>
              <a:t>.1 PMP</a:t>
            </a:r>
          </a:p>
          <a:p>
            <a:pPr lvl="1"/>
            <a:r>
              <a:rPr lang="en-US" dirty="0"/>
              <a:t>• Risk management plan</a:t>
            </a:r>
          </a:p>
          <a:p>
            <a:pPr lvl="1"/>
            <a:r>
              <a:rPr lang="en-US" dirty="0"/>
              <a:t>• Scope baseline</a:t>
            </a:r>
          </a:p>
          <a:p>
            <a:pPr lvl="1"/>
            <a:r>
              <a:rPr lang="en-US" dirty="0"/>
              <a:t>• Schedule baseline</a:t>
            </a:r>
          </a:p>
          <a:p>
            <a:pPr lvl="1"/>
            <a:r>
              <a:rPr lang="en-US" dirty="0"/>
              <a:t>• Cost baseline</a:t>
            </a:r>
          </a:p>
          <a:p>
            <a:r>
              <a:rPr lang="en-US" dirty="0"/>
              <a:t>.2 Project documents</a:t>
            </a:r>
          </a:p>
          <a:p>
            <a:pPr marL="231775" lvl="1" indent="0" defTabSz="465138">
              <a:buNone/>
            </a:pPr>
            <a:r>
              <a:rPr lang="en-US" sz="1400" dirty="0"/>
              <a:t>• Assumption log,• Basis of estimates, • Cost estimates, • Cost forecasts, • Duration estimates, • Milestone list, • Resource requirements, • Risk register, • Risk report, • Schedule forecasts</a:t>
            </a:r>
          </a:p>
          <a:p>
            <a:r>
              <a:rPr lang="en-US" dirty="0"/>
              <a:t>.3 EEFs</a:t>
            </a:r>
          </a:p>
          <a:p>
            <a:r>
              <a:rPr lang="en-US" dirty="0"/>
              <a:t>.4 OPAs</a:t>
            </a:r>
            <a:endParaRPr lang="en-US" altLang="en-US" dirty="0"/>
          </a:p>
        </p:txBody>
      </p:sp>
      <p:sp>
        <p:nvSpPr>
          <p:cNvPr id="655365" name="Text Placeholder 6"/>
          <p:cNvSpPr>
            <a:spLocks noGrp="1"/>
          </p:cNvSpPr>
          <p:nvPr>
            <p:ph type="body" sz="quarter" idx="14"/>
          </p:nvPr>
        </p:nvSpPr>
        <p:spPr/>
        <p:txBody>
          <a:bodyPr/>
          <a:lstStyle/>
          <a:p>
            <a:r>
              <a:rPr lang="en-US" dirty="0"/>
              <a:t>.1 Project documents 	updates</a:t>
            </a:r>
          </a:p>
          <a:p>
            <a:pPr lvl="1"/>
            <a:r>
              <a:rPr lang="en-US" dirty="0"/>
              <a:t>• Risk report</a:t>
            </a:r>
            <a:endParaRPr lang="en-US" altLang="en-US" dirty="0"/>
          </a:p>
        </p:txBody>
      </p:sp>
      <p:sp>
        <p:nvSpPr>
          <p:cNvPr id="655366" name="Text Placeholder 7"/>
          <p:cNvSpPr>
            <a:spLocks noGrp="1"/>
          </p:cNvSpPr>
          <p:nvPr>
            <p:ph type="body" sz="quarter" idx="15"/>
          </p:nvPr>
        </p:nvSpPr>
        <p:spPr/>
        <p:txBody>
          <a:bodyPr vert="horz"/>
          <a:lstStyle/>
          <a:p>
            <a:pPr marL="0" indent="0"/>
            <a:r>
              <a:rPr lang="en-US" altLang="en-US" dirty="0"/>
              <a:t>PRKM</a:t>
            </a:r>
          </a:p>
        </p:txBody>
      </p:sp>
      <p:sp>
        <p:nvSpPr>
          <p:cNvPr id="65536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5536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385</a:t>
            </a:fld>
            <a:endParaRPr lang="en-US" altLang="en-US" sz="1200">
              <a:solidFill>
                <a:srgbClr val="898989"/>
              </a:solidFill>
            </a:endParaRPr>
          </a:p>
        </p:txBody>
      </p:sp>
    </p:spTree>
    <p:extLst>
      <p:ext uri="{BB962C8B-B14F-4D97-AF65-F5344CB8AC3E}">
        <p14:creationId xmlns:p14="http://schemas.microsoft.com/office/powerpoint/2010/main" val="2690031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386</a:t>
            </a:fld>
            <a:endParaRPr lang="en-US" altLang="en-US" sz="1200">
              <a:solidFill>
                <a:srgbClr val="898989"/>
              </a:solidFill>
            </a:endParaRPr>
          </a:p>
        </p:txBody>
      </p:sp>
    </p:spTree>
    <p:extLst>
      <p:ext uri="{BB962C8B-B14F-4D97-AF65-F5344CB8AC3E}">
        <p14:creationId xmlns:p14="http://schemas.microsoft.com/office/powerpoint/2010/main" val="50313680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387</a:t>
            </a:fld>
            <a:endParaRPr lang="en-US" altLang="en-US" sz="1200">
              <a:solidFill>
                <a:srgbClr val="898989"/>
              </a:solidFill>
            </a:endParaRPr>
          </a:p>
        </p:txBody>
      </p:sp>
    </p:spTree>
    <p:extLst>
      <p:ext uri="{BB962C8B-B14F-4D97-AF65-F5344CB8AC3E}">
        <p14:creationId xmlns:p14="http://schemas.microsoft.com/office/powerpoint/2010/main" val="233969058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388</a:t>
            </a:fld>
            <a:endParaRPr lang="en-US" altLang="en-US" sz="1200">
              <a:solidFill>
                <a:srgbClr val="898989"/>
              </a:solidFill>
            </a:endParaRPr>
          </a:p>
        </p:txBody>
      </p:sp>
    </p:spTree>
    <p:extLst>
      <p:ext uri="{BB962C8B-B14F-4D97-AF65-F5344CB8AC3E}">
        <p14:creationId xmlns:p14="http://schemas.microsoft.com/office/powerpoint/2010/main" val="289305101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6" name="Content Placeholder 5"/>
          <p:cNvSpPr>
            <a:spLocks noGrp="1"/>
          </p:cNvSpPr>
          <p:nvPr>
            <p:ph idx="1"/>
          </p:nvPr>
        </p:nvSpPr>
        <p:spPr/>
        <p:txBody>
          <a:bodyPr>
            <a:normAutofit fontScale="85000" lnSpcReduction="20000"/>
          </a:bodyPr>
          <a:lstStyle/>
          <a:p>
            <a:r>
              <a:rPr lang="en-GB" altLang="en-US" dirty="0"/>
              <a:t>A Fixed Price Contract worth $150,000 has a clause of $1000 penalty  per day of schedule delay. The following estimates for Cost and Schedule are provided:</a:t>
            </a:r>
          </a:p>
          <a:p>
            <a:endParaRPr lang="en-GB" altLang="en-US" dirty="0"/>
          </a:p>
          <a:p>
            <a:r>
              <a:rPr lang="en-GB" altLang="en-US" dirty="0"/>
              <a:t>Self-execute</a:t>
            </a:r>
          </a:p>
          <a:p>
            <a:pPr lvl="2"/>
            <a:r>
              <a:rPr lang="en-GB" altLang="en-US" dirty="0"/>
              <a:t>Cost can vary  : with a likelihood  80%  120,000 vs. with a likelihood </a:t>
            </a:r>
            <a:br>
              <a:rPr lang="en-GB" altLang="en-US" dirty="0"/>
            </a:br>
            <a:r>
              <a:rPr lang="en-GB" altLang="en-US" dirty="0"/>
              <a:t> of 20%  140,000</a:t>
            </a:r>
          </a:p>
          <a:p>
            <a:pPr lvl="2"/>
            <a:r>
              <a:rPr lang="en-GB" altLang="en-US" dirty="0"/>
              <a:t>Schedule: can vary :  95% on time, 5%  possibility of 2 days delay</a:t>
            </a:r>
          </a:p>
          <a:p>
            <a:endParaRPr lang="en-GB" altLang="en-US" dirty="0"/>
          </a:p>
          <a:p>
            <a:r>
              <a:rPr lang="en-GB" altLang="en-US" dirty="0"/>
              <a:t>Subcontract</a:t>
            </a:r>
          </a:p>
          <a:p>
            <a:pPr lvl="2"/>
            <a:r>
              <a:rPr lang="en-GB" altLang="en-US" dirty="0"/>
              <a:t>Cost can vary : with a likelihood of 60%  110,000 vs. with a likelihood </a:t>
            </a:r>
            <a:br>
              <a:rPr lang="en-GB" altLang="en-US" dirty="0"/>
            </a:br>
            <a:r>
              <a:rPr lang="en-GB" altLang="en-US" dirty="0"/>
              <a:t>of 40%  120,000</a:t>
            </a:r>
          </a:p>
          <a:p>
            <a:pPr lvl="2"/>
            <a:r>
              <a:rPr lang="en-GB" altLang="en-US" dirty="0"/>
              <a:t>Schedule can vary::  80% on time, 20% possibility of 20 days delay </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389</a:t>
            </a:fld>
            <a:endParaRPr lang="en-US" altLang="en-US"/>
          </a:p>
        </p:txBody>
      </p:sp>
    </p:spTree>
    <p:extLst>
      <p:ext uri="{BB962C8B-B14F-4D97-AF65-F5344CB8AC3E}">
        <p14:creationId xmlns:p14="http://schemas.microsoft.com/office/powerpoint/2010/main" val="2418390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4BD7-A0D5-4C60-8313-B8F9FD6A923C}"/>
              </a:ext>
            </a:extLst>
          </p:cNvPr>
          <p:cNvSpPr>
            <a:spLocks noGrp="1"/>
          </p:cNvSpPr>
          <p:nvPr>
            <p:ph type="title"/>
          </p:nvPr>
        </p:nvSpPr>
        <p:spPr/>
        <p:txBody>
          <a:bodyPr/>
          <a:lstStyle/>
          <a:p>
            <a:r>
              <a:rPr lang="en-US" dirty="0"/>
              <a:t>Iterative vs Predictive Life Cycles</a:t>
            </a:r>
          </a:p>
        </p:txBody>
      </p:sp>
      <p:pic>
        <p:nvPicPr>
          <p:cNvPr id="6" name="Content Placeholder 5">
            <a:extLst>
              <a:ext uri="{FF2B5EF4-FFF2-40B4-BE49-F238E27FC236}">
                <a16:creationId xmlns:a16="http://schemas.microsoft.com/office/drawing/2014/main" id="{519DBD4F-A4B5-4BB1-B2C0-AF18AB59293D}"/>
              </a:ext>
            </a:extLst>
          </p:cNvPr>
          <p:cNvPicPr>
            <a:picLocks noGrp="1" noChangeAspect="1"/>
          </p:cNvPicPr>
          <p:nvPr>
            <p:ph idx="1"/>
          </p:nvPr>
        </p:nvPicPr>
        <p:blipFill>
          <a:blip r:embed="rId2"/>
          <a:stretch>
            <a:fillRect/>
          </a:stretch>
        </p:blipFill>
        <p:spPr>
          <a:xfrm>
            <a:off x="1371600" y="1295399"/>
            <a:ext cx="6858000" cy="1708727"/>
          </a:xfrm>
          <a:prstGeom prst="rect">
            <a:avLst/>
          </a:prstGeom>
        </p:spPr>
      </p:pic>
      <p:sp>
        <p:nvSpPr>
          <p:cNvPr id="4" name="Footer Placeholder 3">
            <a:extLst>
              <a:ext uri="{FF2B5EF4-FFF2-40B4-BE49-F238E27FC236}">
                <a16:creationId xmlns:a16="http://schemas.microsoft.com/office/drawing/2014/main" id="{8336A6EA-C524-4E93-B11D-F346B078844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5EC71F1-4B4E-45FC-9BC9-8BBDFBC7C17C}"/>
              </a:ext>
            </a:extLst>
          </p:cNvPr>
          <p:cNvSpPr>
            <a:spLocks noGrp="1"/>
          </p:cNvSpPr>
          <p:nvPr>
            <p:ph type="sldNum" sz="quarter" idx="12"/>
          </p:nvPr>
        </p:nvSpPr>
        <p:spPr/>
        <p:txBody>
          <a:bodyPr/>
          <a:lstStyle/>
          <a:p>
            <a:pPr>
              <a:defRPr/>
            </a:pPr>
            <a:fld id="{72DDD327-84E9-44EE-94DF-C6A9CABE3A3A}" type="slidenum">
              <a:rPr lang="en-US" altLang="en-US" smtClean="0"/>
              <a:pPr>
                <a:defRPr/>
              </a:pPr>
              <a:t>39</a:t>
            </a:fld>
            <a:endParaRPr lang="en-US" altLang="en-US"/>
          </a:p>
        </p:txBody>
      </p:sp>
      <p:pic>
        <p:nvPicPr>
          <p:cNvPr id="7" name="Picture 6">
            <a:extLst>
              <a:ext uri="{FF2B5EF4-FFF2-40B4-BE49-F238E27FC236}">
                <a16:creationId xmlns:a16="http://schemas.microsoft.com/office/drawing/2014/main" id="{49F48669-41EC-4907-8562-4B6786A9DA2B}"/>
              </a:ext>
            </a:extLst>
          </p:cNvPr>
          <p:cNvPicPr>
            <a:picLocks noChangeAspect="1"/>
          </p:cNvPicPr>
          <p:nvPr/>
        </p:nvPicPr>
        <p:blipFill>
          <a:blip r:embed="rId3"/>
          <a:stretch>
            <a:fillRect/>
          </a:stretch>
        </p:blipFill>
        <p:spPr>
          <a:xfrm>
            <a:off x="1371600" y="4343400"/>
            <a:ext cx="7019925" cy="857250"/>
          </a:xfrm>
          <a:prstGeom prst="rect">
            <a:avLst/>
          </a:prstGeom>
        </p:spPr>
      </p:pic>
    </p:spTree>
    <p:extLst>
      <p:ext uri="{BB962C8B-B14F-4D97-AF65-F5344CB8AC3E}">
        <p14:creationId xmlns:p14="http://schemas.microsoft.com/office/powerpoint/2010/main" val="44434483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Solution</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390</a:t>
            </a:fld>
            <a:endParaRPr lang="en-US" altLang="en-US"/>
          </a:p>
        </p:txBody>
      </p:sp>
      <p:grpSp>
        <p:nvGrpSpPr>
          <p:cNvPr id="6" name="Group 3"/>
          <p:cNvGrpSpPr>
            <a:grpSpLocks/>
          </p:cNvGrpSpPr>
          <p:nvPr/>
        </p:nvGrpSpPr>
        <p:grpSpPr bwMode="auto">
          <a:xfrm>
            <a:off x="381000" y="914400"/>
            <a:ext cx="8610600" cy="5137150"/>
            <a:chOff x="758" y="672"/>
            <a:chExt cx="4779" cy="3236"/>
          </a:xfrm>
        </p:grpSpPr>
        <p:sp>
          <p:nvSpPr>
            <p:cNvPr id="7" name="Text Box 4"/>
            <p:cNvSpPr txBox="1">
              <a:spLocks noChangeArrowheads="1"/>
            </p:cNvSpPr>
            <p:nvPr/>
          </p:nvSpPr>
          <p:spPr bwMode="auto">
            <a:xfrm rot="-5400000">
              <a:off x="352" y="1279"/>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Self -execute</a:t>
              </a:r>
            </a:p>
          </p:txBody>
        </p:sp>
        <p:sp>
          <p:nvSpPr>
            <p:cNvPr id="8" name="Text Box 5"/>
            <p:cNvSpPr txBox="1">
              <a:spLocks noChangeArrowheads="1"/>
            </p:cNvSpPr>
            <p:nvPr/>
          </p:nvSpPr>
          <p:spPr bwMode="auto">
            <a:xfrm rot="-5340000">
              <a:off x="352" y="2673"/>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Subcontract</a:t>
              </a:r>
            </a:p>
          </p:txBody>
        </p:sp>
        <p:sp>
          <p:nvSpPr>
            <p:cNvPr id="9" name="Oval 6"/>
            <p:cNvSpPr>
              <a:spLocks noChangeArrowheads="1"/>
            </p:cNvSpPr>
            <p:nvPr/>
          </p:nvSpPr>
          <p:spPr bwMode="auto">
            <a:xfrm>
              <a:off x="845" y="2077"/>
              <a:ext cx="158" cy="243"/>
            </a:xfrm>
            <a:prstGeom prst="ellipse">
              <a:avLst/>
            </a:prstGeom>
            <a:solidFill>
              <a:srgbClr val="FFFFFF"/>
            </a:solidFill>
            <a:ln w="12600">
              <a:solidFill>
                <a:srgbClr val="000000"/>
              </a:solidFill>
              <a:miter lim="800000"/>
              <a:headEnd/>
              <a:tailEnd/>
            </a:ln>
          </p:spPr>
          <p:txBody>
            <a:bodyPr wrap="none" anchor="ctr"/>
            <a:lstStyle/>
            <a:p>
              <a:endParaRPr lang="en-US" altLang="en-US"/>
            </a:p>
          </p:txBody>
        </p:sp>
        <p:sp>
          <p:nvSpPr>
            <p:cNvPr id="10" name="Oval 7"/>
            <p:cNvSpPr>
              <a:spLocks noChangeArrowheads="1"/>
            </p:cNvSpPr>
            <p:nvPr/>
          </p:nvSpPr>
          <p:spPr bwMode="auto">
            <a:xfrm>
              <a:off x="1320" y="2562"/>
              <a:ext cx="159"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1" name="Oval 8"/>
            <p:cNvSpPr>
              <a:spLocks noChangeArrowheads="1"/>
            </p:cNvSpPr>
            <p:nvPr/>
          </p:nvSpPr>
          <p:spPr bwMode="auto">
            <a:xfrm>
              <a:off x="1320" y="1654"/>
              <a:ext cx="159"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2" name="Oval 9"/>
            <p:cNvSpPr>
              <a:spLocks noChangeArrowheads="1"/>
            </p:cNvSpPr>
            <p:nvPr/>
          </p:nvSpPr>
          <p:spPr bwMode="auto">
            <a:xfrm>
              <a:off x="1967" y="1802"/>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3" name="Oval 10"/>
            <p:cNvSpPr>
              <a:spLocks noChangeArrowheads="1"/>
            </p:cNvSpPr>
            <p:nvPr/>
          </p:nvSpPr>
          <p:spPr bwMode="auto">
            <a:xfrm>
              <a:off x="1967" y="1141"/>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4" name="Oval 11"/>
            <p:cNvSpPr>
              <a:spLocks noChangeArrowheads="1"/>
            </p:cNvSpPr>
            <p:nvPr/>
          </p:nvSpPr>
          <p:spPr bwMode="auto">
            <a:xfrm>
              <a:off x="1967" y="3100"/>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5" name="Oval 12"/>
            <p:cNvSpPr>
              <a:spLocks noChangeArrowheads="1"/>
            </p:cNvSpPr>
            <p:nvPr/>
          </p:nvSpPr>
          <p:spPr bwMode="auto">
            <a:xfrm>
              <a:off x="1967" y="2448"/>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6" name="Line 13"/>
            <p:cNvSpPr>
              <a:spLocks noChangeShapeType="1"/>
            </p:cNvSpPr>
            <p:nvPr/>
          </p:nvSpPr>
          <p:spPr bwMode="auto">
            <a:xfrm flipV="1">
              <a:off x="1003" y="1835"/>
              <a:ext cx="317" cy="304"/>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1518" y="2514"/>
              <a:ext cx="406" cy="17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1514" y="1774"/>
              <a:ext cx="409" cy="17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1003" y="2320"/>
              <a:ext cx="317" cy="24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532" y="1294"/>
              <a:ext cx="392" cy="31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1518" y="2804"/>
              <a:ext cx="406" cy="27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9"/>
            <p:cNvSpPr txBox="1">
              <a:spLocks noChangeArrowheads="1"/>
            </p:cNvSpPr>
            <p:nvPr/>
          </p:nvSpPr>
          <p:spPr bwMode="auto">
            <a:xfrm>
              <a:off x="1200" y="672"/>
              <a:ext cx="3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Cost</a:t>
              </a:r>
            </a:p>
          </p:txBody>
        </p:sp>
        <p:sp>
          <p:nvSpPr>
            <p:cNvPr id="23" name="Text Box 20"/>
            <p:cNvSpPr txBox="1">
              <a:spLocks noChangeArrowheads="1"/>
            </p:cNvSpPr>
            <p:nvPr/>
          </p:nvSpPr>
          <p:spPr bwMode="auto">
            <a:xfrm>
              <a:off x="1314" y="277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.4</a:t>
              </a:r>
            </a:p>
          </p:txBody>
        </p:sp>
        <p:sp>
          <p:nvSpPr>
            <p:cNvPr id="24" name="Text Box 21"/>
            <p:cNvSpPr txBox="1">
              <a:spLocks noChangeArrowheads="1"/>
            </p:cNvSpPr>
            <p:nvPr/>
          </p:nvSpPr>
          <p:spPr bwMode="auto">
            <a:xfrm>
              <a:off x="1314" y="2409"/>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.6</a:t>
              </a:r>
            </a:p>
          </p:txBody>
        </p:sp>
        <p:sp>
          <p:nvSpPr>
            <p:cNvPr id="25" name="Text Box 22"/>
            <p:cNvSpPr txBox="1">
              <a:spLocks noChangeArrowheads="1"/>
            </p:cNvSpPr>
            <p:nvPr/>
          </p:nvSpPr>
          <p:spPr bwMode="auto">
            <a:xfrm>
              <a:off x="1296" y="149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26" name="Text Box 23"/>
            <p:cNvSpPr txBox="1">
              <a:spLocks noChangeArrowheads="1"/>
            </p:cNvSpPr>
            <p:nvPr/>
          </p:nvSpPr>
          <p:spPr bwMode="auto">
            <a:xfrm>
              <a:off x="1314" y="188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27" name="Text Box 24"/>
            <p:cNvSpPr txBox="1">
              <a:spLocks noChangeArrowheads="1"/>
            </p:cNvSpPr>
            <p:nvPr/>
          </p:nvSpPr>
          <p:spPr bwMode="auto">
            <a:xfrm>
              <a:off x="1709" y="672"/>
              <a:ext cx="6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Schedule</a:t>
              </a:r>
            </a:p>
          </p:txBody>
        </p:sp>
        <p:sp>
          <p:nvSpPr>
            <p:cNvPr id="28" name="Oval 25"/>
            <p:cNvSpPr>
              <a:spLocks noChangeArrowheads="1"/>
            </p:cNvSpPr>
            <p:nvPr/>
          </p:nvSpPr>
          <p:spPr bwMode="auto">
            <a:xfrm>
              <a:off x="2577" y="1948"/>
              <a:ext cx="158" cy="243"/>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29" name="Oval 26"/>
            <p:cNvSpPr>
              <a:spLocks noChangeArrowheads="1"/>
            </p:cNvSpPr>
            <p:nvPr/>
          </p:nvSpPr>
          <p:spPr bwMode="auto">
            <a:xfrm>
              <a:off x="2577" y="1208"/>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0" name="Oval 27"/>
            <p:cNvSpPr>
              <a:spLocks noChangeArrowheads="1"/>
            </p:cNvSpPr>
            <p:nvPr/>
          </p:nvSpPr>
          <p:spPr bwMode="auto">
            <a:xfrm>
              <a:off x="2577" y="3362"/>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1" name="Oval 28"/>
            <p:cNvSpPr>
              <a:spLocks noChangeArrowheads="1"/>
            </p:cNvSpPr>
            <p:nvPr/>
          </p:nvSpPr>
          <p:spPr bwMode="auto">
            <a:xfrm>
              <a:off x="2593" y="2689"/>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2" name="Oval 29"/>
            <p:cNvSpPr>
              <a:spLocks noChangeArrowheads="1"/>
            </p:cNvSpPr>
            <p:nvPr/>
          </p:nvSpPr>
          <p:spPr bwMode="auto">
            <a:xfrm>
              <a:off x="2593" y="1600"/>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3" name="Oval 30"/>
            <p:cNvSpPr>
              <a:spLocks noChangeArrowheads="1"/>
            </p:cNvSpPr>
            <p:nvPr/>
          </p:nvSpPr>
          <p:spPr bwMode="auto">
            <a:xfrm>
              <a:off x="2593" y="90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4" name="Oval 31"/>
            <p:cNvSpPr>
              <a:spLocks noChangeArrowheads="1"/>
            </p:cNvSpPr>
            <p:nvPr/>
          </p:nvSpPr>
          <p:spPr bwMode="auto">
            <a:xfrm>
              <a:off x="2593" y="299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5" name="Oval 32"/>
            <p:cNvSpPr>
              <a:spLocks noChangeArrowheads="1"/>
            </p:cNvSpPr>
            <p:nvPr/>
          </p:nvSpPr>
          <p:spPr bwMode="auto">
            <a:xfrm>
              <a:off x="2593" y="2328"/>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6" name="Line 33"/>
            <p:cNvSpPr>
              <a:spLocks noChangeShapeType="1"/>
            </p:cNvSpPr>
            <p:nvPr/>
          </p:nvSpPr>
          <p:spPr bwMode="auto">
            <a:xfrm flipV="1">
              <a:off x="2141" y="1033"/>
              <a:ext cx="436" cy="176"/>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2141" y="1295"/>
              <a:ext cx="392" cy="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5"/>
            <p:cNvSpPr>
              <a:spLocks noChangeShapeType="1"/>
            </p:cNvSpPr>
            <p:nvPr/>
          </p:nvSpPr>
          <p:spPr bwMode="auto">
            <a:xfrm>
              <a:off x="2141" y="1948"/>
              <a:ext cx="392"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6"/>
            <p:cNvSpPr>
              <a:spLocks noChangeShapeType="1"/>
            </p:cNvSpPr>
            <p:nvPr/>
          </p:nvSpPr>
          <p:spPr bwMode="auto">
            <a:xfrm flipV="1">
              <a:off x="2141" y="1729"/>
              <a:ext cx="392" cy="13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7"/>
            <p:cNvSpPr>
              <a:spLocks noChangeShapeType="1"/>
            </p:cNvSpPr>
            <p:nvPr/>
          </p:nvSpPr>
          <p:spPr bwMode="auto">
            <a:xfrm>
              <a:off x="2141" y="3255"/>
              <a:ext cx="392" cy="21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8"/>
            <p:cNvSpPr>
              <a:spLocks noChangeShapeType="1"/>
            </p:cNvSpPr>
            <p:nvPr/>
          </p:nvSpPr>
          <p:spPr bwMode="auto">
            <a:xfrm flipV="1">
              <a:off x="2141" y="3080"/>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39"/>
            <p:cNvSpPr>
              <a:spLocks noChangeShapeType="1"/>
            </p:cNvSpPr>
            <p:nvPr/>
          </p:nvSpPr>
          <p:spPr bwMode="auto">
            <a:xfrm>
              <a:off x="2141" y="2646"/>
              <a:ext cx="436"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40"/>
            <p:cNvSpPr>
              <a:spLocks noChangeShapeType="1"/>
            </p:cNvSpPr>
            <p:nvPr/>
          </p:nvSpPr>
          <p:spPr bwMode="auto">
            <a:xfrm flipV="1">
              <a:off x="2141" y="2427"/>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41"/>
            <p:cNvSpPr txBox="1">
              <a:spLocks noChangeArrowheads="1"/>
            </p:cNvSpPr>
            <p:nvPr/>
          </p:nvSpPr>
          <p:spPr bwMode="auto">
            <a:xfrm>
              <a:off x="2339" y="672"/>
              <a:ext cx="8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Probability</a:t>
              </a:r>
            </a:p>
          </p:txBody>
        </p:sp>
        <p:sp>
          <p:nvSpPr>
            <p:cNvPr id="45" name="Text Box 42"/>
            <p:cNvSpPr txBox="1">
              <a:spLocks noChangeArrowheads="1"/>
            </p:cNvSpPr>
            <p:nvPr/>
          </p:nvSpPr>
          <p:spPr bwMode="auto">
            <a:xfrm>
              <a:off x="1924" y="972"/>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6" name="Text Box 43"/>
            <p:cNvSpPr txBox="1">
              <a:spLocks noChangeArrowheads="1"/>
            </p:cNvSpPr>
            <p:nvPr/>
          </p:nvSpPr>
          <p:spPr bwMode="auto">
            <a:xfrm>
              <a:off x="1924" y="136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7" name="Text Box 44"/>
            <p:cNvSpPr txBox="1">
              <a:spLocks noChangeArrowheads="1"/>
            </p:cNvSpPr>
            <p:nvPr/>
          </p:nvSpPr>
          <p:spPr bwMode="auto">
            <a:xfrm>
              <a:off x="1924" y="164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8" name="Text Box 45"/>
            <p:cNvSpPr txBox="1">
              <a:spLocks noChangeArrowheads="1"/>
            </p:cNvSpPr>
            <p:nvPr/>
          </p:nvSpPr>
          <p:spPr bwMode="auto">
            <a:xfrm>
              <a:off x="1924" y="2036"/>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9" name="Text Box 46"/>
            <p:cNvSpPr txBox="1">
              <a:spLocks noChangeArrowheads="1"/>
            </p:cNvSpPr>
            <p:nvPr/>
          </p:nvSpPr>
          <p:spPr bwMode="auto">
            <a:xfrm>
              <a:off x="1931" y="2933"/>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0" name="Text Box 47"/>
            <p:cNvSpPr txBox="1">
              <a:spLocks noChangeArrowheads="1"/>
            </p:cNvSpPr>
            <p:nvPr/>
          </p:nvSpPr>
          <p:spPr bwMode="auto">
            <a:xfrm>
              <a:off x="1949" y="3324"/>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1" name="Text Box 48"/>
            <p:cNvSpPr txBox="1">
              <a:spLocks noChangeArrowheads="1"/>
            </p:cNvSpPr>
            <p:nvPr/>
          </p:nvSpPr>
          <p:spPr bwMode="auto">
            <a:xfrm>
              <a:off x="1924" y="229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2" name="Text Box 49"/>
            <p:cNvSpPr txBox="1">
              <a:spLocks noChangeArrowheads="1"/>
            </p:cNvSpPr>
            <p:nvPr/>
          </p:nvSpPr>
          <p:spPr bwMode="auto">
            <a:xfrm>
              <a:off x="1942" y="268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3" name="Text Box 50"/>
            <p:cNvSpPr txBox="1">
              <a:spLocks noChangeArrowheads="1"/>
            </p:cNvSpPr>
            <p:nvPr/>
          </p:nvSpPr>
          <p:spPr bwMode="auto">
            <a:xfrm>
              <a:off x="2719" y="90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.76</a:t>
              </a:r>
            </a:p>
          </p:txBody>
        </p:sp>
        <p:sp>
          <p:nvSpPr>
            <p:cNvPr id="54" name="Text Box 51"/>
            <p:cNvSpPr txBox="1">
              <a:spLocks noChangeArrowheads="1"/>
            </p:cNvSpPr>
            <p:nvPr/>
          </p:nvSpPr>
          <p:spPr bwMode="auto">
            <a:xfrm>
              <a:off x="2719" y="1277"/>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.04</a:t>
              </a:r>
            </a:p>
          </p:txBody>
        </p:sp>
        <p:sp>
          <p:nvSpPr>
            <p:cNvPr id="55" name="Text Box 52"/>
            <p:cNvSpPr txBox="1">
              <a:spLocks noChangeArrowheads="1"/>
            </p:cNvSpPr>
            <p:nvPr/>
          </p:nvSpPr>
          <p:spPr bwMode="auto">
            <a:xfrm>
              <a:off x="2708" y="1625"/>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.19</a:t>
              </a:r>
            </a:p>
          </p:txBody>
        </p:sp>
        <p:sp>
          <p:nvSpPr>
            <p:cNvPr id="56" name="Text Box 53"/>
            <p:cNvSpPr txBox="1">
              <a:spLocks noChangeArrowheads="1"/>
            </p:cNvSpPr>
            <p:nvPr/>
          </p:nvSpPr>
          <p:spPr bwMode="auto">
            <a:xfrm>
              <a:off x="2708" y="197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.01</a:t>
              </a:r>
            </a:p>
          </p:txBody>
        </p:sp>
        <p:sp>
          <p:nvSpPr>
            <p:cNvPr id="57" name="Text Box 54"/>
            <p:cNvSpPr txBox="1">
              <a:spLocks noChangeArrowheads="1"/>
            </p:cNvSpPr>
            <p:nvPr/>
          </p:nvSpPr>
          <p:spPr bwMode="auto">
            <a:xfrm>
              <a:off x="2719" y="234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.48</a:t>
              </a:r>
            </a:p>
          </p:txBody>
        </p:sp>
        <p:sp>
          <p:nvSpPr>
            <p:cNvPr id="58" name="Text Box 55"/>
            <p:cNvSpPr txBox="1">
              <a:spLocks noChangeArrowheads="1"/>
            </p:cNvSpPr>
            <p:nvPr/>
          </p:nvSpPr>
          <p:spPr bwMode="auto">
            <a:xfrm>
              <a:off x="2708" y="2689"/>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.12</a:t>
              </a:r>
            </a:p>
          </p:txBody>
        </p:sp>
        <p:sp>
          <p:nvSpPr>
            <p:cNvPr id="59" name="Text Box 56"/>
            <p:cNvSpPr txBox="1">
              <a:spLocks noChangeArrowheads="1"/>
            </p:cNvSpPr>
            <p:nvPr/>
          </p:nvSpPr>
          <p:spPr bwMode="auto">
            <a:xfrm>
              <a:off x="2708" y="306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.32</a:t>
              </a:r>
            </a:p>
          </p:txBody>
        </p:sp>
        <p:sp>
          <p:nvSpPr>
            <p:cNvPr id="60" name="Text Box 57"/>
            <p:cNvSpPr txBox="1">
              <a:spLocks noChangeArrowheads="1"/>
            </p:cNvSpPr>
            <p:nvPr/>
          </p:nvSpPr>
          <p:spPr bwMode="auto">
            <a:xfrm>
              <a:off x="2708" y="341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.08</a:t>
              </a:r>
            </a:p>
          </p:txBody>
        </p:sp>
        <p:grpSp>
          <p:nvGrpSpPr>
            <p:cNvPr id="61" name="Group 58"/>
            <p:cNvGrpSpPr>
              <a:grpSpLocks/>
            </p:cNvGrpSpPr>
            <p:nvPr/>
          </p:nvGrpSpPr>
          <p:grpSpPr bwMode="auto">
            <a:xfrm>
              <a:off x="3030" y="672"/>
              <a:ext cx="2026" cy="2927"/>
              <a:chOff x="3030" y="672"/>
              <a:chExt cx="2026" cy="2927"/>
            </a:xfrm>
          </p:grpSpPr>
          <p:sp>
            <p:nvSpPr>
              <p:cNvPr id="74" name="Text Box 59"/>
              <p:cNvSpPr txBox="1">
                <a:spLocks noChangeArrowheads="1"/>
              </p:cNvSpPr>
              <p:nvPr/>
            </p:nvSpPr>
            <p:spPr bwMode="auto">
              <a:xfrm>
                <a:off x="3030" y="672"/>
                <a:ext cx="10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Profit Potential</a:t>
                </a:r>
              </a:p>
            </p:txBody>
          </p:sp>
          <p:sp>
            <p:nvSpPr>
              <p:cNvPr id="75" name="Text Box 60"/>
              <p:cNvSpPr txBox="1">
                <a:spLocks noChangeArrowheads="1"/>
              </p:cNvSpPr>
              <p:nvPr/>
            </p:nvSpPr>
            <p:spPr bwMode="auto">
              <a:xfrm>
                <a:off x="3066" y="90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6" name="Text Box 61"/>
              <p:cNvSpPr txBox="1">
                <a:spLocks noChangeArrowheads="1"/>
              </p:cNvSpPr>
              <p:nvPr/>
            </p:nvSpPr>
            <p:spPr bwMode="auto">
              <a:xfrm>
                <a:off x="3066" y="3386"/>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150,000-(120,000+20,000) = 10,000</a:t>
                </a:r>
              </a:p>
            </p:txBody>
          </p:sp>
          <p:sp>
            <p:nvSpPr>
              <p:cNvPr id="77" name="Text Box 62"/>
              <p:cNvSpPr txBox="1">
                <a:spLocks noChangeArrowheads="1"/>
              </p:cNvSpPr>
              <p:nvPr/>
            </p:nvSpPr>
            <p:spPr bwMode="auto">
              <a:xfrm>
                <a:off x="3066" y="306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8" name="Text Box 63"/>
              <p:cNvSpPr txBox="1">
                <a:spLocks noChangeArrowheads="1"/>
              </p:cNvSpPr>
              <p:nvPr/>
            </p:nvSpPr>
            <p:spPr bwMode="auto">
              <a:xfrm>
                <a:off x="3066" y="2689"/>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150,000-(110,000+20,000) = 20,000</a:t>
                </a:r>
              </a:p>
            </p:txBody>
          </p:sp>
          <p:sp>
            <p:nvSpPr>
              <p:cNvPr id="79" name="Text Box 64"/>
              <p:cNvSpPr txBox="1">
                <a:spLocks noChangeArrowheads="1"/>
              </p:cNvSpPr>
              <p:nvPr/>
            </p:nvSpPr>
            <p:spPr bwMode="auto">
              <a:xfrm>
                <a:off x="3066" y="2341"/>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 = 40,000</a:t>
                </a:r>
              </a:p>
            </p:txBody>
          </p:sp>
          <p:sp>
            <p:nvSpPr>
              <p:cNvPr id="80" name="Text Box 65"/>
              <p:cNvSpPr txBox="1">
                <a:spLocks noChangeArrowheads="1"/>
              </p:cNvSpPr>
              <p:nvPr/>
            </p:nvSpPr>
            <p:spPr bwMode="auto">
              <a:xfrm>
                <a:off x="3066" y="1974"/>
                <a:ext cx="18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150,000-(140,000+2000) = 8,000</a:t>
                </a:r>
              </a:p>
            </p:txBody>
          </p:sp>
          <p:sp>
            <p:nvSpPr>
              <p:cNvPr id="81" name="Text Box 66"/>
              <p:cNvSpPr txBox="1">
                <a:spLocks noChangeArrowheads="1"/>
              </p:cNvSpPr>
              <p:nvPr/>
            </p:nvSpPr>
            <p:spPr bwMode="auto">
              <a:xfrm>
                <a:off x="3066" y="1644"/>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 = 10,000</a:t>
                </a:r>
              </a:p>
            </p:txBody>
          </p:sp>
          <p:sp>
            <p:nvSpPr>
              <p:cNvPr id="82" name="Text Box 67"/>
              <p:cNvSpPr txBox="1">
                <a:spLocks noChangeArrowheads="1"/>
              </p:cNvSpPr>
              <p:nvPr/>
            </p:nvSpPr>
            <p:spPr bwMode="auto">
              <a:xfrm>
                <a:off x="3066" y="1277"/>
                <a:ext cx="18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dirty="0">
                    <a:solidFill>
                      <a:srgbClr val="000000"/>
                    </a:solidFill>
                  </a:rPr>
                  <a:t>150,000-(120,000+2000) = 28,000</a:t>
                </a:r>
              </a:p>
            </p:txBody>
          </p:sp>
        </p:grpSp>
        <p:sp>
          <p:nvSpPr>
            <p:cNvPr id="62" name="Text Box 68"/>
            <p:cNvSpPr txBox="1">
              <a:spLocks noChangeArrowheads="1"/>
            </p:cNvSpPr>
            <p:nvPr/>
          </p:nvSpPr>
          <p:spPr bwMode="auto">
            <a:xfrm>
              <a:off x="5039" y="903"/>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22,800</a:t>
              </a:r>
            </a:p>
          </p:txBody>
        </p:sp>
        <p:sp>
          <p:nvSpPr>
            <p:cNvPr id="63" name="Text Box 69"/>
            <p:cNvSpPr txBox="1">
              <a:spLocks noChangeArrowheads="1"/>
            </p:cNvSpPr>
            <p:nvPr/>
          </p:nvSpPr>
          <p:spPr bwMode="auto">
            <a:xfrm>
              <a:off x="5039" y="1277"/>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1,120</a:t>
              </a:r>
            </a:p>
          </p:txBody>
        </p:sp>
        <p:sp>
          <p:nvSpPr>
            <p:cNvPr id="64" name="Text Box 70"/>
            <p:cNvSpPr txBox="1">
              <a:spLocks noChangeArrowheads="1"/>
            </p:cNvSpPr>
            <p:nvPr/>
          </p:nvSpPr>
          <p:spPr bwMode="auto">
            <a:xfrm>
              <a:off x="5039" y="166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1,900</a:t>
              </a:r>
            </a:p>
          </p:txBody>
        </p:sp>
        <p:sp>
          <p:nvSpPr>
            <p:cNvPr id="65" name="Text Box 71"/>
            <p:cNvSpPr txBox="1">
              <a:spLocks noChangeArrowheads="1"/>
            </p:cNvSpPr>
            <p:nvPr/>
          </p:nvSpPr>
          <p:spPr bwMode="auto">
            <a:xfrm>
              <a:off x="5039" y="1974"/>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a:t>
              </a:r>
            </a:p>
          </p:txBody>
        </p:sp>
        <p:sp>
          <p:nvSpPr>
            <p:cNvPr id="66" name="Text Box 72"/>
            <p:cNvSpPr txBox="1">
              <a:spLocks noChangeArrowheads="1"/>
            </p:cNvSpPr>
            <p:nvPr/>
          </p:nvSpPr>
          <p:spPr bwMode="auto">
            <a:xfrm>
              <a:off x="5039" y="2341"/>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19,200</a:t>
              </a:r>
            </a:p>
          </p:txBody>
        </p:sp>
        <p:sp>
          <p:nvSpPr>
            <p:cNvPr id="67" name="Text Box 73"/>
            <p:cNvSpPr txBox="1">
              <a:spLocks noChangeArrowheads="1"/>
            </p:cNvSpPr>
            <p:nvPr/>
          </p:nvSpPr>
          <p:spPr bwMode="auto">
            <a:xfrm>
              <a:off x="5039" y="268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2,400</a:t>
              </a:r>
            </a:p>
          </p:txBody>
        </p:sp>
        <p:sp>
          <p:nvSpPr>
            <p:cNvPr id="68" name="Text Box 74"/>
            <p:cNvSpPr txBox="1">
              <a:spLocks noChangeArrowheads="1"/>
            </p:cNvSpPr>
            <p:nvPr/>
          </p:nvSpPr>
          <p:spPr bwMode="auto">
            <a:xfrm>
              <a:off x="5070" y="301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9,600</a:t>
              </a:r>
            </a:p>
          </p:txBody>
        </p:sp>
        <p:sp>
          <p:nvSpPr>
            <p:cNvPr id="69" name="Text Box 75"/>
            <p:cNvSpPr txBox="1">
              <a:spLocks noChangeArrowheads="1"/>
            </p:cNvSpPr>
            <p:nvPr/>
          </p:nvSpPr>
          <p:spPr bwMode="auto">
            <a:xfrm>
              <a:off x="5039" y="3386"/>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800</a:t>
              </a:r>
            </a:p>
          </p:txBody>
        </p:sp>
        <p:sp>
          <p:nvSpPr>
            <p:cNvPr id="70" name="Line 76"/>
            <p:cNvSpPr>
              <a:spLocks noChangeShapeType="1"/>
            </p:cNvSpPr>
            <p:nvPr/>
          </p:nvSpPr>
          <p:spPr bwMode="auto">
            <a:xfrm>
              <a:off x="5027" y="3560"/>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 name="Text Box 77"/>
            <p:cNvSpPr txBox="1">
              <a:spLocks noChangeArrowheads="1"/>
            </p:cNvSpPr>
            <p:nvPr/>
          </p:nvSpPr>
          <p:spPr bwMode="auto">
            <a:xfrm>
              <a:off x="5039" y="2160"/>
              <a:ext cx="4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500">
                  <a:solidFill>
                    <a:srgbClr val="CC3300"/>
                  </a:solidFill>
                </a:rPr>
                <a:t>25,900</a:t>
              </a:r>
            </a:p>
          </p:txBody>
        </p:sp>
        <p:sp>
          <p:nvSpPr>
            <p:cNvPr id="72" name="Text Box 78"/>
            <p:cNvSpPr txBox="1">
              <a:spLocks noChangeArrowheads="1"/>
            </p:cNvSpPr>
            <p:nvPr/>
          </p:nvSpPr>
          <p:spPr bwMode="auto">
            <a:xfrm>
              <a:off x="5039" y="3542"/>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600">
                  <a:solidFill>
                    <a:srgbClr val="CC3300"/>
                  </a:solidFill>
                </a:rPr>
                <a:t>32,000</a:t>
              </a:r>
            </a:p>
          </p:txBody>
        </p:sp>
        <p:sp>
          <p:nvSpPr>
            <p:cNvPr id="73" name="Line 79"/>
            <p:cNvSpPr>
              <a:spLocks noChangeShapeType="1"/>
            </p:cNvSpPr>
            <p:nvPr/>
          </p:nvSpPr>
          <p:spPr bwMode="auto">
            <a:xfrm>
              <a:off x="5027" y="2166"/>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256727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40</a:t>
            </a:r>
            <a:r>
              <a:rPr altLang="en-US" dirty="0"/>
              <a:t>.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dirty="0"/>
              <a:t>	Developing options and actions to enhance opportunities and reduce threats to project objectives.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extLst>
      <p:ext uri="{BB962C8B-B14F-4D97-AF65-F5344CB8AC3E}">
        <p14:creationId xmlns:p14="http://schemas.microsoft.com/office/powerpoint/2010/main" val="340203997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Interviews</a:t>
            </a:r>
          </a:p>
          <a:p>
            <a:r>
              <a:rPr lang="en-US" sz="1600" dirty="0"/>
              <a:t>.3 Interpersonal and team 	skills</a:t>
            </a:r>
          </a:p>
          <a:p>
            <a:pPr lvl="1"/>
            <a:r>
              <a:rPr lang="en-US" sz="1400" dirty="0"/>
              <a:t>• Facilitation</a:t>
            </a:r>
          </a:p>
          <a:p>
            <a:r>
              <a:rPr lang="en-US" sz="1600" dirty="0"/>
              <a:t>.4 Strategies for threats</a:t>
            </a:r>
          </a:p>
          <a:p>
            <a:r>
              <a:rPr lang="en-US" sz="1600" dirty="0"/>
              <a:t>.5 Strategies for	opportunities</a:t>
            </a:r>
          </a:p>
          <a:p>
            <a:r>
              <a:rPr lang="en-US" sz="1600" dirty="0"/>
              <a:t>.6 Contingent response 	strategies</a:t>
            </a:r>
          </a:p>
          <a:p>
            <a:r>
              <a:rPr lang="en-US" sz="1600" dirty="0"/>
              <a:t>.7 Strategies for overall 	project risk</a:t>
            </a:r>
          </a:p>
          <a:p>
            <a:r>
              <a:rPr lang="en-US" sz="1600" dirty="0"/>
              <a:t>.8 Data analysis</a:t>
            </a:r>
          </a:p>
          <a:p>
            <a:pPr lvl="1"/>
            <a:r>
              <a:rPr lang="en-US" sz="1400" dirty="0"/>
              <a:t>• Alternatives analysis</a:t>
            </a:r>
          </a:p>
          <a:p>
            <a:pPr lvl="1"/>
            <a:r>
              <a:rPr lang="en-US" sz="1400" dirty="0"/>
              <a:t>• Cost-benefit analysis</a:t>
            </a:r>
          </a:p>
          <a:p>
            <a:r>
              <a:rPr lang="en-US" sz="1600" dirty="0"/>
              <a:t>.9 Decision making</a:t>
            </a:r>
          </a:p>
          <a:p>
            <a:pPr lvl="1"/>
            <a:r>
              <a:rPr lang="en-US" sz="1400" dirty="0"/>
              <a:t>• Multicriteria decision 	analysis</a:t>
            </a:r>
            <a:endParaRPr lang="en-US" altLang="en-US" sz="1400"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r>
              <a:rPr lang="en-US" sz="1600" dirty="0"/>
              <a:t>.1 Project management plan</a:t>
            </a:r>
          </a:p>
          <a:p>
            <a:pPr lvl="1"/>
            <a:r>
              <a:rPr lang="en-US" sz="1400" dirty="0"/>
              <a:t>• Resource management plan</a:t>
            </a:r>
          </a:p>
          <a:p>
            <a:pPr lvl="1"/>
            <a:r>
              <a:rPr lang="en-US" sz="1400" dirty="0"/>
              <a:t>• Risk management plan</a:t>
            </a:r>
          </a:p>
          <a:p>
            <a:pPr lvl="1"/>
            <a:r>
              <a:rPr lang="en-US" sz="1400" dirty="0"/>
              <a:t>• Cost baseline</a:t>
            </a:r>
          </a:p>
          <a:p>
            <a:r>
              <a:rPr lang="en-US" sz="16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Risk register</a:t>
            </a:r>
          </a:p>
          <a:p>
            <a:pPr lvl="1"/>
            <a:r>
              <a:rPr lang="en-US" sz="1400" dirty="0"/>
              <a:t>• Risk report</a:t>
            </a:r>
          </a:p>
          <a:p>
            <a:pPr lvl="1"/>
            <a:r>
              <a:rPr lang="en-US" sz="1400" dirty="0"/>
              <a:t>• Stakeholder register</a:t>
            </a:r>
          </a:p>
          <a:p>
            <a:r>
              <a:rPr lang="en-US" sz="1600" dirty="0"/>
              <a:t>.3 EEFs</a:t>
            </a:r>
          </a:p>
          <a:p>
            <a:r>
              <a:rPr lang="en-US" sz="1600" dirty="0"/>
              <a:t>.4 OPAs</a:t>
            </a:r>
            <a:endParaRPr lang="en-US" altLang="en-US" sz="1600" dirty="0"/>
          </a:p>
        </p:txBody>
      </p:sp>
      <p:sp>
        <p:nvSpPr>
          <p:cNvPr id="665605" name="Text Placeholder 6"/>
          <p:cNvSpPr>
            <a:spLocks noGrp="1"/>
          </p:cNvSpPr>
          <p:nvPr>
            <p:ph type="body" sz="quarter" idx="14"/>
          </p:nvPr>
        </p:nvSpPr>
        <p:spPr/>
        <p:txBody>
          <a:bodyPr/>
          <a:lstStyle/>
          <a:p>
            <a:r>
              <a:rPr lang="en-US" sz="1800" dirty="0"/>
              <a:t>.1 Change requests</a:t>
            </a:r>
          </a:p>
          <a:p>
            <a:r>
              <a:rPr lang="en-US" sz="1800" dirty="0"/>
              <a:t>.2 PMP updates</a:t>
            </a:r>
          </a:p>
          <a:p>
            <a:pPr lvl="1"/>
            <a:r>
              <a:rPr lang="en-US" sz="1600" dirty="0"/>
              <a:t>• </a:t>
            </a:r>
            <a:r>
              <a:rPr lang="en-US" sz="1600" dirty="0" err="1"/>
              <a:t>ScMP</a:t>
            </a:r>
            <a:r>
              <a:rPr lang="en-US" sz="1600" dirty="0"/>
              <a:t>, CMP, QMP, Res-	MP, </a:t>
            </a:r>
            <a:r>
              <a:rPr lang="en-US" sz="1600" dirty="0" err="1"/>
              <a:t>PrMP</a:t>
            </a:r>
            <a:endParaRPr lang="en-US" sz="1600" dirty="0"/>
          </a:p>
          <a:p>
            <a:pPr lvl="1"/>
            <a:r>
              <a:rPr lang="en-US" sz="1600" dirty="0"/>
              <a:t>• Scope baseline</a:t>
            </a:r>
          </a:p>
          <a:p>
            <a:pPr lvl="1"/>
            <a:r>
              <a:rPr lang="en-US" sz="1600" dirty="0"/>
              <a:t>• Schedule baseline</a:t>
            </a:r>
          </a:p>
          <a:p>
            <a:pPr lvl="1"/>
            <a:r>
              <a:rPr lang="en-US" sz="1600" dirty="0"/>
              <a:t>• Cost baseline</a:t>
            </a:r>
          </a:p>
          <a:p>
            <a:r>
              <a:rPr lang="en-US" sz="1800" dirty="0"/>
              <a:t>.3 Project documents 	updates</a:t>
            </a:r>
          </a:p>
          <a:p>
            <a:pPr lvl="1"/>
            <a:r>
              <a:rPr lang="en-US" sz="1600" dirty="0"/>
              <a:t>• Assumption log</a:t>
            </a:r>
          </a:p>
          <a:p>
            <a:pPr lvl="1"/>
            <a:r>
              <a:rPr lang="en-US" sz="1600" dirty="0"/>
              <a:t>• Cost forecasts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Risk register</a:t>
            </a:r>
          </a:p>
          <a:p>
            <a:pPr lvl="1"/>
            <a:r>
              <a:rPr lang="en-US" sz="1600" dirty="0"/>
              <a:t>• Risk report</a:t>
            </a:r>
            <a:endParaRPr lang="en-US" altLang="en-US" sz="1600"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extLst>
      <p:ext uri="{BB962C8B-B14F-4D97-AF65-F5344CB8AC3E}">
        <p14:creationId xmlns:p14="http://schemas.microsoft.com/office/powerpoint/2010/main" val="13895413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FFD-2B60-42E8-A831-B9448F539E6A}"/>
              </a:ext>
            </a:extLst>
          </p:cNvPr>
          <p:cNvSpPr>
            <a:spLocks noGrp="1"/>
          </p:cNvSpPr>
          <p:nvPr>
            <p:ph type="title"/>
          </p:nvPr>
        </p:nvSpPr>
        <p:spPr/>
        <p:txBody>
          <a:bodyPr/>
          <a:lstStyle/>
          <a:p>
            <a:r>
              <a:rPr lang="en-US" altLang="en-US" dirty="0"/>
              <a:t>Risk Response Strategies</a:t>
            </a:r>
            <a:endParaRPr lang="en-US" dirty="0"/>
          </a:p>
        </p:txBody>
      </p:sp>
      <p:sp>
        <p:nvSpPr>
          <p:cNvPr id="3" name="Content Placeholder 2">
            <a:extLst>
              <a:ext uri="{FF2B5EF4-FFF2-40B4-BE49-F238E27FC236}">
                <a16:creationId xmlns:a16="http://schemas.microsoft.com/office/drawing/2014/main" id="{425149E4-74DB-4BFD-ADF4-FF17CC256E7A}"/>
              </a:ext>
            </a:extLst>
          </p:cNvPr>
          <p:cNvSpPr>
            <a:spLocks noGrp="1"/>
          </p:cNvSpPr>
          <p:nvPr>
            <p:ph idx="1"/>
          </p:nvPr>
        </p:nvSpPr>
        <p:spPr>
          <a:solidFill>
            <a:srgbClr val="FF0000">
              <a:alpha val="36000"/>
            </a:srgbClr>
          </a:solidFill>
        </p:spPr>
        <p:txBody>
          <a:bodyPr>
            <a:normAutofit/>
          </a:bodyPr>
          <a:lstStyle/>
          <a:p>
            <a:pPr marL="0" indent="0" algn="ctr">
              <a:buNone/>
              <a:defRPr/>
            </a:pPr>
            <a:r>
              <a:rPr lang="en-US" altLang="en-US" sz="2400" b="1" dirty="0">
                <a:latin typeface="Arial" panose="020B0604020202020204" pitchFamily="34" charset="0"/>
                <a:cs typeface="Arial" panose="020B0604020202020204" pitchFamily="34" charset="0"/>
              </a:rPr>
              <a:t>Negative Risk or </a:t>
            </a:r>
          </a:p>
          <a:p>
            <a:pPr marL="0" indent="0" algn="ctr">
              <a:buNone/>
              <a:defRPr/>
            </a:pPr>
            <a:r>
              <a:rPr lang="en-US" altLang="en-US" sz="2400" b="1" dirty="0">
                <a:latin typeface="Arial" panose="020B0604020202020204" pitchFamily="34" charset="0"/>
                <a:cs typeface="Arial" panose="020B0604020202020204" pitchFamily="34" charset="0"/>
              </a:rPr>
              <a:t>Threats</a:t>
            </a:r>
          </a:p>
          <a:p>
            <a:pPr marL="0" indent="0">
              <a:buNone/>
              <a:defRPr/>
            </a:pPr>
            <a:endParaRPr lang="en-US" altLang="en-US" sz="2400" b="1" u="sng" dirty="0">
              <a:latin typeface="Arial" panose="020B0604020202020204" pitchFamily="34" charset="0"/>
              <a:cs typeface="Arial" panose="020B0604020202020204" pitchFamily="34" charset="0"/>
            </a:endParaRPr>
          </a:p>
          <a:p>
            <a:pPr>
              <a:defRPr/>
            </a:pPr>
            <a:r>
              <a:rPr lang="en-US" altLang="en-US" sz="2400" b="1" dirty="0">
                <a:latin typeface="Arial" panose="020B0604020202020204" pitchFamily="34" charset="0"/>
                <a:cs typeface="Arial" panose="020B0604020202020204" pitchFamily="34" charset="0"/>
              </a:rPr>
              <a:t>Escalate</a:t>
            </a:r>
          </a:p>
          <a:p>
            <a:pPr>
              <a:defRPr/>
            </a:pPr>
            <a:r>
              <a:rPr lang="en-US" altLang="en-US" sz="2400" b="1" dirty="0">
                <a:latin typeface="Arial" panose="020B0604020202020204" pitchFamily="34" charset="0"/>
                <a:cs typeface="Arial" panose="020B0604020202020204" pitchFamily="34" charset="0"/>
              </a:rPr>
              <a:t>Avoid</a:t>
            </a:r>
            <a:r>
              <a:rPr lang="en-US" altLang="en-US" sz="2400" dirty="0">
                <a:latin typeface="Arial" panose="020B0604020202020204" pitchFamily="34" charset="0"/>
                <a:cs typeface="Arial" panose="020B0604020202020204" pitchFamily="34" charset="0"/>
              </a:rPr>
              <a:t> (remove the cause of threat)</a:t>
            </a:r>
          </a:p>
          <a:p>
            <a:pPr>
              <a:defRPr/>
            </a:pPr>
            <a:r>
              <a:rPr lang="en-US" altLang="en-US" sz="2400" b="1" dirty="0">
                <a:latin typeface="Arial" panose="020B0604020202020204" pitchFamily="34" charset="0"/>
                <a:cs typeface="Arial" panose="020B0604020202020204" pitchFamily="34" charset="0"/>
              </a:rPr>
              <a:t>Mitigate</a:t>
            </a:r>
            <a:r>
              <a:rPr lang="en-US" altLang="en-US" sz="2400" dirty="0">
                <a:latin typeface="Arial" panose="020B0604020202020204" pitchFamily="34" charset="0"/>
                <a:cs typeface="Arial" panose="020B0604020202020204" pitchFamily="34" charset="0"/>
              </a:rPr>
              <a:t> (reduce the probability or impact)</a:t>
            </a:r>
          </a:p>
          <a:p>
            <a:pPr>
              <a:defRPr/>
            </a:pPr>
            <a:r>
              <a:rPr lang="en-US" altLang="en-US" sz="2400" b="1" dirty="0">
                <a:latin typeface="Arial" panose="020B0604020202020204" pitchFamily="34" charset="0"/>
                <a:cs typeface="Arial" panose="020B0604020202020204" pitchFamily="34" charset="0"/>
              </a:rPr>
              <a:t>Transfer</a:t>
            </a:r>
            <a:r>
              <a:rPr lang="en-US" altLang="en-US" sz="2400" dirty="0">
                <a:latin typeface="Arial" panose="020B0604020202020204" pitchFamily="34" charset="0"/>
                <a:cs typeface="Arial" panose="020B0604020202020204" pitchFamily="34" charset="0"/>
              </a:rPr>
              <a:t> (Shifting ownership)</a:t>
            </a:r>
          </a:p>
          <a:p>
            <a:pPr>
              <a:defRPr/>
            </a:pPr>
            <a:r>
              <a:rPr lang="en-US" altLang="en-US" sz="2400" b="1" dirty="0">
                <a:latin typeface="Arial" panose="020B0604020202020204" pitchFamily="34" charset="0"/>
                <a:cs typeface="Arial" panose="020B0604020202020204" pitchFamily="34" charset="0"/>
              </a:rPr>
              <a:t>Acceptance</a:t>
            </a:r>
            <a:r>
              <a:rPr lang="en-US" altLang="en-US"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5952610-4098-4B28-BD37-05AF52727C2D}"/>
              </a:ext>
            </a:extLst>
          </p:cNvPr>
          <p:cNvSpPr>
            <a:spLocks noGrp="1"/>
          </p:cNvSpPr>
          <p:nvPr>
            <p:ph idx="13"/>
          </p:nvPr>
        </p:nvSpPr>
        <p:spPr>
          <a:xfrm>
            <a:off x="4876800" y="990600"/>
            <a:ext cx="4114800" cy="5181600"/>
          </a:xfrm>
          <a:solidFill>
            <a:srgbClr val="00B0F0">
              <a:alpha val="52000"/>
            </a:srgbClr>
          </a:solidFill>
          <a:ln>
            <a:noFill/>
          </a:ln>
        </p:spPr>
        <p:txBody>
          <a:bodyPr vert="horz" wrap="square" lIns="91440" tIns="45720" rIns="91440" bIns="45720" numCol="1" anchor="t" anchorCtr="0" compatLnSpc="1">
            <a:prstTxWarp prst="textNoShape">
              <a:avLst/>
            </a:prstTxWarp>
            <a:normAutofit/>
          </a:bodyPr>
          <a:lstStyle/>
          <a:p>
            <a:pPr marL="0" indent="0" algn="ctr">
              <a:buNone/>
            </a:pPr>
            <a:r>
              <a:rPr lang="en-US" altLang="en-US" sz="2400" b="1" dirty="0">
                <a:latin typeface="Arial" panose="020B0604020202020204" pitchFamily="34" charset="0"/>
                <a:cs typeface="Arial" panose="020B0604020202020204" pitchFamily="34" charset="0"/>
              </a:rPr>
              <a:t>Positive Risk or </a:t>
            </a:r>
          </a:p>
          <a:p>
            <a:pPr marL="0" indent="0" algn="ctr">
              <a:buNone/>
            </a:pPr>
            <a:r>
              <a:rPr lang="en-US" altLang="en-US" sz="2400" b="1" dirty="0">
                <a:latin typeface="Arial" panose="020B0604020202020204" pitchFamily="34" charset="0"/>
                <a:cs typeface="Arial" panose="020B0604020202020204" pitchFamily="34" charset="0"/>
              </a:rPr>
              <a:t>Opportunities</a:t>
            </a:r>
          </a:p>
          <a:p>
            <a:pPr marL="0" indent="0" algn="ctr">
              <a:buNone/>
            </a:pPr>
            <a:endParaRPr lang="en-US" altLang="en-US" sz="2400" b="1" dirty="0">
              <a:latin typeface="Arial" panose="020B0604020202020204" pitchFamily="34" charset="0"/>
              <a:cs typeface="Arial" panose="020B0604020202020204" pitchFamily="34" charset="0"/>
            </a:endParaRPr>
          </a:p>
          <a:p>
            <a:r>
              <a:rPr lang="en-US" altLang="en-US" sz="2400" b="1" dirty="0">
                <a:latin typeface="Arial" panose="020B0604020202020204" pitchFamily="34" charset="0"/>
                <a:cs typeface="Arial" panose="020B0604020202020204" pitchFamily="34" charset="0"/>
              </a:rPr>
              <a:t>Escalate</a:t>
            </a:r>
          </a:p>
          <a:p>
            <a:r>
              <a:rPr lang="en-US" altLang="en-US" sz="2400" b="1" dirty="0">
                <a:latin typeface="Arial" panose="020B0604020202020204" pitchFamily="34" charset="0"/>
                <a:cs typeface="Arial" panose="020B0604020202020204" pitchFamily="34" charset="0"/>
              </a:rPr>
              <a:t>Exploit</a:t>
            </a:r>
            <a:r>
              <a:rPr lang="en-US" altLang="en-US" sz="2400" dirty="0">
                <a:latin typeface="Arial" panose="020B0604020202020204" pitchFamily="34" charset="0"/>
                <a:cs typeface="Arial" panose="020B0604020202020204" pitchFamily="34" charset="0"/>
              </a:rPr>
              <a:t> (ensure the opportunity is realized)</a:t>
            </a:r>
          </a:p>
          <a:p>
            <a:r>
              <a:rPr lang="en-US" altLang="en-US" sz="2400" b="1" dirty="0">
                <a:latin typeface="Arial" panose="020B0604020202020204" pitchFamily="34" charset="0"/>
                <a:cs typeface="Arial" panose="020B0604020202020204" pitchFamily="34" charset="0"/>
              </a:rPr>
              <a:t>Enhance</a:t>
            </a:r>
            <a:r>
              <a:rPr lang="en-US" altLang="en-US" sz="2400" dirty="0">
                <a:latin typeface="Arial" panose="020B0604020202020204" pitchFamily="34" charset="0"/>
                <a:cs typeface="Arial" panose="020B0604020202020204" pitchFamily="34" charset="0"/>
              </a:rPr>
              <a:t> (enhance the probability or impact)</a:t>
            </a:r>
          </a:p>
          <a:p>
            <a:r>
              <a:rPr lang="en-US" altLang="en-US" sz="2400" b="1" dirty="0">
                <a:latin typeface="Arial" panose="020B0604020202020204" pitchFamily="34" charset="0"/>
                <a:cs typeface="Arial" panose="020B0604020202020204" pitchFamily="34" charset="0"/>
              </a:rPr>
              <a:t>Share</a:t>
            </a:r>
            <a:r>
              <a:rPr lang="en-US" altLang="en-US" sz="2400" dirty="0">
                <a:latin typeface="Arial" panose="020B0604020202020204" pitchFamily="34" charset="0"/>
                <a:cs typeface="Arial" panose="020B0604020202020204" pitchFamily="34" charset="0"/>
              </a:rPr>
              <a:t> (Transferring ownership)</a:t>
            </a:r>
          </a:p>
          <a:p>
            <a:r>
              <a:rPr lang="en-US" altLang="en-US" sz="2400" b="1" dirty="0">
                <a:latin typeface="Arial" panose="020B0604020202020204" pitchFamily="34" charset="0"/>
                <a:cs typeface="Arial" panose="020B0604020202020204" pitchFamily="34" charset="0"/>
              </a:rPr>
              <a:t>Acceptance</a:t>
            </a:r>
            <a:endParaRPr lang="en-US" sz="2400" b="1" dirty="0">
              <a:latin typeface="Arial" panose="020B0604020202020204" pitchFamily="34" charset="0"/>
              <a:cs typeface="Arial" panose="020B0604020202020204" pitchFamily="34" charset="0"/>
            </a:endParaRPr>
          </a:p>
          <a:p>
            <a:pPr marL="0" indent="0" algn="ctr">
              <a:buNone/>
            </a:pPr>
            <a:endParaRPr lang="en-US" sz="2400" b="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177526D5-9B43-486A-9BEE-75DEB2E7A841}"/>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D5CEDC0-5689-4AB7-A449-9E155A3DF1CD}"/>
              </a:ext>
            </a:extLst>
          </p:cNvPr>
          <p:cNvSpPr>
            <a:spLocks noGrp="1"/>
          </p:cNvSpPr>
          <p:nvPr>
            <p:ph type="sldNum" sz="quarter" idx="16"/>
          </p:nvPr>
        </p:nvSpPr>
        <p:spPr/>
        <p:txBody>
          <a:bodyPr/>
          <a:lstStyle/>
          <a:p>
            <a:pPr>
              <a:defRPr/>
            </a:pPr>
            <a:fld id="{522FBC0A-C31D-419A-8A31-B5D651199208}" type="slidenum">
              <a:rPr lang="en-US" altLang="en-US" smtClean="0"/>
              <a:pPr>
                <a:defRPr/>
              </a:pPr>
              <a:t>393</a:t>
            </a:fld>
            <a:endParaRPr lang="en-US" altLang="en-US"/>
          </a:p>
        </p:txBody>
      </p:sp>
    </p:spTree>
    <p:extLst>
      <p:ext uri="{BB962C8B-B14F-4D97-AF65-F5344CB8AC3E}">
        <p14:creationId xmlns:p14="http://schemas.microsoft.com/office/powerpoint/2010/main" val="41514390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Autofit/>
          </a:bodyPr>
          <a:lstStyle/>
          <a:p>
            <a:pPr eaLnBrk="1" hangingPunct="1">
              <a:lnSpc>
                <a:spcPct val="120000"/>
              </a:lnSpc>
              <a:buFont typeface="Arial" charset="0"/>
              <a:buNone/>
              <a:defRPr/>
            </a:pPr>
            <a:r>
              <a:rPr lang="en-US" sz="2000" b="1" dirty="0">
                <a:cs typeface="Arial" charset="0"/>
              </a:rPr>
              <a:t>Avoid</a:t>
            </a:r>
          </a:p>
          <a:p>
            <a:pPr marL="0" indent="0">
              <a:buNone/>
            </a:pPr>
            <a:r>
              <a:rPr lang="en-IN" sz="2000" dirty="0"/>
              <a:t>Removing the cause of a threat, extending the schedule, changing the project strategy, or reducing scope. Some risks can be avoided by clarifying requirements, obtaining information, improving communication, or acquiring expertise.</a:t>
            </a:r>
            <a:endParaRPr lang="en-US" sz="2000" dirty="0">
              <a:cs typeface="Arial" charset="0"/>
            </a:endParaRPr>
          </a:p>
          <a:p>
            <a:pPr eaLnBrk="1" hangingPunct="1">
              <a:lnSpc>
                <a:spcPct val="120000"/>
              </a:lnSpc>
              <a:buFont typeface="Arial" charset="0"/>
              <a:buNone/>
              <a:defRPr/>
            </a:pPr>
            <a:r>
              <a:rPr lang="en-US" sz="2000" b="1" dirty="0">
                <a:cs typeface="Arial" charset="0"/>
              </a:rPr>
              <a:t>Mitigate</a:t>
            </a:r>
          </a:p>
          <a:p>
            <a:pPr marL="0" indent="0">
              <a:buNone/>
            </a:pPr>
            <a:r>
              <a:rPr lang="en-US" sz="2000" dirty="0"/>
              <a:t>Designing redundancy into a </a:t>
            </a:r>
            <a:r>
              <a:rPr lang="en-IN" sz="2000" dirty="0"/>
              <a:t>system may reduce the impact from a failure of the original component.</a:t>
            </a:r>
          </a:p>
          <a:p>
            <a:pPr eaLnBrk="1" hangingPunct="1">
              <a:lnSpc>
                <a:spcPct val="120000"/>
              </a:lnSpc>
              <a:buFont typeface="Arial" charset="0"/>
              <a:buNone/>
              <a:defRPr/>
            </a:pPr>
            <a:r>
              <a:rPr lang="en-US" sz="2000" b="1" dirty="0">
                <a:cs typeface="Arial" charset="0"/>
              </a:rPr>
              <a:t>Transfer</a:t>
            </a:r>
          </a:p>
          <a:p>
            <a:pPr marL="0" indent="0">
              <a:buNone/>
            </a:pPr>
            <a:r>
              <a:rPr lang="en-US" sz="2000" dirty="0"/>
              <a:t>Transfer ownership of a specific risk. Buy insurance, performance bonds, warranties, guarantees.</a:t>
            </a:r>
            <a:endParaRPr lang="en-US" sz="2000" b="1" dirty="0">
              <a:cs typeface="Arial" charset="0"/>
            </a:endParaRPr>
          </a:p>
          <a:p>
            <a:pPr marL="0" indent="0">
              <a:buNone/>
            </a:pPr>
            <a:r>
              <a:rPr lang="en-IN" sz="2000" b="1" dirty="0">
                <a:cs typeface="Arial" charset="0"/>
              </a:rPr>
              <a:t>Accept</a:t>
            </a:r>
          </a:p>
          <a:p>
            <a:pPr marL="0" indent="0">
              <a:buNone/>
            </a:pPr>
            <a:r>
              <a:rPr lang="en-IN" sz="2000" dirty="0"/>
              <a:t>Acceptance can be either active or passive. The most common active acceptance strategy is to establish a contingency reserve. Passive acceptance involves no proactive action apart from periodic review.</a:t>
            </a:r>
            <a:r>
              <a:rPr lang="en-US" sz="20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extLst>
      <p:ext uri="{BB962C8B-B14F-4D97-AF65-F5344CB8AC3E}">
        <p14:creationId xmlns:p14="http://schemas.microsoft.com/office/powerpoint/2010/main" val="3817112150"/>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normAutofit/>
          </a:bodyPr>
          <a:lstStyle/>
          <a:p>
            <a:pPr marL="0" indent="0" eaLnBrk="1" hangingPunct="1">
              <a:buFont typeface="Arial" panose="020B0604020202020204" pitchFamily="34" charset="0"/>
              <a:buNone/>
            </a:pPr>
            <a:r>
              <a:rPr lang="en-US" altLang="en-US" sz="2000" b="1" dirty="0">
                <a:cs typeface="Arial" panose="020B0604020202020204" pitchFamily="34" charset="0"/>
              </a:rPr>
              <a:t>Exploit</a:t>
            </a:r>
          </a:p>
          <a:p>
            <a:pPr marL="0" indent="0" eaLnBrk="1" hangingPunct="1">
              <a:buFont typeface="Arial" panose="020B0604020202020204" pitchFamily="34" charset="0"/>
              <a:buNone/>
            </a:pPr>
            <a:r>
              <a:rPr lang="en-US" altLang="en-US" sz="2000" dirty="0">
                <a:cs typeface="Arial" panose="020B0604020202020204" pitchFamily="34" charset="0"/>
              </a:rPr>
              <a:t>Examples: if you are getting some good quality resources at lower cost at certain location then offloading work to that location.</a:t>
            </a:r>
          </a:p>
          <a:p>
            <a:pPr marL="0" indent="0" eaLnBrk="1" hangingPunct="1">
              <a:buFont typeface="Arial" panose="020B0604020202020204" pitchFamily="34" charset="0"/>
              <a:buNone/>
            </a:pPr>
            <a:r>
              <a:rPr lang="en-US" altLang="en-US" sz="2000" b="1" dirty="0">
                <a:cs typeface="Arial" panose="020B0604020202020204" pitchFamily="34" charset="0"/>
              </a:rPr>
              <a:t>Enhance</a:t>
            </a:r>
          </a:p>
          <a:p>
            <a:pPr marL="0" indent="0" eaLnBrk="1" hangingPunct="1">
              <a:buNone/>
            </a:pPr>
            <a:r>
              <a:rPr lang="en-US" altLang="en-US" sz="2000" dirty="0">
                <a:cs typeface="Arial" panose="020B0604020202020204" pitchFamily="34" charset="0"/>
              </a:rPr>
              <a:t>Examples: if you are getting some good quality resources at lower cost at certain location then assigning offloading more and more work to that location.</a:t>
            </a:r>
          </a:p>
          <a:p>
            <a:pPr marL="0" indent="0" eaLnBrk="1" hangingPunct="1">
              <a:buFont typeface="Arial" panose="020B0604020202020204" pitchFamily="34" charset="0"/>
              <a:buNone/>
            </a:pPr>
            <a:r>
              <a:rPr lang="en-US" altLang="en-US" sz="2000" b="1" dirty="0">
                <a:cs typeface="Arial" panose="020B0604020202020204" pitchFamily="34" charset="0"/>
              </a:rPr>
              <a:t>Share</a:t>
            </a:r>
          </a:p>
          <a:p>
            <a:pPr marL="0" indent="0" eaLnBrk="1" hangingPunct="1">
              <a:buFont typeface="Arial" panose="020B0604020202020204" pitchFamily="34" charset="0"/>
              <a:buNone/>
            </a:pPr>
            <a:r>
              <a:rPr lang="en-US" altLang="en-US" sz="2000" dirty="0">
                <a:cs typeface="Arial" panose="020B0604020202020204" pitchFamily="34" charset="0"/>
              </a:rPr>
              <a:t>Examples: If you have some business opportunity which you cannot fulfill because of your know-how limitation then you can partner with company and you both can explore to work together to realize the benefits</a:t>
            </a:r>
          </a:p>
          <a:p>
            <a:pPr marL="0" indent="0">
              <a:buNone/>
            </a:pPr>
            <a:r>
              <a:rPr lang="en-IN" sz="2000" b="1" dirty="0">
                <a:cs typeface="Arial" charset="0"/>
              </a:rPr>
              <a:t>Accept</a:t>
            </a:r>
          </a:p>
          <a:p>
            <a:pPr marL="0" indent="0">
              <a:buNone/>
            </a:pPr>
            <a:r>
              <a:rPr lang="en-IN" sz="2000" dirty="0"/>
              <a:t>Acceptance can be either active or passive. The most common active acceptance strategy is to establish a contingency reserve. Passive acceptance involves no proactive action apart from periodic review.</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extLst>
      <p:ext uri="{BB962C8B-B14F-4D97-AF65-F5344CB8AC3E}">
        <p14:creationId xmlns:p14="http://schemas.microsoft.com/office/powerpoint/2010/main" val="3349087603"/>
      </p:ext>
    </p:extLst>
  </p:cSld>
  <p:clrMapOvr>
    <a:masterClrMapping/>
  </p:clrMapOvr>
  <p:transitio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normAutofit fontScale="92500" lnSpcReduction="10000"/>
          </a:bodyPr>
          <a:lstStyle/>
          <a:p>
            <a:pPr marL="0" lvl="3" indent="0" eaLnBrk="1" hangingPunct="1">
              <a:buSzPct val="120000"/>
              <a:buFontTx/>
              <a:buNone/>
            </a:pPr>
            <a:r>
              <a:rPr lang="en-US" altLang="en-US" sz="3000" b="1" dirty="0">
                <a:cs typeface="Arial" panose="020B0604020202020204" pitchFamily="34" charset="0"/>
              </a:rPr>
              <a:t>Contingency reserves : Known – Unknown</a:t>
            </a:r>
          </a:p>
          <a:p>
            <a:pPr marL="342900" lvl="3" indent="-342900" eaLnBrk="1" hangingPunct="1">
              <a:buFont typeface="Arial" panose="020B0604020202020204" pitchFamily="34" charset="0"/>
              <a:buChar char="•"/>
            </a:pPr>
            <a:r>
              <a:rPr lang="en-US" altLang="en-US" sz="2400" dirty="0">
                <a:cs typeface="Arial" panose="020B0604020202020204" pitchFamily="34" charset="0"/>
              </a:rPr>
              <a:t>It is designed for use only if certain events occur or only under certain predefined conditions, provided there is sufficient warning to implement the response.</a:t>
            </a:r>
          </a:p>
          <a:p>
            <a:pPr marL="342900" lvl="3" indent="-342900" eaLnBrk="1" hangingPunct="1">
              <a:buFont typeface="Arial" panose="020B0604020202020204" pitchFamily="34" charset="0"/>
              <a:buChar char="•"/>
            </a:pPr>
            <a:r>
              <a:rPr lang="en-US" altLang="en-US" sz="2400" dirty="0">
                <a:cs typeface="Arial" panose="020B0604020202020204" pitchFamily="34" charset="0"/>
              </a:rPr>
              <a:t>Examples of events that may trigger the contingency response include missing intermediate milestones or gaining higher priority with a supplier.</a:t>
            </a:r>
          </a:p>
          <a:p>
            <a:pPr marL="342900" lvl="3" indent="-342900" eaLnBrk="1" hangingPunct="1">
              <a:buFont typeface="Arial" panose="020B0604020202020204" pitchFamily="34" charset="0"/>
              <a:buChar char="•"/>
            </a:pPr>
            <a:r>
              <a:rPr lang="en-US" altLang="en-US" sz="2400" dirty="0">
                <a:cs typeface="Arial" panose="020B0604020202020204" pitchFamily="34" charset="0"/>
              </a:rPr>
              <a:t>Events triggering the contingency response should be triggered and tracked.</a:t>
            </a:r>
          </a:p>
          <a:p>
            <a:pPr marL="342900" lvl="3" indent="-342900" eaLnBrk="1" hangingPunct="1">
              <a:buFont typeface="Arial" panose="020B0604020202020204" pitchFamily="34" charset="0"/>
              <a:buChar char="•"/>
            </a:pPr>
            <a:endParaRPr lang="en-US" altLang="en-US" sz="3000" b="1" dirty="0">
              <a:cs typeface="Arial" panose="020B0604020202020204" pitchFamily="34" charset="0"/>
            </a:endParaRPr>
          </a:p>
          <a:p>
            <a:pPr marL="0" lvl="3" indent="0" eaLnBrk="1" hangingPunct="1">
              <a:buFontTx/>
              <a:buNone/>
            </a:pPr>
            <a:r>
              <a:rPr lang="en-US" altLang="en-US" sz="3000" b="1" dirty="0">
                <a:cs typeface="Arial" panose="020B0604020202020204" pitchFamily="34" charset="0"/>
              </a:rPr>
              <a:t>Management reserves: Unknown – Unknown</a:t>
            </a:r>
          </a:p>
          <a:p>
            <a:pPr marL="0" lvl="3" indent="0" eaLnBrk="1" hangingPunct="1">
              <a:buFontTx/>
              <a:buNone/>
            </a:pPr>
            <a:r>
              <a:rPr lang="en-US" altLang="en-US" sz="2400" dirty="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extLst>
      <p:ext uri="{BB962C8B-B14F-4D97-AF65-F5344CB8AC3E}">
        <p14:creationId xmlns:p14="http://schemas.microsoft.com/office/powerpoint/2010/main" val="467459435"/>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41</a:t>
            </a:r>
            <a:r>
              <a:rPr altLang="en-US" dirty="0"/>
              <a:t>. </a:t>
            </a:r>
            <a:r>
              <a:rPr lang="en-US" altLang="en-US" dirty="0"/>
              <a:t>Implement Risk Responses</a:t>
            </a:r>
            <a:endParaRPr altLang="en-US" dirty="0"/>
          </a:p>
        </p:txBody>
      </p:sp>
      <p:sp>
        <p:nvSpPr>
          <p:cNvPr id="663555" name="Content Placeholder 3"/>
          <p:cNvSpPr>
            <a:spLocks noGrp="1"/>
          </p:cNvSpPr>
          <p:nvPr>
            <p:ph idx="1"/>
          </p:nvPr>
        </p:nvSpPr>
        <p:spPr/>
        <p:txBody>
          <a:bodyPr/>
          <a:lstStyle/>
          <a:p>
            <a:pPr>
              <a:lnSpc>
                <a:spcPct val="150000"/>
              </a:lnSpc>
              <a:buNone/>
            </a:pPr>
            <a:r>
              <a:rPr lang="en-US" altLang="en-US" b="1" dirty="0"/>
              <a:t>	</a:t>
            </a:r>
            <a:r>
              <a:rPr lang="en-IN" dirty="0"/>
              <a:t>The process of implementing agreed-upon risk response plans. </a:t>
            </a: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397</a:t>
            </a:fld>
            <a:endParaRPr lang="en-US" altLang="en-US" sz="1200">
              <a:solidFill>
                <a:srgbClr val="898989"/>
              </a:solidFill>
            </a:endParaRPr>
          </a:p>
        </p:txBody>
      </p:sp>
    </p:spTree>
    <p:extLst>
      <p:ext uri="{BB962C8B-B14F-4D97-AF65-F5344CB8AC3E}">
        <p14:creationId xmlns:p14="http://schemas.microsoft.com/office/powerpoint/2010/main" val="54465474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dirty="0"/>
              <a:t>.1 Expert judgment</a:t>
            </a:r>
          </a:p>
          <a:p>
            <a:r>
              <a:rPr lang="en-US" dirty="0"/>
              <a:t>.2 Interpersonal and 	team skills</a:t>
            </a:r>
          </a:p>
          <a:p>
            <a:pPr lvl="1"/>
            <a:r>
              <a:rPr lang="en-US" dirty="0"/>
              <a:t>• Influencing</a:t>
            </a:r>
          </a:p>
          <a:p>
            <a:r>
              <a:rPr lang="en-US" dirty="0"/>
              <a:t>.3 PMIS</a:t>
            </a:r>
            <a:endParaRPr lang="en-US" altLang="en-US"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Implement Risk Responses</a:t>
            </a:r>
            <a:endParaRPr altLang="en-US" dirty="0"/>
          </a:p>
        </p:txBody>
      </p:sp>
      <p:sp>
        <p:nvSpPr>
          <p:cNvPr id="665603"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Lessons learned 	register</a:t>
            </a:r>
          </a:p>
          <a:p>
            <a:pPr lvl="1"/>
            <a:r>
              <a:rPr lang="en-US" dirty="0"/>
              <a:t>• Risk register</a:t>
            </a:r>
          </a:p>
          <a:p>
            <a:pPr lvl="1"/>
            <a:r>
              <a:rPr lang="en-US" dirty="0"/>
              <a:t>• Risk report</a:t>
            </a:r>
          </a:p>
          <a:p>
            <a:r>
              <a:rPr lang="en-US" dirty="0"/>
              <a:t>.3 OPAs</a:t>
            </a:r>
            <a:endParaRPr lang="en-US" altLang="en-US" dirty="0"/>
          </a:p>
        </p:txBody>
      </p:sp>
      <p:sp>
        <p:nvSpPr>
          <p:cNvPr id="665605" name="Text Placeholder 6"/>
          <p:cNvSpPr>
            <a:spLocks noGrp="1"/>
          </p:cNvSpPr>
          <p:nvPr>
            <p:ph type="body" sz="quarter" idx="14"/>
          </p:nvPr>
        </p:nvSpPr>
        <p:spPr/>
        <p:txBody>
          <a:bodyPr/>
          <a:lstStyle/>
          <a:p>
            <a:r>
              <a:rPr lang="en-US" dirty="0"/>
              <a:t>.1 Change requests</a:t>
            </a:r>
          </a:p>
          <a:p>
            <a:r>
              <a:rPr lang="en-US" dirty="0"/>
              <a:t>.2 Project documents 	updates</a:t>
            </a:r>
          </a:p>
          <a:p>
            <a:pPr lvl="1"/>
            <a:r>
              <a:rPr lang="en-US" dirty="0"/>
              <a:t>• Issue log</a:t>
            </a:r>
          </a:p>
          <a:p>
            <a:pPr lvl="1"/>
            <a:r>
              <a:rPr lang="en-US" dirty="0"/>
              <a:t>• Lessons learned 	register</a:t>
            </a:r>
          </a:p>
          <a:p>
            <a:pPr lvl="1"/>
            <a:r>
              <a:rPr lang="en-US" dirty="0"/>
              <a:t>• Project team 	assignments</a:t>
            </a:r>
          </a:p>
          <a:p>
            <a:pPr lvl="1"/>
            <a:r>
              <a:rPr lang="en-US" dirty="0"/>
              <a:t>• Risk register</a:t>
            </a:r>
          </a:p>
          <a:p>
            <a:pPr lvl="1"/>
            <a:r>
              <a:rPr lang="en-US" dirty="0"/>
              <a:t>• Risk report</a:t>
            </a:r>
            <a:endParaRPr lang="en-US" altLang="en-US"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p:txBody>
          <a:bodyPr vert="horz"/>
          <a:lstStyle/>
          <a:p>
            <a:pPr marL="0" indent="0"/>
            <a:r>
              <a:rPr lang="en-US" altLang="en-US" dirty="0"/>
              <a:t>EXEC</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extLst>
      <p:ext uri="{BB962C8B-B14F-4D97-AF65-F5344CB8AC3E}">
        <p14:creationId xmlns:p14="http://schemas.microsoft.com/office/powerpoint/2010/main" val="375530997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lang="en-US" altLang="en-US" dirty="0"/>
              <a:t>42</a:t>
            </a:r>
            <a:r>
              <a:rPr altLang="en-US" dirty="0"/>
              <a:t>. </a:t>
            </a:r>
            <a:r>
              <a:rPr lang="en-US" altLang="en-US" dirty="0"/>
              <a:t>Monitor</a:t>
            </a:r>
            <a:r>
              <a:rPr altLang="en-US" dirty="0"/>
              <a:t> Risks</a:t>
            </a:r>
          </a:p>
        </p:txBody>
      </p:sp>
      <p:sp>
        <p:nvSpPr>
          <p:cNvPr id="679939" name="Content Placeholder 3"/>
          <p:cNvSpPr>
            <a:spLocks noGrp="1"/>
          </p:cNvSpPr>
          <p:nvPr>
            <p:ph idx="1"/>
          </p:nvPr>
        </p:nvSpPr>
        <p:spPr/>
        <p:txBody>
          <a:bodyPr/>
          <a:lstStyle/>
          <a:p>
            <a:pPr marL="0" indent="0">
              <a:buNone/>
            </a:pPr>
            <a:r>
              <a:rPr lang="en-IN" dirty="0"/>
              <a:t>The process of monitoring the implementation of agreed-upon risk response plans, tracking identified risks, identifying and analyzing new risks, and evaluating risk process effectiveness throughout the project.</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399</a:t>
            </a:fld>
            <a:endParaRPr lang="en-US" altLang="en-US" sz="1200">
              <a:solidFill>
                <a:srgbClr val="898989"/>
              </a:solidFill>
            </a:endParaRPr>
          </a:p>
        </p:txBody>
      </p:sp>
    </p:spTree>
    <p:extLst>
      <p:ext uri="{BB962C8B-B14F-4D97-AF65-F5344CB8AC3E}">
        <p14:creationId xmlns:p14="http://schemas.microsoft.com/office/powerpoint/2010/main" val="276997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6" name="Picture 5">
            <a:extLst>
              <a:ext uri="{FF2B5EF4-FFF2-40B4-BE49-F238E27FC236}">
                <a16:creationId xmlns:a16="http://schemas.microsoft.com/office/drawing/2014/main" id="{3143994C-7743-4D97-9A90-F2956EF3E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261" y="31934"/>
            <a:ext cx="1170464" cy="1170464"/>
          </a:xfrm>
          <a:prstGeom prst="rect">
            <a:avLst/>
          </a:prstGeom>
        </p:spPr>
      </p:pic>
    </p:spTree>
    <p:extLst>
      <p:ext uri="{BB962C8B-B14F-4D97-AF65-F5344CB8AC3E}">
        <p14:creationId xmlns:p14="http://schemas.microsoft.com/office/powerpoint/2010/main" val="362660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1114-6C8D-4EB4-998F-DF190A9394CE}"/>
              </a:ext>
            </a:extLst>
          </p:cNvPr>
          <p:cNvSpPr>
            <a:spLocks noGrp="1"/>
          </p:cNvSpPr>
          <p:nvPr>
            <p:ph type="title"/>
          </p:nvPr>
        </p:nvSpPr>
        <p:spPr/>
        <p:txBody>
          <a:bodyPr/>
          <a:lstStyle/>
          <a:p>
            <a:r>
              <a:rPr lang="en-US" dirty="0"/>
              <a:t>Change Driven Life Cycle</a:t>
            </a:r>
          </a:p>
        </p:txBody>
      </p:sp>
      <p:pic>
        <p:nvPicPr>
          <p:cNvPr id="6" name="Content Placeholder 5">
            <a:extLst>
              <a:ext uri="{FF2B5EF4-FFF2-40B4-BE49-F238E27FC236}">
                <a16:creationId xmlns:a16="http://schemas.microsoft.com/office/drawing/2014/main" id="{5DD6A9BA-AE63-4BB6-A1C8-4FBB3E80DC2C}"/>
              </a:ext>
            </a:extLst>
          </p:cNvPr>
          <p:cNvPicPr>
            <a:picLocks noGrp="1" noChangeAspect="1"/>
          </p:cNvPicPr>
          <p:nvPr>
            <p:ph idx="1"/>
          </p:nvPr>
        </p:nvPicPr>
        <p:blipFill>
          <a:blip r:embed="rId2"/>
          <a:stretch>
            <a:fillRect/>
          </a:stretch>
        </p:blipFill>
        <p:spPr>
          <a:xfrm>
            <a:off x="482161" y="933746"/>
            <a:ext cx="7939459" cy="2419054"/>
          </a:xfrm>
          <a:prstGeom prst="rect">
            <a:avLst/>
          </a:prstGeom>
        </p:spPr>
      </p:pic>
      <p:sp>
        <p:nvSpPr>
          <p:cNvPr id="4" name="Footer Placeholder 3">
            <a:extLst>
              <a:ext uri="{FF2B5EF4-FFF2-40B4-BE49-F238E27FC236}">
                <a16:creationId xmlns:a16="http://schemas.microsoft.com/office/drawing/2014/main" id="{30C314FE-9293-4F0D-BB6F-98B153B4AED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5B84C77-3D32-4C08-AEAE-4FD2C2D1F988}"/>
              </a:ext>
            </a:extLst>
          </p:cNvPr>
          <p:cNvSpPr>
            <a:spLocks noGrp="1"/>
          </p:cNvSpPr>
          <p:nvPr>
            <p:ph type="sldNum" sz="quarter" idx="12"/>
          </p:nvPr>
        </p:nvSpPr>
        <p:spPr/>
        <p:txBody>
          <a:bodyPr/>
          <a:lstStyle/>
          <a:p>
            <a:pPr>
              <a:defRPr/>
            </a:pPr>
            <a:fld id="{72DDD327-84E9-44EE-94DF-C6A9CABE3A3A}" type="slidenum">
              <a:rPr lang="en-US" altLang="en-US" smtClean="0"/>
              <a:pPr>
                <a:defRPr/>
              </a:pPr>
              <a:t>40</a:t>
            </a:fld>
            <a:endParaRPr lang="en-US" altLang="en-US"/>
          </a:p>
        </p:txBody>
      </p:sp>
      <p:pic>
        <p:nvPicPr>
          <p:cNvPr id="7" name="Content Placeholder 5">
            <a:extLst>
              <a:ext uri="{FF2B5EF4-FFF2-40B4-BE49-F238E27FC236}">
                <a16:creationId xmlns:a16="http://schemas.microsoft.com/office/drawing/2014/main" id="{4B1ACC81-CD04-4EE4-AB7D-F8211D933D88}"/>
              </a:ext>
            </a:extLst>
          </p:cNvPr>
          <p:cNvPicPr>
            <a:picLocks noChangeAspect="1"/>
          </p:cNvPicPr>
          <p:nvPr/>
        </p:nvPicPr>
        <p:blipFill>
          <a:blip r:embed="rId3"/>
          <a:stretch>
            <a:fillRect/>
          </a:stretch>
        </p:blipFill>
        <p:spPr bwMode="auto">
          <a:xfrm>
            <a:off x="491993" y="3478508"/>
            <a:ext cx="7605113" cy="27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0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8" name="Text Placeholder 5"/>
          <p:cNvSpPr>
            <a:spLocks noGrp="1"/>
          </p:cNvSpPr>
          <p:nvPr>
            <p:ph type="body" sz="quarter" idx="13"/>
          </p:nvPr>
        </p:nvSpPr>
        <p:spPr/>
        <p:txBody>
          <a:bodyPr/>
          <a:lstStyle/>
          <a:p>
            <a:r>
              <a:rPr lang="en-US" dirty="0"/>
              <a:t>.1 Data analysis</a:t>
            </a:r>
          </a:p>
          <a:p>
            <a:pPr lvl="1"/>
            <a:r>
              <a:rPr lang="en-US" dirty="0"/>
              <a:t>• Technical 	performance 	analysis</a:t>
            </a:r>
          </a:p>
          <a:p>
            <a:pPr lvl="1"/>
            <a:r>
              <a:rPr lang="en-US" dirty="0"/>
              <a:t>• Reserve analysis</a:t>
            </a:r>
          </a:p>
          <a:p>
            <a:r>
              <a:rPr lang="en-US" dirty="0"/>
              <a:t>.2 Audits</a:t>
            </a:r>
          </a:p>
          <a:p>
            <a:r>
              <a:rPr lang="en-US" dirty="0"/>
              <a:t>.3 Meetings</a:t>
            </a:r>
            <a:endParaRPr lang="en-US" altLang="en-US" dirty="0"/>
          </a:p>
        </p:txBody>
      </p:sp>
      <p:sp>
        <p:nvSpPr>
          <p:cNvPr id="68198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.3 Work performance 	data</a:t>
            </a:r>
          </a:p>
          <a:p>
            <a:r>
              <a:rPr lang="en-US" dirty="0"/>
              <a:t>.4 Work performance 	reports</a:t>
            </a:r>
            <a:endParaRPr lang="en-US" altLang="en-US" dirty="0"/>
          </a:p>
        </p:txBody>
      </p:sp>
      <p:sp>
        <p:nvSpPr>
          <p:cNvPr id="681989" name="Text Placeholder 6"/>
          <p:cNvSpPr>
            <a:spLocks noGrp="1"/>
          </p:cNvSpPr>
          <p:nvPr>
            <p:ph type="body" sz="quarter" idx="14"/>
          </p:nvPr>
        </p:nvSpPr>
        <p:spPr/>
        <p:txBody>
          <a:bodyPr/>
          <a:lstStyle/>
          <a:p>
            <a:r>
              <a:rPr lang="en-US" dirty="0"/>
              <a:t>.1 Work performance 	</a:t>
            </a:r>
            <a:r>
              <a:rPr lang="en-US" sz="2400" dirty="0"/>
              <a:t>information</a:t>
            </a:r>
          </a:p>
          <a:p>
            <a:r>
              <a:rPr lang="en-US" dirty="0"/>
              <a:t>.2 Change requests</a:t>
            </a:r>
          </a:p>
          <a:p>
            <a:r>
              <a:rPr lang="en-US" dirty="0"/>
              <a:t>.3 PMP updates</a:t>
            </a:r>
          </a:p>
          <a:p>
            <a:pPr lvl="1"/>
            <a:r>
              <a:rPr lang="en-US" dirty="0"/>
              <a:t>• Any component</a:t>
            </a:r>
          </a:p>
          <a:p>
            <a:r>
              <a:rPr lang="en-US" dirty="0"/>
              <a:t>.4 Project documents 	updates</a:t>
            </a:r>
          </a:p>
          <a:p>
            <a:pPr lvl="1"/>
            <a:r>
              <a:rPr lang="en-US" dirty="0"/>
              <a:t>• Assumption log</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.5 OPAs updates</a:t>
            </a:r>
            <a:endParaRPr lang="en-US" altLang="en-US" dirty="0"/>
          </a:p>
        </p:txBody>
      </p:sp>
      <p:sp>
        <p:nvSpPr>
          <p:cNvPr id="681990" name="Text Placeholder 7"/>
          <p:cNvSpPr>
            <a:spLocks noGrp="1"/>
          </p:cNvSpPr>
          <p:nvPr>
            <p:ph type="body" sz="quarter" idx="15"/>
          </p:nvPr>
        </p:nvSpPr>
        <p:spPr/>
        <p:txBody>
          <a:bodyPr vert="horz"/>
          <a:lstStyle/>
          <a:p>
            <a:pPr marL="0" indent="0"/>
            <a:r>
              <a:rPr lang="en-US" altLang="en-US" dirty="0"/>
              <a:t>PRKM</a:t>
            </a:r>
          </a:p>
        </p:txBody>
      </p:sp>
      <p:sp>
        <p:nvSpPr>
          <p:cNvPr id="68199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68199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400</a:t>
            </a:fld>
            <a:endParaRPr lang="en-US" altLang="en-US" sz="1200">
              <a:solidFill>
                <a:srgbClr val="898989"/>
              </a:solidFill>
            </a:endParaRPr>
          </a:p>
        </p:txBody>
      </p:sp>
    </p:spTree>
    <p:extLst>
      <p:ext uri="{BB962C8B-B14F-4D97-AF65-F5344CB8AC3E}">
        <p14:creationId xmlns:p14="http://schemas.microsoft.com/office/powerpoint/2010/main" val="195225268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extLst>
      <p:ext uri="{BB962C8B-B14F-4D97-AF65-F5344CB8AC3E}">
        <p14:creationId xmlns:p14="http://schemas.microsoft.com/office/powerpoint/2010/main" val="318391099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26</a:t>
            </a:r>
          </a:p>
        </p:txBody>
      </p:sp>
      <p:sp>
        <p:nvSpPr>
          <p:cNvPr id="7" name="Content Placeholder 6"/>
          <p:cNvSpPr>
            <a:spLocks noGrp="1"/>
          </p:cNvSpPr>
          <p:nvPr>
            <p:ph idx="1"/>
          </p:nvPr>
        </p:nvSpPr>
        <p:spPr/>
        <p:txBody>
          <a:bodyPr>
            <a:normAutofit fontScale="55000" lnSpcReduction="20000"/>
          </a:bodyPr>
          <a:lstStyle/>
          <a:p>
            <a:r>
              <a:rPr lang="en-US" dirty="0"/>
              <a:t>Prepare Risk Management Plan for your project</a:t>
            </a:r>
          </a:p>
          <a:p>
            <a:pPr lvl="1"/>
            <a:r>
              <a:rPr lang="en-US" dirty="0"/>
              <a:t>Setup a template to capture all the information to manage risk</a:t>
            </a:r>
          </a:p>
          <a:p>
            <a:pPr lvl="1"/>
            <a:r>
              <a:rPr lang="en-US" dirty="0"/>
              <a:t>Training content for risk awareness</a:t>
            </a:r>
          </a:p>
          <a:p>
            <a:pPr lvl="1"/>
            <a:r>
              <a:rPr lang="en-US" dirty="0"/>
              <a:t>Training audience</a:t>
            </a:r>
          </a:p>
          <a:p>
            <a:pPr lvl="1"/>
            <a:r>
              <a:rPr lang="en-US" dirty="0"/>
              <a:t>Roles &amp; Responsibilities for Risk Management Activities</a:t>
            </a:r>
          </a:p>
          <a:p>
            <a:pPr lvl="1"/>
            <a:r>
              <a:rPr lang="en-US" dirty="0"/>
              <a:t>Risk assessment techniques &amp; tools</a:t>
            </a:r>
          </a:p>
          <a:p>
            <a:pPr lvl="1"/>
            <a:r>
              <a:rPr lang="en-US" dirty="0"/>
              <a:t>Risk Manager, Risk Audits Frequency, Risk Auditor</a:t>
            </a:r>
          </a:p>
          <a:p>
            <a:pPr lvl="1"/>
            <a:r>
              <a:rPr lang="en-US" dirty="0"/>
              <a:t>Define Impact Table</a:t>
            </a:r>
          </a:p>
          <a:p>
            <a:pPr lvl="1"/>
            <a:r>
              <a:rPr lang="en-US" dirty="0"/>
              <a:t>Define Probability and Impact Table/ Risk Tolerances of Stakeholders</a:t>
            </a:r>
          </a:p>
          <a:p>
            <a:r>
              <a:rPr lang="en-US" dirty="0"/>
              <a:t>Prepare Risk Register</a:t>
            </a:r>
          </a:p>
          <a:p>
            <a:pPr lvl="1"/>
            <a:r>
              <a:rPr lang="en-US" dirty="0"/>
              <a:t>Analyse Assumptions, Constraints, Dependencies of your project</a:t>
            </a:r>
          </a:p>
          <a:p>
            <a:pPr lvl="1"/>
            <a:r>
              <a:rPr lang="en-US" dirty="0"/>
              <a:t>Identify Risk for your projects</a:t>
            </a:r>
          </a:p>
          <a:p>
            <a:r>
              <a:rPr lang="en-US" dirty="0"/>
              <a:t>Prepare Risk Response Plan</a:t>
            </a:r>
          </a:p>
          <a:p>
            <a:pPr lvl="1"/>
            <a:r>
              <a:rPr lang="en-US" dirty="0"/>
              <a:t>Prepare Risk Response Strategy for every risk which cannot be tolerated</a:t>
            </a:r>
          </a:p>
          <a:p>
            <a:pPr lvl="1"/>
            <a:r>
              <a:rPr lang="en-US" dirty="0"/>
              <a:t>Establish Contingency Fund</a:t>
            </a:r>
          </a:p>
          <a:p>
            <a:pPr lvl="1"/>
            <a:r>
              <a:rPr lang="en-US" dirty="0"/>
              <a:t>Discuss Unknown-Unknown and Management Reserve</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402</a:t>
            </a:fld>
            <a:endParaRPr lang="en-US" altLang="en-US"/>
          </a:p>
        </p:txBody>
      </p:sp>
    </p:spTree>
    <p:extLst>
      <p:ext uri="{BB962C8B-B14F-4D97-AF65-F5344CB8AC3E}">
        <p14:creationId xmlns:p14="http://schemas.microsoft.com/office/powerpoint/2010/main" val="473749902"/>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spTree>
    <p:extLst>
      <p:ext uri="{BB962C8B-B14F-4D97-AF65-F5344CB8AC3E}">
        <p14:creationId xmlns:p14="http://schemas.microsoft.com/office/powerpoint/2010/main" val="330389435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extLst>
      <p:ext uri="{BB962C8B-B14F-4D97-AF65-F5344CB8AC3E}">
        <p14:creationId xmlns:p14="http://schemas.microsoft.com/office/powerpoint/2010/main" val="419151640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7"/>
            <a:ext cx="4267200" cy="3196281"/>
          </a:xfrm>
          <a:prstGeom prst="rect">
            <a:avLst/>
          </a:prstGeom>
        </p:spPr>
      </p:pic>
      <p:pic>
        <p:nvPicPr>
          <p:cNvPr id="9" name="Picture 8"/>
          <p:cNvPicPr>
            <a:picLocks noChangeAspect="1"/>
          </p:cNvPicPr>
          <p:nvPr/>
        </p:nvPicPr>
        <p:blipFill>
          <a:blip r:embed="rId4"/>
          <a:stretch>
            <a:fillRect/>
          </a:stretch>
        </p:blipFill>
        <p:spPr>
          <a:xfrm>
            <a:off x="4114800" y="63146"/>
            <a:ext cx="4191000" cy="3139205"/>
          </a:xfrm>
          <a:prstGeom prst="rect">
            <a:avLst/>
          </a:prstGeom>
        </p:spPr>
      </p:pic>
      <p:pic>
        <p:nvPicPr>
          <p:cNvPr id="11" name="Picture 10"/>
          <p:cNvPicPr>
            <a:picLocks noChangeAspect="1"/>
          </p:cNvPicPr>
          <p:nvPr/>
        </p:nvPicPr>
        <p:blipFill>
          <a:blip r:embed="rId5"/>
          <a:stretch>
            <a:fillRect/>
          </a:stretch>
        </p:blipFill>
        <p:spPr>
          <a:xfrm>
            <a:off x="4723169" y="3167614"/>
            <a:ext cx="4161549" cy="2699786"/>
          </a:xfrm>
          <a:prstGeom prst="rect">
            <a:avLst/>
          </a:prstGeom>
        </p:spPr>
      </p:pic>
      <p:pic>
        <p:nvPicPr>
          <p:cNvPr id="14" name="Picture 13"/>
          <p:cNvPicPr>
            <a:picLocks noChangeAspect="1"/>
          </p:cNvPicPr>
          <p:nvPr/>
        </p:nvPicPr>
        <p:blipFill>
          <a:blip r:embed="rId6"/>
          <a:stretch>
            <a:fillRect/>
          </a:stretch>
        </p:blipFill>
        <p:spPr>
          <a:xfrm>
            <a:off x="843864" y="2752039"/>
            <a:ext cx="3728136" cy="3728136"/>
          </a:xfrm>
          <a:prstGeom prst="rect">
            <a:avLst/>
          </a:prstGeom>
        </p:spPr>
      </p:pic>
    </p:spTree>
    <p:extLst>
      <p:ext uri="{BB962C8B-B14F-4D97-AF65-F5344CB8AC3E}">
        <p14:creationId xmlns:p14="http://schemas.microsoft.com/office/powerpoint/2010/main" val="1830032222"/>
      </p:ext>
    </p:extLst>
  </p:cSld>
  <p:clrMapOvr>
    <a:masterClrMapping/>
  </p:clrMapOvr>
  <p:transition spd="med"/>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dirty="0"/>
              <a:t>Processes necessary to purchase or acquire products, services or results needed from outside the project team.</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extLst>
      <p:ext uri="{BB962C8B-B14F-4D97-AF65-F5344CB8AC3E}">
        <p14:creationId xmlns:p14="http://schemas.microsoft.com/office/powerpoint/2010/main" val="356575813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898900" y="32004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defTabSz="762000">
              <a:defRPr/>
            </a:pPr>
            <a:r>
              <a:rPr lang="en-US" sz="2000" b="1" dirty="0">
                <a:effectLst>
                  <a:outerShdw blurRad="38100" dist="38100" dir="2700000" algn="tl">
                    <a:srgbClr val="C0C0C0"/>
                  </a:outerShdw>
                </a:effectLst>
                <a:latin typeface="Arial Narrow" pitchFamily="34" charset="0"/>
              </a:rPr>
              <a:t>PROCUREMENT</a:t>
            </a:r>
          </a:p>
          <a:p>
            <a:pPr algn="ctr" defTabSz="762000">
              <a:defRPr/>
            </a:pPr>
            <a:r>
              <a:rPr lang="en-US" sz="2000" b="1" dirty="0">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924550" y="3422650"/>
            <a:ext cx="1030288"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latin typeface="Arial Narrow" panose="020B0606020202030204" pitchFamily="34" charset="0"/>
              </a:rPr>
              <a:t>Cost</a:t>
            </a:r>
          </a:p>
          <a:p>
            <a:pPr algn="ctr">
              <a:spcBef>
                <a:spcPct val="0"/>
              </a:spcBef>
              <a:buFontTx/>
              <a:buNone/>
            </a:pPr>
            <a:r>
              <a:rPr lang="en-US" altLang="en-US" sz="1600" b="1">
                <a:latin typeface="Arial Narrow" panose="020B0606020202030204" pitchFamily="34" charset="0"/>
              </a:rPr>
              <a:t>Objectives</a:t>
            </a:r>
          </a:p>
        </p:txBody>
      </p:sp>
      <p:sp>
        <p:nvSpPr>
          <p:cNvPr id="694277" name="Rectangle 7"/>
          <p:cNvSpPr>
            <a:spLocks noChangeArrowheads="1"/>
          </p:cNvSpPr>
          <p:nvPr/>
        </p:nvSpPr>
        <p:spPr bwMode="auto">
          <a:xfrm>
            <a:off x="2635250" y="3349625"/>
            <a:ext cx="1152561" cy="582211"/>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dirty="0">
                <a:latin typeface="Arial Narrow" panose="020B0606020202030204" pitchFamily="34" charset="0"/>
              </a:rPr>
              <a:t>Availability</a:t>
            </a:r>
          </a:p>
          <a:p>
            <a:pPr>
              <a:spcBef>
                <a:spcPct val="0"/>
              </a:spcBef>
              <a:buFontTx/>
              <a:buNone/>
            </a:pPr>
            <a:r>
              <a:rPr lang="en-US" altLang="en-US" sz="1600" b="1" dirty="0">
                <a:latin typeface="Arial Narrow" panose="020B0606020202030204" pitchFamily="34" charset="0"/>
              </a:rPr>
              <a:t>Productivity</a:t>
            </a:r>
          </a:p>
        </p:txBody>
      </p:sp>
      <p:sp>
        <p:nvSpPr>
          <p:cNvPr id="694278" name="Line 8"/>
          <p:cNvSpPr>
            <a:spLocks noChangeShapeType="1"/>
          </p:cNvSpPr>
          <p:nvPr/>
        </p:nvSpPr>
        <p:spPr bwMode="auto">
          <a:xfrm flipH="1">
            <a:off x="573405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79" name="Line 9"/>
          <p:cNvSpPr>
            <a:spLocks noChangeShapeType="1"/>
          </p:cNvSpPr>
          <p:nvPr/>
        </p:nvSpPr>
        <p:spPr bwMode="auto">
          <a:xfrm>
            <a:off x="575945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0" name="Line 10"/>
          <p:cNvSpPr>
            <a:spLocks noChangeShapeType="1"/>
          </p:cNvSpPr>
          <p:nvPr/>
        </p:nvSpPr>
        <p:spPr bwMode="auto">
          <a:xfrm>
            <a:off x="438785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1" name="Line 11"/>
          <p:cNvSpPr>
            <a:spLocks noChangeShapeType="1"/>
          </p:cNvSpPr>
          <p:nvPr/>
        </p:nvSpPr>
        <p:spPr bwMode="auto">
          <a:xfrm>
            <a:off x="255905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2" name="Line 12"/>
          <p:cNvSpPr>
            <a:spLocks noChangeShapeType="1"/>
          </p:cNvSpPr>
          <p:nvPr/>
        </p:nvSpPr>
        <p:spPr bwMode="auto">
          <a:xfrm flipH="1">
            <a:off x="260985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3" name="Line 13"/>
          <p:cNvSpPr>
            <a:spLocks noChangeShapeType="1"/>
          </p:cNvSpPr>
          <p:nvPr/>
        </p:nvSpPr>
        <p:spPr bwMode="auto">
          <a:xfrm>
            <a:off x="475615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4" name="Rectangle 14"/>
          <p:cNvSpPr>
            <a:spLocks noChangeArrowheads="1"/>
          </p:cNvSpPr>
          <p:nvPr/>
        </p:nvSpPr>
        <p:spPr bwMode="auto">
          <a:xfrm>
            <a:off x="685800" y="1196975"/>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defTabSz="762000">
              <a:defRPr/>
            </a:pPr>
            <a:r>
              <a:rPr lang="en-US" sz="2000" b="1" dirty="0">
                <a:latin typeface="Arial Narrow" pitchFamily="34" charset="0"/>
              </a:rPr>
              <a:t>INTEGRATION</a:t>
            </a:r>
          </a:p>
        </p:txBody>
      </p:sp>
      <p:sp>
        <p:nvSpPr>
          <p:cNvPr id="10256" name="Rectangle 16"/>
          <p:cNvSpPr>
            <a:spLocks noChangeArrowheads="1"/>
          </p:cNvSpPr>
          <p:nvPr/>
        </p:nvSpPr>
        <p:spPr bwMode="auto">
          <a:xfrm>
            <a:off x="2863850" y="12192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SCOPE</a:t>
            </a:r>
          </a:p>
        </p:txBody>
      </p:sp>
      <p:sp>
        <p:nvSpPr>
          <p:cNvPr id="10258" name="Rectangle 18"/>
          <p:cNvSpPr>
            <a:spLocks noChangeArrowheads="1"/>
          </p:cNvSpPr>
          <p:nvPr/>
        </p:nvSpPr>
        <p:spPr bwMode="auto">
          <a:xfrm>
            <a:off x="7010400" y="12192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TIME</a:t>
            </a:r>
          </a:p>
        </p:txBody>
      </p:sp>
      <p:sp>
        <p:nvSpPr>
          <p:cNvPr id="694290" name="Rectangle 20"/>
          <p:cNvSpPr>
            <a:spLocks noChangeArrowheads="1"/>
          </p:cNvSpPr>
          <p:nvPr/>
        </p:nvSpPr>
        <p:spPr bwMode="auto">
          <a:xfrm>
            <a:off x="685800" y="32004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762000">
              <a:buNone/>
              <a:defRPr/>
            </a:pPr>
            <a:endParaRPr lang="en-US" sz="2000" b="1" dirty="0">
              <a:latin typeface="Arial Narrow" pitchFamily="34" charset="0"/>
            </a:endParaRPr>
          </a:p>
          <a:p>
            <a:pPr algn="ctr" defTabSz="762000">
              <a:buNone/>
              <a:defRPr/>
            </a:pPr>
            <a:r>
              <a:rPr lang="en-US" sz="2000" b="1" dirty="0">
                <a:latin typeface="Arial Narrow" pitchFamily="34" charset="0"/>
              </a:rPr>
              <a:t>RESOURCES</a:t>
            </a:r>
          </a:p>
          <a:p>
            <a:pPr algn="ctr" eaLnBrk="1" hangingPunct="1">
              <a:spcBef>
                <a:spcPct val="0"/>
              </a:spcBef>
              <a:buFontTx/>
              <a:buNone/>
            </a:pPr>
            <a:endParaRPr lang="en-US" altLang="en-US" sz="2000" dirty="0">
              <a:latin typeface="Arial" panose="020B0604020202020204" pitchFamily="34" charset="0"/>
            </a:endParaRPr>
          </a:p>
        </p:txBody>
      </p:sp>
      <p:sp>
        <p:nvSpPr>
          <p:cNvPr id="694292" name="Rectangle 22"/>
          <p:cNvSpPr>
            <a:spLocks noChangeArrowheads="1"/>
          </p:cNvSpPr>
          <p:nvPr/>
        </p:nvSpPr>
        <p:spPr bwMode="auto">
          <a:xfrm>
            <a:off x="7010400" y="32004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2000" b="1" dirty="0">
                <a:latin typeface="Arial Narrow" pitchFamily="34" charset="0"/>
              </a:rPr>
              <a:t>COST</a:t>
            </a:r>
          </a:p>
        </p:txBody>
      </p:sp>
      <p:sp>
        <p:nvSpPr>
          <p:cNvPr id="10264" name="Rectangle 24"/>
          <p:cNvSpPr>
            <a:spLocks noChangeArrowheads="1"/>
          </p:cNvSpPr>
          <p:nvPr/>
        </p:nvSpPr>
        <p:spPr bwMode="auto">
          <a:xfrm>
            <a:off x="654050" y="51816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b="1" dirty="0">
                <a:latin typeface="Arial Narrow" pitchFamily="34" charset="0"/>
              </a:rPr>
              <a:t>COMMUNICATION</a:t>
            </a:r>
          </a:p>
        </p:txBody>
      </p:sp>
      <p:sp>
        <p:nvSpPr>
          <p:cNvPr id="10266" name="Rectangle 26"/>
          <p:cNvSpPr>
            <a:spLocks noChangeArrowheads="1"/>
          </p:cNvSpPr>
          <p:nvPr/>
        </p:nvSpPr>
        <p:spPr bwMode="auto">
          <a:xfrm>
            <a:off x="3886200" y="51816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QUALITY</a:t>
            </a:r>
          </a:p>
        </p:txBody>
      </p:sp>
      <p:sp>
        <p:nvSpPr>
          <p:cNvPr id="10268" name="Rectangle 28"/>
          <p:cNvSpPr>
            <a:spLocks noChangeArrowheads="1"/>
          </p:cNvSpPr>
          <p:nvPr/>
        </p:nvSpPr>
        <p:spPr bwMode="auto">
          <a:xfrm>
            <a:off x="7010400" y="51816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RISK</a:t>
            </a:r>
          </a:p>
        </p:txBody>
      </p:sp>
      <p:sp>
        <p:nvSpPr>
          <p:cNvPr id="694300" name="Line 30"/>
          <p:cNvSpPr>
            <a:spLocks noChangeShapeType="1"/>
          </p:cNvSpPr>
          <p:nvPr/>
        </p:nvSpPr>
        <p:spPr bwMode="auto">
          <a:xfrm>
            <a:off x="255905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1" name="Line 31"/>
          <p:cNvSpPr>
            <a:spLocks noChangeShapeType="1"/>
          </p:cNvSpPr>
          <p:nvPr/>
        </p:nvSpPr>
        <p:spPr bwMode="auto">
          <a:xfrm>
            <a:off x="575945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2" name="Rectangle 33"/>
          <p:cNvSpPr>
            <a:spLocks noChangeArrowheads="1"/>
          </p:cNvSpPr>
          <p:nvPr/>
        </p:nvSpPr>
        <p:spPr bwMode="auto">
          <a:xfrm>
            <a:off x="3549650" y="2362200"/>
            <a:ext cx="1049338"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Project</a:t>
            </a:r>
          </a:p>
          <a:p>
            <a:pPr algn="ctr">
              <a:spcBef>
                <a:spcPct val="0"/>
              </a:spcBef>
              <a:buFontTx/>
              <a:buNone/>
            </a:pPr>
            <a:r>
              <a:rPr lang="en-US" altLang="en-US" sz="1600" b="1" dirty="0">
                <a:latin typeface="Arial Narrow" panose="020B0606020202030204" pitchFamily="34" charset="0"/>
              </a:rPr>
              <a:t>Definitions</a:t>
            </a:r>
          </a:p>
        </p:txBody>
      </p:sp>
      <p:sp>
        <p:nvSpPr>
          <p:cNvPr id="694303" name="Rectangle 35"/>
          <p:cNvSpPr>
            <a:spLocks noChangeArrowheads="1"/>
          </p:cNvSpPr>
          <p:nvPr/>
        </p:nvSpPr>
        <p:spPr bwMode="auto">
          <a:xfrm>
            <a:off x="6069985" y="4522787"/>
            <a:ext cx="27178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Risk Contracting</a:t>
            </a:r>
          </a:p>
          <a:p>
            <a:pPr algn="ctr">
              <a:spcBef>
                <a:spcPct val="0"/>
              </a:spcBef>
              <a:buFontTx/>
              <a:buNone/>
            </a:pPr>
            <a:r>
              <a:rPr lang="en-US" altLang="en-US" sz="1600" b="1" dirty="0">
                <a:latin typeface="Arial Narrow" panose="020B0606020202030204" pitchFamily="34" charset="0"/>
              </a:rPr>
              <a:t>Performance, Service, Materials</a:t>
            </a:r>
          </a:p>
        </p:txBody>
      </p:sp>
      <p:sp>
        <p:nvSpPr>
          <p:cNvPr id="694304" name="Rectangle 37"/>
          <p:cNvSpPr>
            <a:spLocks noChangeArrowheads="1"/>
          </p:cNvSpPr>
          <p:nvPr/>
        </p:nvSpPr>
        <p:spPr bwMode="auto">
          <a:xfrm>
            <a:off x="1111250" y="2362200"/>
            <a:ext cx="20574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Life Cycle</a:t>
            </a:r>
          </a:p>
          <a:p>
            <a:pPr algn="ctr">
              <a:spcBef>
                <a:spcPct val="0"/>
              </a:spcBef>
              <a:buFontTx/>
              <a:buNone/>
            </a:pPr>
            <a:r>
              <a:rPr lang="en-US" altLang="en-US" sz="1600" b="1" dirty="0">
                <a:latin typeface="Arial Narrow" panose="020B0606020202030204" pitchFamily="34" charset="0"/>
              </a:rPr>
              <a:t>Environment Variations</a:t>
            </a:r>
          </a:p>
        </p:txBody>
      </p:sp>
      <p:sp>
        <p:nvSpPr>
          <p:cNvPr id="694305" name="Rectangle 39"/>
          <p:cNvSpPr>
            <a:spLocks noChangeArrowheads="1"/>
          </p:cNvSpPr>
          <p:nvPr/>
        </p:nvSpPr>
        <p:spPr bwMode="auto">
          <a:xfrm>
            <a:off x="1631950" y="4343400"/>
            <a:ext cx="13843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latin typeface="Arial Narrow" panose="020B0606020202030204" pitchFamily="34" charset="0"/>
              </a:rPr>
              <a:t>Directives</a:t>
            </a:r>
          </a:p>
          <a:p>
            <a:pPr algn="ctr">
              <a:spcBef>
                <a:spcPct val="0"/>
              </a:spcBef>
              <a:buFontTx/>
              <a:buNone/>
            </a:pPr>
            <a:r>
              <a:rPr lang="en-US" altLang="en-US" sz="1600" b="1">
                <a:latin typeface="Arial Narrow" panose="020B0606020202030204" pitchFamily="34" charset="0"/>
              </a:rPr>
              <a:t>Data Exchange</a:t>
            </a:r>
          </a:p>
        </p:txBody>
      </p:sp>
      <p:sp>
        <p:nvSpPr>
          <p:cNvPr id="694306" name="Rectangle 41"/>
          <p:cNvSpPr>
            <a:spLocks noChangeArrowheads="1"/>
          </p:cNvSpPr>
          <p:nvPr/>
        </p:nvSpPr>
        <p:spPr bwMode="auto">
          <a:xfrm>
            <a:off x="3549650" y="4648200"/>
            <a:ext cx="122555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latin typeface="Arial Narrow" panose="020B0606020202030204" pitchFamily="34" charset="0"/>
              </a:rPr>
              <a:t>Specification</a:t>
            </a:r>
          </a:p>
          <a:p>
            <a:pPr algn="ctr">
              <a:spcBef>
                <a:spcPct val="0"/>
              </a:spcBef>
              <a:buFontTx/>
              <a:buNone/>
            </a:pPr>
            <a:r>
              <a:rPr lang="en-US" altLang="en-US" sz="1600" b="1">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534150" y="2424112"/>
            <a:ext cx="1250950" cy="582613"/>
          </a:xfrm>
          <a:prstGeom prst="rect">
            <a:avLst/>
          </a:prstGeom>
          <a:noFill/>
          <a:ln>
            <a:noFill/>
          </a:ln>
          <a:extLst/>
        </p:spPr>
        <p:txBody>
          <a:bodyPr wrap="squar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Time </a:t>
            </a:r>
          </a:p>
          <a:p>
            <a:pPr algn="ctr">
              <a:spcBef>
                <a:spcPct val="0"/>
              </a:spcBef>
              <a:buFontTx/>
              <a:buNone/>
            </a:pPr>
            <a:r>
              <a:rPr lang="en-US" altLang="en-US" sz="1600" b="1" dirty="0">
                <a:latin typeface="Arial Narrow" panose="020B0606020202030204" pitchFamily="34" charset="0"/>
              </a:rPr>
              <a:t>Objectives</a:t>
            </a:r>
          </a:p>
        </p:txBody>
      </p:sp>
      <p:sp>
        <p:nvSpPr>
          <p:cNvPr id="37" name="Rectangle 16"/>
          <p:cNvSpPr>
            <a:spLocks noChangeArrowheads="1"/>
          </p:cNvSpPr>
          <p:nvPr/>
        </p:nvSpPr>
        <p:spPr bwMode="auto">
          <a:xfrm>
            <a:off x="4921250" y="12192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STAKEHOLDER</a:t>
            </a:r>
          </a:p>
        </p:txBody>
      </p:sp>
      <p:sp>
        <p:nvSpPr>
          <p:cNvPr id="694311" name="Line 10"/>
          <p:cNvSpPr>
            <a:spLocks noChangeShapeType="1"/>
          </p:cNvSpPr>
          <p:nvPr/>
        </p:nvSpPr>
        <p:spPr bwMode="auto">
          <a:xfrm>
            <a:off x="537845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12" name="Rectangle 33"/>
          <p:cNvSpPr>
            <a:spLocks noChangeArrowheads="1"/>
          </p:cNvSpPr>
          <p:nvPr/>
        </p:nvSpPr>
        <p:spPr bwMode="auto">
          <a:xfrm>
            <a:off x="5311775" y="2407444"/>
            <a:ext cx="1225550" cy="336550"/>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Expectations</a:t>
            </a:r>
          </a:p>
        </p:txBody>
      </p:sp>
      <p:sp>
        <p:nvSpPr>
          <p:cNvPr id="2" name="Footer Placeholder 1"/>
          <p:cNvSpPr>
            <a:spLocks noGrp="1"/>
          </p:cNvSpPr>
          <p:nvPr>
            <p:ph type="ftr" sz="quarter" idx="11"/>
          </p:nvPr>
        </p:nvSpPr>
        <p:spPr>
          <a:xfrm>
            <a:off x="3124200" y="6480175"/>
            <a:ext cx="2895600" cy="365125"/>
          </a:xfrm>
        </p:spPr>
        <p:txBody>
          <a:bodyPr/>
          <a:lstStyle/>
          <a:p>
            <a:pPr>
              <a:defRPr/>
            </a:pPr>
            <a:r>
              <a:rPr lang="en-IN"/>
              <a:t>Copyright 2017 Vedavit Project Solutions</a:t>
            </a:r>
            <a:endParaRPr lang="en-US"/>
          </a:p>
        </p:txBody>
      </p:sp>
      <p:sp>
        <p:nvSpPr>
          <p:cNvPr id="694314" name="Slide Number Placeholder 2"/>
          <p:cNvSpPr>
            <a:spLocks noGrp="1"/>
          </p:cNvSpPr>
          <p:nvPr>
            <p:ph type="sldNum" sz="quarter" idx="12"/>
          </p:nvPr>
        </p:nvSpPr>
        <p:spPr bwMode="auto">
          <a:xfrm>
            <a:off x="6553200" y="64801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407</a:t>
            </a:fld>
            <a:endParaRPr lang="en-US" altLang="en-US" sz="1200">
              <a:solidFill>
                <a:srgbClr val="898989"/>
              </a:solidFill>
            </a:endParaRPr>
          </a:p>
        </p:txBody>
      </p:sp>
    </p:spTree>
    <p:extLst>
      <p:ext uri="{BB962C8B-B14F-4D97-AF65-F5344CB8AC3E}">
        <p14:creationId xmlns:p14="http://schemas.microsoft.com/office/powerpoint/2010/main" val="144248287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normAutofit/>
          </a:bodyPr>
          <a:lstStyle/>
          <a:p>
            <a:pPr marL="635000" lvl="1" indent="-635000">
              <a:lnSpc>
                <a:spcPct val="200000"/>
              </a:lnSpc>
              <a:buFont typeface="+mj-lt"/>
              <a:buAutoNum type="arabicPeriod" startAt="43"/>
              <a:defRPr/>
            </a:pPr>
            <a:r>
              <a:rPr lang="en-US" dirty="0"/>
              <a:t>Plan Procurement Management [PLANNING]</a:t>
            </a:r>
          </a:p>
          <a:p>
            <a:pPr marL="635000" lvl="1" indent="-635000">
              <a:lnSpc>
                <a:spcPct val="200000"/>
              </a:lnSpc>
              <a:buFont typeface="Calibri" pitchFamily="34" charset="0"/>
              <a:buAutoNum type="arabicPeriod" startAt="43"/>
              <a:defRPr/>
            </a:pPr>
            <a:r>
              <a:rPr lang="en-US" dirty="0"/>
              <a:t>Conduct Procurements [EXECUTING]</a:t>
            </a:r>
          </a:p>
          <a:p>
            <a:pPr marL="635000" lvl="1" indent="-635000">
              <a:lnSpc>
                <a:spcPct val="200000"/>
              </a:lnSpc>
              <a:buFont typeface="Calibri" pitchFamily="34" charset="0"/>
              <a:buAutoNum type="arabicPeriod" startAt="43"/>
              <a:defRPr/>
            </a:pPr>
            <a:r>
              <a:rPr lang="en-US" dirty="0"/>
              <a:t>Control Procurements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extLst>
      <p:ext uri="{BB962C8B-B14F-4D97-AF65-F5344CB8AC3E}">
        <p14:creationId xmlns:p14="http://schemas.microsoft.com/office/powerpoint/2010/main" val="55828069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altLang="en-US" sz="3000" b="1"/>
              <a:t>Project Manager’s Role</a:t>
            </a:r>
          </a:p>
        </p:txBody>
      </p:sp>
      <p:sp>
        <p:nvSpPr>
          <p:cNvPr id="7" name="Text Box 3"/>
          <p:cNvSpPr txBox="1">
            <a:spLocks noGrp="1" noChangeArrowheads="1"/>
          </p:cNvSpPr>
          <p:nvPr>
            <p:ph idx="1"/>
          </p:nvPr>
        </p:nvSpPr>
        <p:spPr>
          <a:xfrm>
            <a:off x="457200" y="990600"/>
            <a:ext cx="8229600" cy="3108543"/>
          </a:xfrm>
        </p:spPr>
        <p:txBody>
          <a:bodyPr>
            <a:spAutoFit/>
          </a:bodyPr>
          <a:lstStyle/>
          <a:p>
            <a:pPr marL="514350" indent="-457200">
              <a:buFont typeface="Wingdings" pitchFamily="2" charset="2"/>
              <a:buChar char="ü"/>
              <a:defRPr/>
            </a:pPr>
            <a:r>
              <a:rPr lang="en-US" sz="2800" dirty="0">
                <a:latin typeface="Kabel Bk BT"/>
              </a:rPr>
              <a:t>Identifying project procurement needs</a:t>
            </a:r>
            <a:r>
              <a:rPr lang="en-US" sz="28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514350" indent="-457200">
              <a:buFont typeface="Wingdings" pitchFamily="2" charset="2"/>
              <a:buChar char="ü"/>
              <a:defRPr/>
            </a:pPr>
            <a:r>
              <a:rPr lang="en-US" sz="2800" dirty="0">
                <a:latin typeface="Kabel Bk BT"/>
              </a:rPr>
              <a:t>Determine contract types and potential providers</a:t>
            </a:r>
          </a:p>
          <a:p>
            <a:pPr marL="514350" indent="-457200">
              <a:buFont typeface="Wingdings" pitchFamily="2" charset="2"/>
              <a:buChar char="ü"/>
              <a:defRPr/>
            </a:pPr>
            <a:r>
              <a:rPr lang="en-US" sz="2800" dirty="0">
                <a:latin typeface="Kabel Bk BT"/>
              </a:rPr>
              <a:t>Identify/select procurement source</a:t>
            </a:r>
          </a:p>
          <a:p>
            <a:pPr marL="514350" indent="-457200">
              <a:buFont typeface="Wingdings" pitchFamily="2" charset="2"/>
              <a:buChar char="ü"/>
              <a:defRPr/>
            </a:pPr>
            <a:r>
              <a:rPr lang="en-US" sz="2800" dirty="0">
                <a:latin typeface="Kabel Bk BT"/>
              </a:rPr>
              <a:t>Assessing quality and completeness of contract</a:t>
            </a:r>
          </a:p>
          <a:p>
            <a:pPr marL="514350" indent="-457200">
              <a:buFont typeface="Wingdings" pitchFamily="2" charset="2"/>
              <a:buChar char="ü"/>
              <a:defRPr/>
            </a:pPr>
            <a:r>
              <a:rPr lang="en-US" sz="2800" dirty="0">
                <a:latin typeface="Kabel Bk BT"/>
              </a:rPr>
              <a:t>Verify product/service acceptance</a:t>
            </a:r>
          </a:p>
          <a:p>
            <a:pPr marL="514350" indent="-457200">
              <a:buFont typeface="Wingdings" pitchFamily="2" charset="2"/>
              <a:buChar char="ü"/>
              <a:defRPr/>
            </a:pPr>
            <a:r>
              <a:rPr lang="en-US" sz="28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409</a:t>
            </a:fld>
            <a:endParaRPr lang="en-US" altLang="en-US" sz="1200">
              <a:solidFill>
                <a:srgbClr val="898989"/>
              </a:solidFill>
            </a:endParaRPr>
          </a:p>
        </p:txBody>
      </p:sp>
    </p:spTree>
    <p:extLst>
      <p:ext uri="{BB962C8B-B14F-4D97-AF65-F5344CB8AC3E}">
        <p14:creationId xmlns:p14="http://schemas.microsoft.com/office/powerpoint/2010/main" val="2947394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4D4-02A3-4244-9639-E4B4B4C09B16}"/>
              </a:ext>
            </a:extLst>
          </p:cNvPr>
          <p:cNvSpPr>
            <a:spLocks noGrp="1"/>
          </p:cNvSpPr>
          <p:nvPr>
            <p:ph type="title"/>
          </p:nvPr>
        </p:nvSpPr>
        <p:spPr/>
        <p:txBody>
          <a:bodyPr/>
          <a:lstStyle/>
          <a:p>
            <a:r>
              <a:rPr lang="en-US" dirty="0"/>
              <a:t>Hybrid Life Cycle</a:t>
            </a:r>
          </a:p>
        </p:txBody>
      </p:sp>
      <p:pic>
        <p:nvPicPr>
          <p:cNvPr id="6" name="Content Placeholder 5">
            <a:extLst>
              <a:ext uri="{FF2B5EF4-FFF2-40B4-BE49-F238E27FC236}">
                <a16:creationId xmlns:a16="http://schemas.microsoft.com/office/drawing/2014/main" id="{85961EFF-7AFE-4EB4-910D-8644AB69DC61}"/>
              </a:ext>
            </a:extLst>
          </p:cNvPr>
          <p:cNvPicPr>
            <a:picLocks noGrp="1" noChangeAspect="1"/>
          </p:cNvPicPr>
          <p:nvPr>
            <p:ph idx="1"/>
          </p:nvPr>
        </p:nvPicPr>
        <p:blipFill>
          <a:blip r:embed="rId2"/>
          <a:stretch>
            <a:fillRect/>
          </a:stretch>
        </p:blipFill>
        <p:spPr>
          <a:xfrm>
            <a:off x="1143000" y="1066800"/>
            <a:ext cx="7296150" cy="1000125"/>
          </a:xfrm>
          <a:prstGeom prst="rect">
            <a:avLst/>
          </a:prstGeom>
        </p:spPr>
      </p:pic>
      <p:sp>
        <p:nvSpPr>
          <p:cNvPr id="4" name="Footer Placeholder 3">
            <a:extLst>
              <a:ext uri="{FF2B5EF4-FFF2-40B4-BE49-F238E27FC236}">
                <a16:creationId xmlns:a16="http://schemas.microsoft.com/office/drawing/2014/main" id="{506EA3B5-384B-4655-890F-11E78269CFE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CEADACD-DDA2-4EA9-853D-07555BC4D71E}"/>
              </a:ext>
            </a:extLst>
          </p:cNvPr>
          <p:cNvSpPr>
            <a:spLocks noGrp="1"/>
          </p:cNvSpPr>
          <p:nvPr>
            <p:ph type="sldNum" sz="quarter" idx="12"/>
          </p:nvPr>
        </p:nvSpPr>
        <p:spPr/>
        <p:txBody>
          <a:bodyPr/>
          <a:lstStyle/>
          <a:p>
            <a:pPr>
              <a:defRPr/>
            </a:pPr>
            <a:fld id="{72DDD327-84E9-44EE-94DF-C6A9CABE3A3A}" type="slidenum">
              <a:rPr lang="en-US" altLang="en-US" smtClean="0"/>
              <a:pPr>
                <a:defRPr/>
              </a:pPr>
              <a:t>41</a:t>
            </a:fld>
            <a:endParaRPr lang="en-US" altLang="en-US"/>
          </a:p>
        </p:txBody>
      </p:sp>
      <p:pic>
        <p:nvPicPr>
          <p:cNvPr id="7" name="Picture 6">
            <a:extLst>
              <a:ext uri="{FF2B5EF4-FFF2-40B4-BE49-F238E27FC236}">
                <a16:creationId xmlns:a16="http://schemas.microsoft.com/office/drawing/2014/main" id="{8BD08C64-7E35-4170-9F51-32F1094DB0F7}"/>
              </a:ext>
            </a:extLst>
          </p:cNvPr>
          <p:cNvPicPr>
            <a:picLocks noChangeAspect="1"/>
          </p:cNvPicPr>
          <p:nvPr/>
        </p:nvPicPr>
        <p:blipFill>
          <a:blip r:embed="rId3"/>
          <a:stretch>
            <a:fillRect/>
          </a:stretch>
        </p:blipFill>
        <p:spPr>
          <a:xfrm>
            <a:off x="1143000" y="2215356"/>
            <a:ext cx="7258050" cy="952500"/>
          </a:xfrm>
          <a:prstGeom prst="rect">
            <a:avLst/>
          </a:prstGeom>
        </p:spPr>
      </p:pic>
      <p:pic>
        <p:nvPicPr>
          <p:cNvPr id="8" name="Picture 7">
            <a:extLst>
              <a:ext uri="{FF2B5EF4-FFF2-40B4-BE49-F238E27FC236}">
                <a16:creationId xmlns:a16="http://schemas.microsoft.com/office/drawing/2014/main" id="{99B2BFB9-3428-4FEF-9B22-711F94349B5E}"/>
              </a:ext>
            </a:extLst>
          </p:cNvPr>
          <p:cNvPicPr>
            <a:picLocks noChangeAspect="1"/>
          </p:cNvPicPr>
          <p:nvPr/>
        </p:nvPicPr>
        <p:blipFill>
          <a:blip r:embed="rId4"/>
          <a:stretch>
            <a:fillRect/>
          </a:stretch>
        </p:blipFill>
        <p:spPr>
          <a:xfrm>
            <a:off x="1162050" y="3505200"/>
            <a:ext cx="7277100" cy="962025"/>
          </a:xfrm>
          <a:prstGeom prst="rect">
            <a:avLst/>
          </a:prstGeom>
        </p:spPr>
      </p:pic>
      <p:pic>
        <p:nvPicPr>
          <p:cNvPr id="9" name="Picture 8">
            <a:extLst>
              <a:ext uri="{FF2B5EF4-FFF2-40B4-BE49-F238E27FC236}">
                <a16:creationId xmlns:a16="http://schemas.microsoft.com/office/drawing/2014/main" id="{ABC2C069-1853-4908-995D-299E50E052CE}"/>
              </a:ext>
            </a:extLst>
          </p:cNvPr>
          <p:cNvPicPr>
            <a:picLocks noChangeAspect="1"/>
          </p:cNvPicPr>
          <p:nvPr/>
        </p:nvPicPr>
        <p:blipFill>
          <a:blip r:embed="rId5"/>
          <a:stretch>
            <a:fillRect/>
          </a:stretch>
        </p:blipFill>
        <p:spPr>
          <a:xfrm>
            <a:off x="1143000" y="4723606"/>
            <a:ext cx="7258050" cy="914400"/>
          </a:xfrm>
          <a:prstGeom prst="rect">
            <a:avLst/>
          </a:prstGeom>
        </p:spPr>
      </p:pic>
    </p:spTree>
    <p:extLst>
      <p:ext uri="{BB962C8B-B14F-4D97-AF65-F5344CB8AC3E}">
        <p14:creationId xmlns:p14="http://schemas.microsoft.com/office/powerpoint/2010/main" val="218446757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dirty="0"/>
              <a:t>4</a:t>
            </a:r>
            <a:r>
              <a:rPr lang="en-US" altLang="en-US" dirty="0"/>
              <a:t>3</a:t>
            </a:r>
            <a:r>
              <a:rPr altLang="en-US" dirty="0"/>
              <a:t>. Plan Procurement Management</a:t>
            </a:r>
          </a:p>
        </p:txBody>
      </p:sp>
      <p:sp>
        <p:nvSpPr>
          <p:cNvPr id="700419" name="Content Placeholder 4"/>
          <p:cNvSpPr>
            <a:spLocks noGrp="1"/>
          </p:cNvSpPr>
          <p:nvPr>
            <p:ph idx="1"/>
          </p:nvPr>
        </p:nvSpPr>
        <p:spPr>
          <a:xfrm>
            <a:off x="457200" y="2362200"/>
            <a:ext cx="8382000" cy="3763963"/>
          </a:xfrm>
        </p:spPr>
        <p:txBody>
          <a:bodyPr/>
          <a:lstStyle/>
          <a:p>
            <a:pPr marL="0" indent="0">
              <a:buFont typeface="Arial" panose="020B0604020202020204" pitchFamily="34" charset="0"/>
              <a:buNone/>
            </a:pPr>
            <a:r>
              <a:rPr lang="en-US" altLang="en-US" dirty="0"/>
              <a:t>Documenting project purchasing decisions, specifying the approach and identifying potential sellers.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extLst>
      <p:ext uri="{BB962C8B-B14F-4D97-AF65-F5344CB8AC3E}">
        <p14:creationId xmlns:p14="http://schemas.microsoft.com/office/powerpoint/2010/main" val="65157554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Market research</a:t>
            </a:r>
          </a:p>
          <a:p>
            <a:r>
              <a:rPr lang="en-US" dirty="0"/>
              <a:t>.3 Data analysis</a:t>
            </a:r>
          </a:p>
          <a:p>
            <a:pPr lvl="1"/>
            <a:r>
              <a:rPr lang="en-US" dirty="0"/>
              <a:t>• Make-or-buy analysis</a:t>
            </a:r>
          </a:p>
          <a:p>
            <a:r>
              <a:rPr lang="en-US" dirty="0"/>
              <a:t>.4 Source selection 	analysis</a:t>
            </a:r>
          </a:p>
          <a:p>
            <a:r>
              <a:rPr lang="en-US" dirty="0"/>
              <a:t>.5 Meetings</a:t>
            </a:r>
            <a:endParaRPr lang="en-US" altLang="en-US" dirty="0"/>
          </a:p>
        </p:txBody>
      </p:sp>
      <p:sp>
        <p:nvSpPr>
          <p:cNvPr id="7024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Procurement</a:t>
            </a:r>
          </a:p>
        </p:txBody>
      </p:sp>
      <p:sp>
        <p:nvSpPr>
          <p:cNvPr id="702467" name="Content Placeholder 4"/>
          <p:cNvSpPr>
            <a:spLocks noGrp="1"/>
          </p:cNvSpPr>
          <p:nvPr>
            <p:ph sz="quarter" idx="12"/>
          </p:nvPr>
        </p:nvSpPr>
        <p:spPr/>
        <p:txBody>
          <a:bodyPr/>
          <a:lstStyle/>
          <a:p>
            <a:r>
              <a:rPr lang="en-US" dirty="0"/>
              <a:t>.1 Project charter</a:t>
            </a:r>
          </a:p>
          <a:p>
            <a:r>
              <a:rPr lang="en-US" dirty="0"/>
              <a:t>.2 Business documents</a:t>
            </a:r>
          </a:p>
          <a:p>
            <a:pPr lvl="1"/>
            <a:r>
              <a:rPr lang="en-US" sz="1400" dirty="0"/>
              <a:t>• Business case</a:t>
            </a:r>
          </a:p>
          <a:p>
            <a:pPr lvl="1"/>
            <a:r>
              <a:rPr lang="en-US" sz="1400" dirty="0"/>
              <a:t>• Benefits management plan</a:t>
            </a:r>
          </a:p>
          <a:p>
            <a:r>
              <a:rPr lang="en-US" dirty="0"/>
              <a:t>.3 PMP</a:t>
            </a:r>
          </a:p>
          <a:p>
            <a:pPr lvl="1"/>
            <a:r>
              <a:rPr lang="en-US" sz="1400" dirty="0"/>
              <a:t>• SMP, • QMP, • Res-MP</a:t>
            </a:r>
          </a:p>
          <a:p>
            <a:pPr lvl="1"/>
            <a:r>
              <a:rPr lang="en-US" sz="1400" dirty="0"/>
              <a:t>• Scope baseline</a:t>
            </a:r>
          </a:p>
          <a:p>
            <a:r>
              <a:rPr lang="en-US" dirty="0"/>
              <a:t>.4 Project documents</a:t>
            </a:r>
          </a:p>
          <a:p>
            <a:pPr lvl="1"/>
            <a:r>
              <a:rPr lang="en-US" sz="1400" dirty="0"/>
              <a:t>• Milestone list</a:t>
            </a:r>
          </a:p>
          <a:p>
            <a:pPr lvl="1"/>
            <a:r>
              <a:rPr lang="en-US" sz="1400" dirty="0"/>
              <a:t>• Project team assignments</a:t>
            </a:r>
          </a:p>
          <a:p>
            <a:pPr lvl="1"/>
            <a:r>
              <a:rPr lang="en-US" sz="1400" dirty="0"/>
              <a:t>• Req. Doc, • RTM, • RR, • SR</a:t>
            </a:r>
          </a:p>
          <a:p>
            <a:pPr lvl="1"/>
            <a:r>
              <a:rPr lang="en-US" sz="1400" dirty="0"/>
              <a:t>• Resource requirements</a:t>
            </a:r>
          </a:p>
          <a:p>
            <a:r>
              <a:rPr lang="en-US" dirty="0"/>
              <a:t>.5 EEFs</a:t>
            </a:r>
          </a:p>
          <a:p>
            <a:r>
              <a:rPr lang="en-US" dirty="0"/>
              <a:t>.6 OPAs</a:t>
            </a:r>
            <a:endParaRPr lang="en-US" altLang="en-US" dirty="0"/>
          </a:p>
        </p:txBody>
      </p:sp>
      <p:sp>
        <p:nvSpPr>
          <p:cNvPr id="702469" name="Text Placeholder 6"/>
          <p:cNvSpPr>
            <a:spLocks noGrp="1"/>
          </p:cNvSpPr>
          <p:nvPr>
            <p:ph type="body" sz="quarter" idx="14"/>
          </p:nvPr>
        </p:nvSpPr>
        <p:spPr>
          <a:xfrm>
            <a:off x="6248400" y="1211262"/>
            <a:ext cx="2743199" cy="5194502"/>
          </a:xfrm>
        </p:spPr>
        <p:txBody>
          <a:bodyPr/>
          <a:lstStyle/>
          <a:p>
            <a:r>
              <a:rPr lang="en-US" sz="1600" dirty="0"/>
              <a:t>.1 Procurement management</a:t>
            </a:r>
          </a:p>
          <a:p>
            <a:pPr lvl="1"/>
            <a:r>
              <a:rPr lang="en-US" sz="1400" dirty="0"/>
              <a:t>plan</a:t>
            </a:r>
          </a:p>
          <a:p>
            <a:r>
              <a:rPr lang="en-US" sz="1600" dirty="0"/>
              <a:t>.2 </a:t>
            </a:r>
            <a:r>
              <a:rPr lang="en-US" sz="1600" b="1" dirty="0"/>
              <a:t>Procurement strategy</a:t>
            </a:r>
          </a:p>
          <a:p>
            <a:r>
              <a:rPr lang="en-US" sz="1600" dirty="0"/>
              <a:t>.3 Bid documents</a:t>
            </a:r>
          </a:p>
          <a:p>
            <a:r>
              <a:rPr lang="en-US" sz="1600" dirty="0"/>
              <a:t>.4 Procurement statement of</a:t>
            </a:r>
          </a:p>
          <a:p>
            <a:pPr lvl="1"/>
            <a:r>
              <a:rPr lang="en-US" sz="1400" dirty="0"/>
              <a:t>work</a:t>
            </a:r>
          </a:p>
          <a:p>
            <a:r>
              <a:rPr lang="en-US" sz="1600" dirty="0"/>
              <a:t>.5 Source selection criteria</a:t>
            </a:r>
          </a:p>
          <a:p>
            <a:r>
              <a:rPr lang="en-US" sz="1600" dirty="0"/>
              <a:t>.6 Make-or-buy decisions</a:t>
            </a:r>
          </a:p>
          <a:p>
            <a:r>
              <a:rPr lang="en-US" sz="1600" dirty="0"/>
              <a:t>.7 Independent cost estimates</a:t>
            </a:r>
          </a:p>
          <a:p>
            <a:r>
              <a:rPr lang="en-US" sz="1600" dirty="0"/>
              <a:t>.8 Change requests</a:t>
            </a:r>
          </a:p>
          <a:p>
            <a:r>
              <a:rPr lang="en-US" sz="1600" dirty="0"/>
              <a:t>.9 Project documents updates</a:t>
            </a:r>
          </a:p>
          <a:p>
            <a:pPr lvl="1"/>
            <a:r>
              <a:rPr lang="en-US" sz="1400" dirty="0"/>
              <a:t>• Lessons learned register</a:t>
            </a:r>
          </a:p>
          <a:p>
            <a:pPr lvl="1"/>
            <a:r>
              <a:rPr lang="en-US" sz="1400" dirty="0"/>
              <a:t>• Milestone list, • RR, • SR</a:t>
            </a:r>
          </a:p>
          <a:p>
            <a:pPr lvl="1"/>
            <a:r>
              <a:rPr lang="en-US" sz="1400" dirty="0"/>
              <a:t>• Requirements documentation</a:t>
            </a:r>
          </a:p>
          <a:p>
            <a:pPr lvl="1"/>
            <a:r>
              <a:rPr lang="en-US" sz="1400" dirty="0"/>
              <a:t>• Requirements traceability matrix</a:t>
            </a:r>
          </a:p>
          <a:p>
            <a:r>
              <a:rPr lang="en-US" sz="1600" dirty="0"/>
              <a:t>.10 OPAs</a:t>
            </a:r>
            <a:endParaRPr lang="en-US" altLang="en-US" sz="1600" dirty="0"/>
          </a:p>
        </p:txBody>
      </p:sp>
      <p:sp>
        <p:nvSpPr>
          <p:cNvPr id="7024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024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024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extLst>
      <p:ext uri="{BB962C8B-B14F-4D97-AF65-F5344CB8AC3E}">
        <p14:creationId xmlns:p14="http://schemas.microsoft.com/office/powerpoint/2010/main" val="398129971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BC2A56-2D7D-42E4-A8A7-00D5F16B525D}"/>
              </a:ext>
            </a:extLst>
          </p:cNvPr>
          <p:cNvSpPr>
            <a:spLocks noGrp="1"/>
          </p:cNvSpPr>
          <p:nvPr>
            <p:ph type="title"/>
          </p:nvPr>
        </p:nvSpPr>
        <p:spPr/>
        <p:txBody>
          <a:bodyPr/>
          <a:lstStyle/>
          <a:p>
            <a:r>
              <a:rPr lang="en-US" dirty="0"/>
              <a:t>Procurement Strategy</a:t>
            </a:r>
          </a:p>
        </p:txBody>
      </p:sp>
      <p:sp>
        <p:nvSpPr>
          <p:cNvPr id="10" name="Content Placeholder 9">
            <a:extLst>
              <a:ext uri="{FF2B5EF4-FFF2-40B4-BE49-F238E27FC236}">
                <a16:creationId xmlns:a16="http://schemas.microsoft.com/office/drawing/2014/main" id="{7A936237-3BB2-489C-94FD-E1D0A335F5B4}"/>
              </a:ext>
            </a:extLst>
          </p:cNvPr>
          <p:cNvSpPr>
            <a:spLocks noGrp="1"/>
          </p:cNvSpPr>
          <p:nvPr>
            <p:ph idx="1"/>
          </p:nvPr>
        </p:nvSpPr>
        <p:spPr/>
        <p:txBody>
          <a:bodyPr>
            <a:normAutofit/>
          </a:bodyPr>
          <a:lstStyle/>
          <a:p>
            <a:pPr marL="0" indent="0">
              <a:buNone/>
            </a:pPr>
            <a:r>
              <a:rPr lang="en-IN" sz="2800" dirty="0"/>
              <a:t>To determine the project delivery method, the type of legally binding agreement(s), and how the procurement will advance through the procurement phases.</a:t>
            </a:r>
          </a:p>
          <a:p>
            <a:pPr marL="0" indent="0">
              <a:buNone/>
            </a:pPr>
            <a:endParaRPr lang="en-IN" sz="2800" dirty="0"/>
          </a:p>
          <a:p>
            <a:pPr marL="0" indent="0">
              <a:buNone/>
            </a:pPr>
            <a:r>
              <a:rPr lang="en-US" sz="2800" b="1" dirty="0"/>
              <a:t>Delivery methods</a:t>
            </a:r>
          </a:p>
          <a:p>
            <a:pPr marL="400050" lvl="1" indent="0">
              <a:buNone/>
            </a:pPr>
            <a:r>
              <a:rPr lang="en-US" sz="2000" b="1" dirty="0"/>
              <a:t>Service: </a:t>
            </a:r>
            <a:r>
              <a:rPr lang="en-US" sz="2000" dirty="0"/>
              <a:t>Subcontracting allowed / not-allowed/ JV</a:t>
            </a:r>
          </a:p>
          <a:p>
            <a:pPr marL="400050" lvl="1" indent="0">
              <a:buNone/>
            </a:pPr>
            <a:r>
              <a:rPr lang="en-US" sz="2000" b="1" dirty="0"/>
              <a:t>Construction: </a:t>
            </a:r>
            <a:r>
              <a:rPr lang="en-IN" sz="2000" dirty="0"/>
              <a:t>design build (DB), design bid build (DBB), design build operate (DBO), build own operate transfer (BOOT)</a:t>
            </a:r>
          </a:p>
          <a:p>
            <a:pPr marL="0" indent="0">
              <a:buNone/>
            </a:pPr>
            <a:r>
              <a:rPr lang="en-US" sz="2800" b="1" dirty="0"/>
              <a:t>Contract payment types</a:t>
            </a:r>
          </a:p>
          <a:p>
            <a:pPr marL="0" indent="0">
              <a:buNone/>
            </a:pPr>
            <a:r>
              <a:rPr lang="en-US" sz="2800" b="1" dirty="0"/>
              <a:t>Procurement phases</a:t>
            </a:r>
          </a:p>
        </p:txBody>
      </p:sp>
      <p:sp>
        <p:nvSpPr>
          <p:cNvPr id="8" name="Slide Number Placeholder 7">
            <a:extLst>
              <a:ext uri="{FF2B5EF4-FFF2-40B4-BE49-F238E27FC236}">
                <a16:creationId xmlns:a16="http://schemas.microsoft.com/office/drawing/2014/main" id="{2E069730-5422-4623-B7D9-BEC3A71723F7}"/>
              </a:ext>
            </a:extLst>
          </p:cNvPr>
          <p:cNvSpPr>
            <a:spLocks noGrp="1"/>
          </p:cNvSpPr>
          <p:nvPr>
            <p:ph type="sldNum" sz="quarter" idx="12"/>
          </p:nvPr>
        </p:nvSpPr>
        <p:spPr/>
        <p:txBody>
          <a:bodyPr/>
          <a:lstStyle/>
          <a:p>
            <a:pPr>
              <a:defRPr/>
            </a:pPr>
            <a:fld id="{023D243F-FF89-4CDA-A0EF-C0FAAD3DFB55}" type="slidenum">
              <a:rPr lang="en-US" altLang="en-US" smtClean="0"/>
              <a:pPr>
                <a:defRPr/>
              </a:pPr>
              <a:t>412</a:t>
            </a:fld>
            <a:endParaRPr lang="en-US" altLang="en-US"/>
          </a:p>
        </p:txBody>
      </p:sp>
    </p:spTree>
    <p:extLst>
      <p:ext uri="{BB962C8B-B14F-4D97-AF65-F5344CB8AC3E}">
        <p14:creationId xmlns:p14="http://schemas.microsoft.com/office/powerpoint/2010/main" val="123957126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extLst>
      <p:ext uri="{BB962C8B-B14F-4D97-AF65-F5344CB8AC3E}">
        <p14:creationId xmlns:p14="http://schemas.microsoft.com/office/powerpoint/2010/main" val="160261919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414</a:t>
            </a:fld>
            <a:endParaRPr lang="en-US" altLang="en-US" sz="1200">
              <a:solidFill>
                <a:srgbClr val="898989"/>
              </a:solidFill>
            </a:endParaRPr>
          </a:p>
        </p:txBody>
      </p:sp>
    </p:spTree>
    <p:extLst>
      <p:ext uri="{BB962C8B-B14F-4D97-AF65-F5344CB8AC3E}">
        <p14:creationId xmlns:p14="http://schemas.microsoft.com/office/powerpoint/2010/main" val="181532487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dirty="0"/>
              <a:t>4</a:t>
            </a:r>
            <a:r>
              <a:rPr lang="en-US" altLang="en-US" dirty="0"/>
              <a:t>4</a:t>
            </a:r>
            <a:r>
              <a:rPr altLang="en-US" dirty="0"/>
              <a:t>.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dirty="0"/>
              <a:t>Process involves obtaining seller responses, selecting a seller and awarding a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extLst>
      <p:ext uri="{BB962C8B-B14F-4D97-AF65-F5344CB8AC3E}">
        <p14:creationId xmlns:p14="http://schemas.microsoft.com/office/powerpoint/2010/main" val="41343890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0" name="Text Placeholder 5"/>
          <p:cNvSpPr>
            <a:spLocks noGrp="1"/>
          </p:cNvSpPr>
          <p:nvPr>
            <p:ph type="body" sz="quarter" idx="13"/>
          </p:nvPr>
        </p:nvSpPr>
        <p:spPr/>
        <p:txBody>
          <a:bodyPr/>
          <a:lstStyle/>
          <a:p>
            <a:r>
              <a:rPr lang="en-US" dirty="0"/>
              <a:t>.1 Expert judgment</a:t>
            </a:r>
          </a:p>
          <a:p>
            <a:r>
              <a:rPr lang="en-US" dirty="0"/>
              <a:t>.2 Advertising</a:t>
            </a:r>
          </a:p>
          <a:p>
            <a:r>
              <a:rPr lang="en-US" dirty="0"/>
              <a:t>.3 Bidder conferences</a:t>
            </a:r>
          </a:p>
          <a:p>
            <a:r>
              <a:rPr lang="en-US" dirty="0"/>
              <a:t>.4 Data analysis</a:t>
            </a:r>
          </a:p>
          <a:p>
            <a:pPr lvl="1"/>
            <a:r>
              <a:rPr lang="en-US" dirty="0"/>
              <a:t>• Proposal evaluation</a:t>
            </a:r>
          </a:p>
          <a:p>
            <a:r>
              <a:rPr lang="en-US" dirty="0"/>
              <a:t>.5 Interpersonal and 	team skills</a:t>
            </a:r>
          </a:p>
          <a:p>
            <a:pPr lvl="1"/>
            <a:r>
              <a:rPr lang="en-US" dirty="0"/>
              <a:t>• Negotiation</a:t>
            </a:r>
            <a:endParaRPr lang="en-US" altLang="en-US" dirty="0"/>
          </a:p>
        </p:txBody>
      </p:sp>
      <p:sp>
        <p:nvSpPr>
          <p:cNvPr id="710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Conduct Procurement</a:t>
            </a:r>
          </a:p>
        </p:txBody>
      </p:sp>
      <p:sp>
        <p:nvSpPr>
          <p:cNvPr id="710659" name="Content Placeholder 4"/>
          <p:cNvSpPr>
            <a:spLocks noGrp="1"/>
          </p:cNvSpPr>
          <p:nvPr>
            <p:ph sz="quarter" idx="12"/>
          </p:nvPr>
        </p:nvSpPr>
        <p:spPr>
          <a:xfrm>
            <a:off x="152400" y="1211262"/>
            <a:ext cx="3124199" cy="5113338"/>
          </a:xfrm>
        </p:spPr>
        <p:txBody>
          <a:bodyPr/>
          <a:lstStyle/>
          <a:p>
            <a:r>
              <a:rPr lang="en-US" sz="1800" dirty="0"/>
              <a:t>.1 Project management 	plan</a:t>
            </a:r>
          </a:p>
          <a:p>
            <a:pPr lvl="1"/>
            <a:r>
              <a:rPr lang="en-US" sz="1600" dirty="0"/>
              <a:t>• SMP, • </a:t>
            </a:r>
            <a:r>
              <a:rPr lang="en-US" sz="1600" dirty="0" err="1"/>
              <a:t>Req</a:t>
            </a:r>
            <a:r>
              <a:rPr lang="en-US" sz="1600" dirty="0"/>
              <a:t>-MP, • </a:t>
            </a:r>
            <a:r>
              <a:rPr lang="en-US" sz="1600" dirty="0" err="1"/>
              <a:t>CoMP</a:t>
            </a:r>
            <a:r>
              <a:rPr lang="en-US" sz="1600" dirty="0"/>
              <a:t>, </a:t>
            </a:r>
          </a:p>
          <a:p>
            <a:pPr lvl="1"/>
            <a:r>
              <a:rPr lang="en-US" sz="1600" dirty="0"/>
              <a:t>• RMP, • </a:t>
            </a:r>
            <a:r>
              <a:rPr lang="en-US" sz="1600" dirty="0" err="1"/>
              <a:t>PrMP</a:t>
            </a:r>
            <a:r>
              <a:rPr lang="en-US" sz="1600" dirty="0"/>
              <a:t>, • </a:t>
            </a:r>
            <a:r>
              <a:rPr lang="en-US" sz="1600" dirty="0" err="1"/>
              <a:t>ConMP</a:t>
            </a:r>
            <a:endParaRPr lang="en-US" sz="1600" dirty="0"/>
          </a:p>
          <a:p>
            <a:pPr lvl="1"/>
            <a:r>
              <a:rPr lang="en-US" sz="1600" dirty="0"/>
              <a:t>• Cost baseline</a:t>
            </a:r>
          </a:p>
          <a:p>
            <a:r>
              <a:rPr lang="en-US" sz="1800" dirty="0"/>
              <a:t>.2 Project documents</a:t>
            </a:r>
          </a:p>
          <a:p>
            <a:pPr lvl="1"/>
            <a:r>
              <a:rPr lang="en-US" sz="1600" dirty="0"/>
              <a:t>• Lessons learned register</a:t>
            </a:r>
          </a:p>
          <a:p>
            <a:pPr lvl="1"/>
            <a:r>
              <a:rPr lang="en-US" sz="1600" dirty="0"/>
              <a:t>• Project schedule</a:t>
            </a:r>
          </a:p>
          <a:p>
            <a:pPr lvl="1"/>
            <a:r>
              <a:rPr lang="en-US" sz="1600" dirty="0"/>
              <a:t>• Requirements documentation</a:t>
            </a:r>
          </a:p>
          <a:p>
            <a:pPr lvl="1"/>
            <a:r>
              <a:rPr lang="en-US" sz="1600" dirty="0"/>
              <a:t>• Risk register</a:t>
            </a:r>
          </a:p>
          <a:p>
            <a:pPr lvl="1"/>
            <a:r>
              <a:rPr lang="en-US" sz="1600" dirty="0"/>
              <a:t>• Stakeholder register</a:t>
            </a:r>
          </a:p>
          <a:p>
            <a:r>
              <a:rPr lang="en-US" sz="1800" dirty="0"/>
              <a:t>.3 Procurement 	documentation</a:t>
            </a:r>
          </a:p>
          <a:p>
            <a:r>
              <a:rPr lang="en-US" sz="1800" dirty="0"/>
              <a:t>.4 Seller proposals</a:t>
            </a:r>
          </a:p>
          <a:p>
            <a:r>
              <a:rPr lang="en-US" sz="1800" dirty="0"/>
              <a:t>.5 EEFs</a:t>
            </a:r>
          </a:p>
          <a:p>
            <a:r>
              <a:rPr lang="en-US" sz="1800" dirty="0"/>
              <a:t>.6 OPAs</a:t>
            </a:r>
            <a:endParaRPr lang="en-US" altLang="en-US" sz="1800" dirty="0"/>
          </a:p>
        </p:txBody>
      </p:sp>
      <p:sp>
        <p:nvSpPr>
          <p:cNvPr id="710661" name="Text Placeholder 6"/>
          <p:cNvSpPr>
            <a:spLocks noGrp="1"/>
          </p:cNvSpPr>
          <p:nvPr>
            <p:ph type="body" sz="quarter" idx="14"/>
          </p:nvPr>
        </p:nvSpPr>
        <p:spPr>
          <a:xfrm>
            <a:off x="6172200" y="1211262"/>
            <a:ext cx="2892424" cy="5194502"/>
          </a:xfrm>
        </p:spPr>
        <p:txBody>
          <a:bodyPr/>
          <a:lstStyle/>
          <a:p>
            <a:r>
              <a:rPr lang="en-US" dirty="0"/>
              <a:t>.1 Selected sellers</a:t>
            </a:r>
          </a:p>
          <a:p>
            <a:r>
              <a:rPr lang="en-US" dirty="0"/>
              <a:t>.2 Agreements</a:t>
            </a:r>
          </a:p>
          <a:p>
            <a:r>
              <a:rPr lang="en-US" dirty="0"/>
              <a:t>.3 Change requests</a:t>
            </a:r>
          </a:p>
          <a:p>
            <a:r>
              <a:rPr lang="en-US" dirty="0"/>
              <a:t>.4 PMP Updates</a:t>
            </a:r>
          </a:p>
          <a:p>
            <a:pPr lvl="1"/>
            <a:r>
              <a:rPr lang="en-US" sz="1400" dirty="0"/>
              <a:t>• </a:t>
            </a:r>
            <a:r>
              <a:rPr lang="en-US" sz="1400" dirty="0" err="1"/>
              <a:t>Req</a:t>
            </a:r>
            <a:r>
              <a:rPr lang="en-US" sz="1400" dirty="0"/>
              <a:t>-MP, • QMP, • </a:t>
            </a:r>
            <a:r>
              <a:rPr lang="en-US" sz="1400" dirty="0" err="1"/>
              <a:t>CoMP</a:t>
            </a:r>
            <a:r>
              <a:rPr lang="en-US" sz="1400" dirty="0"/>
              <a:t>, • RMP, </a:t>
            </a:r>
          </a:p>
          <a:p>
            <a:pPr lvl="1"/>
            <a:r>
              <a:rPr lang="en-US" sz="1400" dirty="0"/>
              <a:t>• </a:t>
            </a:r>
            <a:r>
              <a:rPr lang="en-US" sz="1400" dirty="0" err="1"/>
              <a:t>PrMP</a:t>
            </a:r>
            <a:endParaRPr lang="en-US" sz="1400" dirty="0"/>
          </a:p>
          <a:p>
            <a:pPr lvl="1"/>
            <a:r>
              <a:rPr lang="en-US" sz="1400" dirty="0"/>
              <a:t>• Scope baseline</a:t>
            </a:r>
          </a:p>
          <a:p>
            <a:pPr lvl="1"/>
            <a:r>
              <a:rPr lang="en-US" sz="1400" dirty="0"/>
              <a:t>• Schedule baseline</a:t>
            </a:r>
          </a:p>
          <a:p>
            <a:pPr lvl="1"/>
            <a:r>
              <a:rPr lang="en-US" sz="1400" dirty="0"/>
              <a:t>• Cost baseline</a:t>
            </a:r>
          </a:p>
          <a:p>
            <a:r>
              <a:rPr lang="en-US" dirty="0"/>
              <a:t>.5 Project documents 	updates</a:t>
            </a:r>
          </a:p>
          <a:p>
            <a:pPr lvl="1"/>
            <a:r>
              <a:rPr lang="en-US" sz="1400" dirty="0"/>
              <a:t>• Lessons learned register</a:t>
            </a:r>
          </a:p>
          <a:p>
            <a:pPr lvl="1"/>
            <a:r>
              <a:rPr lang="en-US" sz="1400" dirty="0"/>
              <a:t>• Requirements documentation</a:t>
            </a:r>
          </a:p>
          <a:p>
            <a:pPr lvl="1"/>
            <a:r>
              <a:rPr lang="en-US" sz="1400" dirty="0"/>
              <a:t>• RTM, • RR, • SR</a:t>
            </a:r>
          </a:p>
          <a:p>
            <a:pPr lvl="1"/>
            <a:r>
              <a:rPr lang="en-US" sz="1400" dirty="0"/>
              <a:t>• Resource calendars</a:t>
            </a:r>
          </a:p>
          <a:p>
            <a:r>
              <a:rPr lang="en-US" dirty="0"/>
              <a:t>.6 OPAs</a:t>
            </a:r>
            <a:endParaRPr lang="en-US" altLang="en-US" dirty="0"/>
          </a:p>
        </p:txBody>
      </p:sp>
      <p:sp>
        <p:nvSpPr>
          <p:cNvPr id="710662" name="Text Placeholder 7"/>
          <p:cNvSpPr>
            <a:spLocks noGrp="1"/>
          </p:cNvSpPr>
          <p:nvPr>
            <p:ph type="body" sz="quarter" idx="15"/>
          </p:nvPr>
        </p:nvSpPr>
        <p:spPr/>
        <p:txBody>
          <a:bodyPr vert="horz"/>
          <a:lstStyle/>
          <a:p>
            <a:pPr marL="0" indent="0"/>
            <a:r>
              <a:rPr lang="en-US" altLang="en-US" dirty="0"/>
              <a:t>PPM</a:t>
            </a:r>
          </a:p>
        </p:txBody>
      </p:sp>
      <p:sp>
        <p:nvSpPr>
          <p:cNvPr id="71066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10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416</a:t>
            </a:fld>
            <a:endParaRPr lang="en-US" altLang="en-US" sz="1200">
              <a:solidFill>
                <a:srgbClr val="898989"/>
              </a:solidFill>
            </a:endParaRPr>
          </a:p>
        </p:txBody>
      </p:sp>
    </p:spTree>
    <p:extLst>
      <p:ext uri="{BB962C8B-B14F-4D97-AF65-F5344CB8AC3E}">
        <p14:creationId xmlns:p14="http://schemas.microsoft.com/office/powerpoint/2010/main" val="68483966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076143-9026-4C1C-9820-452F77059E56}"/>
              </a:ext>
            </a:extLst>
          </p:cNvPr>
          <p:cNvSpPr>
            <a:spLocks noGrp="1"/>
          </p:cNvSpPr>
          <p:nvPr>
            <p:ph type="title"/>
          </p:nvPr>
        </p:nvSpPr>
        <p:spPr/>
        <p:txBody>
          <a:bodyPr/>
          <a:lstStyle/>
          <a:p>
            <a:r>
              <a:rPr lang="en-US" dirty="0"/>
              <a:t>TOC of Agreement</a:t>
            </a:r>
          </a:p>
        </p:txBody>
      </p:sp>
      <p:sp>
        <p:nvSpPr>
          <p:cNvPr id="10" name="Content Placeholder 9">
            <a:extLst>
              <a:ext uri="{FF2B5EF4-FFF2-40B4-BE49-F238E27FC236}">
                <a16:creationId xmlns:a16="http://schemas.microsoft.com/office/drawing/2014/main" id="{8AECA8A1-7FF8-4B8C-91E4-A5A09E7FE4A1}"/>
              </a:ext>
            </a:extLst>
          </p:cNvPr>
          <p:cNvSpPr>
            <a:spLocks noGrp="1"/>
          </p:cNvSpPr>
          <p:nvPr>
            <p:ph idx="1"/>
          </p:nvPr>
        </p:nvSpPr>
        <p:spPr/>
        <p:txBody>
          <a:bodyPr>
            <a:normAutofit fontScale="70000" lnSpcReduction="20000"/>
          </a:bodyPr>
          <a:lstStyle/>
          <a:p>
            <a:r>
              <a:rPr lang="en-IN" dirty="0"/>
              <a:t>Procurement statement of work or major deliverables;</a:t>
            </a:r>
          </a:p>
          <a:p>
            <a:r>
              <a:rPr lang="en-IN" dirty="0"/>
              <a:t>Schedule, milestones, or date by which a schedule is required;</a:t>
            </a:r>
          </a:p>
          <a:p>
            <a:r>
              <a:rPr lang="en-US" dirty="0"/>
              <a:t>Performance reporting;</a:t>
            </a:r>
          </a:p>
          <a:p>
            <a:r>
              <a:rPr lang="en-IN" dirty="0"/>
              <a:t>Pricing and payment terms;</a:t>
            </a:r>
          </a:p>
          <a:p>
            <a:r>
              <a:rPr lang="en-IN" dirty="0"/>
              <a:t>Inspection, quality, and acceptance criteria;</a:t>
            </a:r>
          </a:p>
          <a:p>
            <a:r>
              <a:rPr lang="en-IN" dirty="0"/>
              <a:t>Warranty and future product support;</a:t>
            </a:r>
          </a:p>
          <a:p>
            <a:r>
              <a:rPr lang="en-US" dirty="0"/>
              <a:t>Incentives and penalties;</a:t>
            </a:r>
          </a:p>
          <a:p>
            <a:r>
              <a:rPr lang="en-IN" dirty="0"/>
              <a:t>Insurance and performance bonds;</a:t>
            </a:r>
          </a:p>
          <a:p>
            <a:r>
              <a:rPr lang="en-US" dirty="0"/>
              <a:t>Subordinate subcontractor approvals;</a:t>
            </a:r>
          </a:p>
          <a:p>
            <a:r>
              <a:rPr lang="en-IN" dirty="0"/>
              <a:t>General terms and conditions;</a:t>
            </a:r>
          </a:p>
          <a:p>
            <a:r>
              <a:rPr lang="en-IN" dirty="0"/>
              <a:t>Change request handling; and</a:t>
            </a:r>
          </a:p>
          <a:p>
            <a:r>
              <a:rPr lang="en-IN" dirty="0"/>
              <a:t>Termination clause and alternative dispute resolution mechanisms.</a:t>
            </a:r>
            <a:endParaRPr lang="en-US" dirty="0"/>
          </a:p>
        </p:txBody>
      </p:sp>
      <p:sp>
        <p:nvSpPr>
          <p:cNvPr id="8" name="Slide Number Placeholder 7">
            <a:extLst>
              <a:ext uri="{FF2B5EF4-FFF2-40B4-BE49-F238E27FC236}">
                <a16:creationId xmlns:a16="http://schemas.microsoft.com/office/drawing/2014/main" id="{DA9D2B32-79B1-4B4D-BC19-F3062111748F}"/>
              </a:ext>
            </a:extLst>
          </p:cNvPr>
          <p:cNvSpPr>
            <a:spLocks noGrp="1"/>
          </p:cNvSpPr>
          <p:nvPr>
            <p:ph type="sldNum" sz="quarter" idx="12"/>
          </p:nvPr>
        </p:nvSpPr>
        <p:spPr/>
        <p:txBody>
          <a:bodyPr/>
          <a:lstStyle/>
          <a:p>
            <a:pPr>
              <a:defRPr/>
            </a:pPr>
            <a:fld id="{023D243F-FF89-4CDA-A0EF-C0FAAD3DFB55}" type="slidenum">
              <a:rPr lang="en-US" altLang="en-US" smtClean="0"/>
              <a:pPr>
                <a:defRPr/>
              </a:pPr>
              <a:t>417</a:t>
            </a:fld>
            <a:endParaRPr lang="en-US" altLang="en-US"/>
          </a:p>
        </p:txBody>
      </p:sp>
    </p:spTree>
    <p:extLst>
      <p:ext uri="{BB962C8B-B14F-4D97-AF65-F5344CB8AC3E}">
        <p14:creationId xmlns:p14="http://schemas.microsoft.com/office/powerpoint/2010/main" val="399310623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dirty="0"/>
              <a:t>4</a:t>
            </a:r>
            <a:r>
              <a:rPr lang="en-US" altLang="en-US" dirty="0"/>
              <a:t>5</a:t>
            </a:r>
            <a:r>
              <a:rPr altLang="en-US" dirty="0"/>
              <a:t>.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dirty="0"/>
              <a:t>Managing procurement relationships, monitoring contract performance and making changes and corrections as needed. </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extLst>
      <p:ext uri="{BB962C8B-B14F-4D97-AF65-F5344CB8AC3E}">
        <p14:creationId xmlns:p14="http://schemas.microsoft.com/office/powerpoint/2010/main" val="252836629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Text Placeholder 5"/>
          <p:cNvSpPr>
            <a:spLocks noGrp="1"/>
          </p:cNvSpPr>
          <p:nvPr>
            <p:ph type="body" sz="quarter" idx="13"/>
          </p:nvPr>
        </p:nvSpPr>
        <p:spPr/>
        <p:txBody>
          <a:bodyPr/>
          <a:lstStyle/>
          <a:p>
            <a:r>
              <a:rPr lang="en-US" dirty="0"/>
              <a:t>.1 Expert judgment</a:t>
            </a:r>
          </a:p>
          <a:p>
            <a:r>
              <a:rPr lang="en-US" dirty="0"/>
              <a:t>.2 </a:t>
            </a:r>
            <a:r>
              <a:rPr lang="en-US" sz="1900" dirty="0"/>
              <a:t>Claims 	administration</a:t>
            </a:r>
          </a:p>
          <a:p>
            <a:r>
              <a:rPr lang="en-US" dirty="0"/>
              <a:t>.3 Data analysis</a:t>
            </a:r>
          </a:p>
          <a:p>
            <a:pPr lvl="1"/>
            <a:r>
              <a:rPr lang="en-US" dirty="0"/>
              <a:t>• Performance 	reviews</a:t>
            </a:r>
          </a:p>
          <a:p>
            <a:pPr lvl="1"/>
            <a:r>
              <a:rPr lang="en-US" dirty="0"/>
              <a:t>• Earned value 	analysis</a:t>
            </a:r>
          </a:p>
          <a:p>
            <a:pPr lvl="1"/>
            <a:r>
              <a:rPr lang="en-US" dirty="0"/>
              <a:t>• Trend analysis</a:t>
            </a:r>
          </a:p>
          <a:p>
            <a:r>
              <a:rPr lang="en-US" dirty="0"/>
              <a:t>.4 Inspection</a:t>
            </a:r>
          </a:p>
          <a:p>
            <a:r>
              <a:rPr lang="en-US" dirty="0"/>
              <a:t>.5 Audits</a:t>
            </a:r>
            <a:endParaRPr lang="en-US" altLang="en-US" dirty="0"/>
          </a:p>
        </p:txBody>
      </p:sp>
      <p:sp>
        <p:nvSpPr>
          <p:cNvPr id="7147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Procurement</a:t>
            </a:r>
          </a:p>
        </p:txBody>
      </p:sp>
      <p:sp>
        <p:nvSpPr>
          <p:cNvPr id="714755" name="Content Placeholder 4"/>
          <p:cNvSpPr>
            <a:spLocks noGrp="1"/>
          </p:cNvSpPr>
          <p:nvPr>
            <p:ph sz="quarter" idx="12"/>
          </p:nvPr>
        </p:nvSpPr>
        <p:spPr>
          <a:xfrm>
            <a:off x="381001" y="1211262"/>
            <a:ext cx="2895598" cy="5113338"/>
          </a:xfrm>
        </p:spPr>
        <p:txBody>
          <a:bodyPr/>
          <a:lstStyle/>
          <a:p>
            <a:r>
              <a:rPr lang="en-US" sz="1600" dirty="0"/>
              <a:t>.1 Project management plan</a:t>
            </a:r>
          </a:p>
          <a:p>
            <a:pPr lvl="1"/>
            <a:r>
              <a:rPr lang="en-US" sz="1400" dirty="0"/>
              <a:t>• </a:t>
            </a:r>
            <a:r>
              <a:rPr lang="en-US" sz="1400" dirty="0" err="1"/>
              <a:t>ReqMP</a:t>
            </a:r>
            <a:r>
              <a:rPr lang="en-US" sz="1400" dirty="0"/>
              <a:t>, • RMP, • </a:t>
            </a:r>
            <a:r>
              <a:rPr lang="en-US" sz="1400" dirty="0" err="1"/>
              <a:t>PrMP</a:t>
            </a:r>
            <a:endParaRPr lang="en-US" sz="1400" dirty="0"/>
          </a:p>
          <a:p>
            <a:pPr lvl="1"/>
            <a:r>
              <a:rPr lang="en-US" sz="1400" dirty="0"/>
              <a:t>• Change management plan</a:t>
            </a:r>
          </a:p>
          <a:p>
            <a:pPr lvl="1"/>
            <a:r>
              <a:rPr lang="en-US" sz="1400" dirty="0"/>
              <a:t>• Schedule baseline</a:t>
            </a:r>
          </a:p>
          <a:p>
            <a:r>
              <a:rPr lang="en-US" sz="1600" dirty="0"/>
              <a:t>.2 Project documents</a:t>
            </a:r>
          </a:p>
          <a:p>
            <a:pPr lvl="1"/>
            <a:r>
              <a:rPr lang="en-US" sz="1400" dirty="0"/>
              <a:t>• Assumption log</a:t>
            </a:r>
          </a:p>
          <a:p>
            <a:pPr lvl="1"/>
            <a:r>
              <a:rPr lang="en-US" sz="1400" dirty="0"/>
              <a:t>• Lessons learned register</a:t>
            </a:r>
          </a:p>
          <a:p>
            <a:pPr lvl="1"/>
            <a:r>
              <a:rPr lang="en-US" sz="1400" dirty="0"/>
              <a:t>• Milestone list</a:t>
            </a:r>
          </a:p>
          <a:p>
            <a:pPr lvl="1"/>
            <a:r>
              <a:rPr lang="en-US" sz="1400" dirty="0"/>
              <a:t>• Quality reports</a:t>
            </a:r>
          </a:p>
          <a:p>
            <a:pPr lvl="1"/>
            <a:r>
              <a:rPr lang="en-US" sz="1400" dirty="0"/>
              <a:t>• Requirements documentation</a:t>
            </a:r>
          </a:p>
          <a:p>
            <a:pPr lvl="1"/>
            <a:r>
              <a:rPr lang="en-US" sz="1400" dirty="0"/>
              <a:t>• RTM, RR, SR</a:t>
            </a:r>
          </a:p>
          <a:p>
            <a:r>
              <a:rPr lang="en-US" sz="1800" dirty="0"/>
              <a:t>.3 Agreements</a:t>
            </a:r>
          </a:p>
          <a:p>
            <a:r>
              <a:rPr lang="en-US" sz="1600" dirty="0"/>
              <a:t>.4 Procurement documentation</a:t>
            </a:r>
          </a:p>
          <a:p>
            <a:r>
              <a:rPr lang="en-US" sz="1600" dirty="0"/>
              <a:t>.5 Approved change requests</a:t>
            </a:r>
          </a:p>
          <a:p>
            <a:r>
              <a:rPr lang="en-US" sz="1600" dirty="0"/>
              <a:t>.6 Work performance data</a:t>
            </a:r>
          </a:p>
          <a:p>
            <a:r>
              <a:rPr lang="en-US" sz="1600" dirty="0"/>
              <a:t>.7 EEFs</a:t>
            </a:r>
          </a:p>
          <a:p>
            <a:r>
              <a:rPr lang="en-US" sz="1600" dirty="0"/>
              <a:t>.8 OPAs</a:t>
            </a:r>
            <a:endParaRPr lang="en-US" altLang="en-US" sz="1600" dirty="0"/>
          </a:p>
        </p:txBody>
      </p:sp>
      <p:sp>
        <p:nvSpPr>
          <p:cNvPr id="714757" name="Text Placeholder 6"/>
          <p:cNvSpPr>
            <a:spLocks noGrp="1"/>
          </p:cNvSpPr>
          <p:nvPr>
            <p:ph type="body" sz="quarter" idx="14"/>
          </p:nvPr>
        </p:nvSpPr>
        <p:spPr/>
        <p:txBody>
          <a:bodyPr/>
          <a:lstStyle/>
          <a:p>
            <a:r>
              <a:rPr lang="en-US" sz="1600" dirty="0"/>
              <a:t>.1 Closed procurements</a:t>
            </a:r>
          </a:p>
          <a:p>
            <a:r>
              <a:rPr lang="en-US" sz="1600" dirty="0"/>
              <a:t>.2 Work performance 	information</a:t>
            </a:r>
          </a:p>
          <a:p>
            <a:r>
              <a:rPr lang="en-US" sz="1600" dirty="0"/>
              <a:t>.3 Procurement 	documentation updates</a:t>
            </a:r>
          </a:p>
          <a:p>
            <a:r>
              <a:rPr lang="en-US" sz="1600" dirty="0"/>
              <a:t>.4 Change requests</a:t>
            </a:r>
          </a:p>
          <a:p>
            <a:r>
              <a:rPr lang="en-US" sz="1600" dirty="0"/>
              <a:t>.5 PMP updates</a:t>
            </a:r>
          </a:p>
          <a:p>
            <a:pPr lvl="1"/>
            <a:r>
              <a:rPr lang="en-US" sz="1400" dirty="0"/>
              <a:t>• Risk management plan</a:t>
            </a:r>
          </a:p>
          <a:p>
            <a:pPr lvl="1"/>
            <a:r>
              <a:rPr lang="en-US" sz="1400" dirty="0"/>
              <a:t>• Procurement management 	plan</a:t>
            </a:r>
          </a:p>
          <a:p>
            <a:pPr lvl="1"/>
            <a:r>
              <a:rPr lang="en-US" sz="1400" dirty="0"/>
              <a:t>• Schedule baseline</a:t>
            </a:r>
          </a:p>
          <a:p>
            <a:pPr lvl="1"/>
            <a:r>
              <a:rPr lang="en-US" sz="1400" dirty="0"/>
              <a:t>• Cost baseline</a:t>
            </a:r>
          </a:p>
          <a:p>
            <a:r>
              <a:rPr lang="en-US" sz="1600" dirty="0"/>
              <a:t>.6 Project documents 	updates</a:t>
            </a:r>
          </a:p>
          <a:p>
            <a:pPr lvl="1"/>
            <a:r>
              <a:rPr lang="en-US" sz="1400" dirty="0"/>
              <a:t>• Lessons learned register</a:t>
            </a:r>
          </a:p>
          <a:p>
            <a:pPr lvl="1"/>
            <a:r>
              <a:rPr lang="en-US" sz="1400" dirty="0"/>
              <a:t>• Resource requirements</a:t>
            </a:r>
          </a:p>
          <a:p>
            <a:pPr lvl="1"/>
            <a:r>
              <a:rPr lang="en-US" sz="1400" dirty="0"/>
              <a:t>• RTM, RR, SR</a:t>
            </a:r>
          </a:p>
          <a:p>
            <a:r>
              <a:rPr lang="en-US" sz="1600" dirty="0"/>
              <a:t>.7 OPAs updates</a:t>
            </a:r>
            <a:endParaRPr lang="en-US" altLang="en-US" sz="1600" dirty="0"/>
          </a:p>
        </p:txBody>
      </p:sp>
      <p:sp>
        <p:nvSpPr>
          <p:cNvPr id="71475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1475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7147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419</a:t>
            </a:fld>
            <a:endParaRPr lang="en-US" altLang="en-US" sz="1200" dirty="0">
              <a:solidFill>
                <a:srgbClr val="898989"/>
              </a:solidFill>
            </a:endParaRPr>
          </a:p>
        </p:txBody>
      </p:sp>
    </p:spTree>
    <p:extLst>
      <p:ext uri="{BB962C8B-B14F-4D97-AF65-F5344CB8AC3E}">
        <p14:creationId xmlns:p14="http://schemas.microsoft.com/office/powerpoint/2010/main" val="534779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CC07-668C-487C-8833-4CE295C82FB4}"/>
              </a:ext>
            </a:extLst>
          </p:cNvPr>
          <p:cNvSpPr>
            <a:spLocks noGrp="1"/>
          </p:cNvSpPr>
          <p:nvPr>
            <p:ph type="title"/>
          </p:nvPr>
        </p:nvSpPr>
        <p:spPr/>
        <p:txBody>
          <a:bodyPr/>
          <a:lstStyle/>
          <a:p>
            <a:r>
              <a:rPr lang="en-US" dirty="0"/>
              <a:t>Typical Project Lifecycle</a:t>
            </a:r>
          </a:p>
        </p:txBody>
      </p:sp>
      <p:sp>
        <p:nvSpPr>
          <p:cNvPr id="4" name="Slide Number Placeholder 3">
            <a:extLst>
              <a:ext uri="{FF2B5EF4-FFF2-40B4-BE49-F238E27FC236}">
                <a16:creationId xmlns:a16="http://schemas.microsoft.com/office/drawing/2014/main" id="{D2BF8410-D046-4D67-9503-9201F1EE8F96}"/>
              </a:ext>
            </a:extLst>
          </p:cNvPr>
          <p:cNvSpPr>
            <a:spLocks noGrp="1"/>
          </p:cNvSpPr>
          <p:nvPr>
            <p:ph type="sldNum" sz="quarter" idx="12"/>
          </p:nvPr>
        </p:nvSpPr>
        <p:spPr/>
        <p:txBody>
          <a:bodyPr/>
          <a:lstStyle/>
          <a:p>
            <a:pPr>
              <a:defRPr/>
            </a:pPr>
            <a:fld id="{C9E5DE95-5651-417F-AA75-CAAE0168A8F7}" type="slidenum">
              <a:rPr lang="en-US" altLang="en-US" smtClean="0"/>
              <a:pPr>
                <a:defRPr/>
              </a:pPr>
              <a:t>42</a:t>
            </a:fld>
            <a:endParaRPr lang="en-US" altLang="en-US"/>
          </a:p>
        </p:txBody>
      </p:sp>
      <p:pic>
        <p:nvPicPr>
          <p:cNvPr id="5" name="Picture 4">
            <a:extLst>
              <a:ext uri="{FF2B5EF4-FFF2-40B4-BE49-F238E27FC236}">
                <a16:creationId xmlns:a16="http://schemas.microsoft.com/office/drawing/2014/main" id="{4C19C7CE-1F3F-436F-8C62-9905D84BE562}"/>
              </a:ext>
            </a:extLst>
          </p:cNvPr>
          <p:cNvPicPr>
            <a:picLocks noChangeAspect="1"/>
          </p:cNvPicPr>
          <p:nvPr/>
        </p:nvPicPr>
        <p:blipFill>
          <a:blip r:embed="rId2"/>
          <a:stretch>
            <a:fillRect/>
          </a:stretch>
        </p:blipFill>
        <p:spPr>
          <a:xfrm>
            <a:off x="1082812" y="839993"/>
            <a:ext cx="6978376" cy="5672137"/>
          </a:xfrm>
          <a:prstGeom prst="rect">
            <a:avLst/>
          </a:prstGeom>
        </p:spPr>
      </p:pic>
      <p:sp>
        <p:nvSpPr>
          <p:cNvPr id="7" name="Text Box 3">
            <a:extLst>
              <a:ext uri="{FF2B5EF4-FFF2-40B4-BE49-F238E27FC236}">
                <a16:creationId xmlns:a16="http://schemas.microsoft.com/office/drawing/2014/main" id="{54BA6F2C-C48E-4E99-AA41-7CCB3FAEC8E5}"/>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270618333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normAutofit/>
          </a:bodyPr>
          <a:lstStyle/>
          <a:p>
            <a:pPr marL="231775" indent="-231775"/>
            <a:r>
              <a:rPr lang="en-US" altLang="en-US" sz="2800" dirty="0"/>
              <a:t>Contested changes or potential constructive changes are those requested changes where buyer and seller cannot reach to an agreement for payment.</a:t>
            </a:r>
          </a:p>
          <a:p>
            <a:pPr marL="231775" indent="-231775"/>
            <a:endParaRPr lang="en-US" altLang="en-US" sz="2800" dirty="0"/>
          </a:p>
          <a:p>
            <a:pPr marL="231775" indent="-231775"/>
            <a:r>
              <a:rPr lang="en-US" altLang="en-US" sz="2800" dirty="0"/>
              <a:t>Settle through negotiation</a:t>
            </a:r>
          </a:p>
          <a:p>
            <a:pPr marL="231775" indent="-231775"/>
            <a:endParaRPr lang="en-US" altLang="en-US" sz="2800" dirty="0"/>
          </a:p>
          <a:p>
            <a:pPr marL="231775" indent="-231775"/>
            <a:r>
              <a:rPr lang="en-US" altLang="en-US" sz="2800" dirty="0"/>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extLst>
      <p:ext uri="{BB962C8B-B14F-4D97-AF65-F5344CB8AC3E}">
        <p14:creationId xmlns:p14="http://schemas.microsoft.com/office/powerpoint/2010/main" val="232085862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6962A1-204B-44D4-A19B-4A8ECD544EBA}"/>
              </a:ext>
            </a:extLst>
          </p:cNvPr>
          <p:cNvSpPr>
            <a:spLocks noGrp="1"/>
          </p:cNvSpPr>
          <p:nvPr>
            <p:ph type="title"/>
          </p:nvPr>
        </p:nvSpPr>
        <p:spPr/>
        <p:txBody>
          <a:bodyPr/>
          <a:lstStyle/>
          <a:p>
            <a:r>
              <a:rPr lang="en-IN" altLang="en-US" dirty="0"/>
              <a:t>Procurement: Tips for PMP</a:t>
            </a:r>
            <a:r>
              <a:rPr lang="en-IN" altLang="en-US" baseline="30000" dirty="0">
                <a:cs typeface="Arial" panose="020B0604020202020204" pitchFamily="34" charset="0"/>
              </a:rPr>
              <a:t>®</a:t>
            </a:r>
            <a:r>
              <a:rPr lang="en-IN" altLang="en-US" dirty="0"/>
              <a:t> Exam</a:t>
            </a:r>
            <a:endParaRPr lang="en-US" dirty="0"/>
          </a:p>
        </p:txBody>
      </p:sp>
      <p:sp>
        <p:nvSpPr>
          <p:cNvPr id="40965" name="Content Placeholder 4"/>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341313" indent="-341313">
              <a:lnSpc>
                <a:spcPct val="125000"/>
              </a:lnSpc>
              <a:buClr>
                <a:schemeClr val="accent1"/>
              </a:buClr>
              <a:buFont typeface="Wingdings" pitchFamily="2" charset="2"/>
              <a:buChar char="ü"/>
            </a:pPr>
            <a:r>
              <a:rPr lang="en-US" sz="2000" kern="0" dirty="0"/>
              <a:t>Questions are written from buyer’s perspective</a:t>
            </a:r>
          </a:p>
          <a:p>
            <a:pPr marL="341313" indent="-341313">
              <a:lnSpc>
                <a:spcPct val="125000"/>
              </a:lnSpc>
              <a:buClr>
                <a:schemeClr val="accent1"/>
              </a:buClr>
              <a:buFont typeface="Wingdings" pitchFamily="2" charset="2"/>
              <a:buChar char="ü"/>
            </a:pPr>
            <a:r>
              <a:rPr lang="en-US" sz="2000"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pPr>
            <a:r>
              <a:rPr lang="en-US" sz="2000" kern="0" dirty="0"/>
              <a:t>Contracts require formality</a:t>
            </a:r>
          </a:p>
          <a:p>
            <a:pPr marL="341313" indent="-341313">
              <a:lnSpc>
                <a:spcPct val="125000"/>
              </a:lnSpc>
              <a:buClr>
                <a:schemeClr val="accent1"/>
              </a:buClr>
              <a:buFont typeface="Wingdings" pitchFamily="2" charset="2"/>
              <a:buChar char="ü"/>
            </a:pPr>
            <a:r>
              <a:rPr lang="en-US" sz="2000"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pPr>
            <a:r>
              <a:rPr lang="en-US" sz="2000" kern="0" dirty="0"/>
              <a:t>If it is not in a contract, it can be done if a change is issued</a:t>
            </a:r>
          </a:p>
          <a:p>
            <a:pPr marL="341313" indent="-341313">
              <a:lnSpc>
                <a:spcPct val="125000"/>
              </a:lnSpc>
              <a:buClr>
                <a:schemeClr val="accent1"/>
              </a:buClr>
              <a:buFont typeface="Wingdings" pitchFamily="2" charset="2"/>
              <a:buChar char="ü"/>
            </a:pPr>
            <a:r>
              <a:rPr lang="en-US" sz="2000" kern="0" dirty="0"/>
              <a:t>If it is in the contract, it must be done or a change order, signed by both parties issued</a:t>
            </a:r>
          </a:p>
          <a:p>
            <a:pPr marL="341313" indent="-341313">
              <a:lnSpc>
                <a:spcPct val="125000"/>
              </a:lnSpc>
              <a:buClr>
                <a:schemeClr val="accent1"/>
              </a:buClr>
              <a:buFont typeface="Wingdings" pitchFamily="2" charset="2"/>
              <a:buChar char="ü"/>
            </a:pPr>
            <a:r>
              <a:rPr lang="en-US" sz="2000" kern="0" dirty="0"/>
              <a:t>Changes must be in writing</a:t>
            </a:r>
          </a:p>
          <a:p>
            <a:pPr marL="341313" indent="-341313">
              <a:lnSpc>
                <a:spcPct val="125000"/>
              </a:lnSpc>
              <a:buClr>
                <a:schemeClr val="accent1"/>
              </a:buClr>
              <a:buFont typeface="Wingdings" pitchFamily="2" charset="2"/>
              <a:buChar char="ü"/>
            </a:pPr>
            <a:endParaRPr lang="en-US" sz="20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421</a:t>
            </a:fld>
            <a:endParaRPr lang="en-US" altLang="en-US" sz="1200">
              <a:solidFill>
                <a:srgbClr val="898989"/>
              </a:solidFill>
            </a:endParaRPr>
          </a:p>
        </p:txBody>
      </p:sp>
    </p:spTree>
    <p:extLst>
      <p:ext uri="{BB962C8B-B14F-4D97-AF65-F5344CB8AC3E}">
        <p14:creationId xmlns:p14="http://schemas.microsoft.com/office/powerpoint/2010/main" val="75049674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F7806B-AE7D-4AAB-9F12-78E1FDBDB1AE}"/>
              </a:ext>
            </a:extLst>
          </p:cNvPr>
          <p:cNvSpPr>
            <a:spLocks noGrp="1"/>
          </p:cNvSpPr>
          <p:nvPr>
            <p:ph type="title"/>
          </p:nvPr>
        </p:nvSpPr>
        <p:spPr/>
        <p:txBody>
          <a:bodyPr/>
          <a:lstStyle/>
          <a:p>
            <a:r>
              <a:rPr lang="en-IN" altLang="en-US" dirty="0"/>
              <a:t>Procurement: Tips for PMP</a:t>
            </a:r>
            <a:r>
              <a:rPr lang="en-IN" altLang="en-US" baseline="30000" dirty="0">
                <a:cs typeface="Arial" panose="020B0604020202020204" pitchFamily="34" charset="0"/>
              </a:rPr>
              <a:t>®</a:t>
            </a:r>
            <a:r>
              <a:rPr lang="en-IN" altLang="en-US" dirty="0"/>
              <a:t> Exam</a:t>
            </a:r>
            <a:endParaRPr lang="en-US" dirty="0"/>
          </a:p>
        </p:txBody>
      </p:sp>
      <p:sp>
        <p:nvSpPr>
          <p:cNvPr id="8" name="Rectangle 3"/>
          <p:cNvSpPr txBox="1">
            <a:spLocks noGrp="1" noChangeArrowheads="1"/>
          </p:cNvSpPr>
          <p:nvPr>
            <p:ph idx="1"/>
          </p:nvPr>
        </p:nvSpPr>
        <p:spPr/>
        <p:txBody>
          <a:bodyPr>
            <a:normAutofit/>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422</a:t>
            </a:fld>
            <a:endParaRPr lang="en-US" altLang="en-US" sz="1200">
              <a:solidFill>
                <a:srgbClr val="898989"/>
              </a:solidFill>
            </a:endParaRPr>
          </a:p>
        </p:txBody>
      </p:sp>
    </p:spTree>
    <p:extLst>
      <p:ext uri="{BB962C8B-B14F-4D97-AF65-F5344CB8AC3E}">
        <p14:creationId xmlns:p14="http://schemas.microsoft.com/office/powerpoint/2010/main" val="5222019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423</a:t>
            </a:fld>
            <a:endParaRPr lang="en-US" altLang="en-US" sz="1200">
              <a:solidFill>
                <a:srgbClr val="898989"/>
              </a:solidFill>
            </a:endParaRPr>
          </a:p>
        </p:txBody>
      </p:sp>
    </p:spTree>
    <p:extLst>
      <p:ext uri="{BB962C8B-B14F-4D97-AF65-F5344CB8AC3E}">
        <p14:creationId xmlns:p14="http://schemas.microsoft.com/office/powerpoint/2010/main" val="3031828963"/>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424</a:t>
            </a:fld>
            <a:endParaRPr lang="en-US" altLang="en-US" sz="1200">
              <a:solidFill>
                <a:srgbClr val="898989"/>
              </a:solidFill>
            </a:endParaRPr>
          </a:p>
        </p:txBody>
      </p:sp>
    </p:spTree>
    <p:extLst>
      <p:ext uri="{BB962C8B-B14F-4D97-AF65-F5344CB8AC3E}">
        <p14:creationId xmlns:p14="http://schemas.microsoft.com/office/powerpoint/2010/main" val="127502122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425</a:t>
            </a:fld>
            <a:endParaRPr lang="en-US" altLang="en-US" sz="1200">
              <a:solidFill>
                <a:srgbClr val="898989"/>
              </a:solidFill>
            </a:endParaRPr>
          </a:p>
        </p:txBody>
      </p:sp>
    </p:spTree>
    <p:extLst>
      <p:ext uri="{BB962C8B-B14F-4D97-AF65-F5344CB8AC3E}">
        <p14:creationId xmlns:p14="http://schemas.microsoft.com/office/powerpoint/2010/main" val="94639775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426</a:t>
            </a:fld>
            <a:endParaRPr lang="en-US" altLang="en-US" sz="1200">
              <a:solidFill>
                <a:srgbClr val="898989"/>
              </a:solidFill>
            </a:endParaRPr>
          </a:p>
        </p:txBody>
      </p:sp>
    </p:spTree>
    <p:extLst>
      <p:ext uri="{BB962C8B-B14F-4D97-AF65-F5344CB8AC3E}">
        <p14:creationId xmlns:p14="http://schemas.microsoft.com/office/powerpoint/2010/main" val="114632888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427</a:t>
            </a:fld>
            <a:endParaRPr lang="en-US" altLang="en-US" sz="1200">
              <a:solidFill>
                <a:srgbClr val="898989"/>
              </a:solidFill>
            </a:endParaRPr>
          </a:p>
        </p:txBody>
      </p:sp>
    </p:spTree>
    <p:extLst>
      <p:ext uri="{BB962C8B-B14F-4D97-AF65-F5344CB8AC3E}">
        <p14:creationId xmlns:p14="http://schemas.microsoft.com/office/powerpoint/2010/main" val="61181171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marL="0" inden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428</a:t>
            </a:fld>
            <a:endParaRPr lang="en-US" altLang="en-US" sz="1200">
              <a:solidFill>
                <a:srgbClr val="898989"/>
              </a:solidFill>
            </a:endParaRPr>
          </a:p>
        </p:txBody>
      </p:sp>
    </p:spTree>
    <p:extLst>
      <p:ext uri="{BB962C8B-B14F-4D97-AF65-F5344CB8AC3E}">
        <p14:creationId xmlns:p14="http://schemas.microsoft.com/office/powerpoint/2010/main" val="4164576088"/>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429</a:t>
            </a:fld>
            <a:endParaRPr lang="en-US" altLang="en-US" sz="1200">
              <a:solidFill>
                <a:srgbClr val="898989"/>
              </a:solidFill>
            </a:endParaRPr>
          </a:p>
        </p:txBody>
      </p:sp>
    </p:spTree>
    <p:extLst>
      <p:ext uri="{BB962C8B-B14F-4D97-AF65-F5344CB8AC3E}">
        <p14:creationId xmlns:p14="http://schemas.microsoft.com/office/powerpoint/2010/main" val="293103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31EA-5040-48B2-9920-55C5BDE83CA7}"/>
              </a:ext>
            </a:extLst>
          </p:cNvPr>
          <p:cNvSpPr>
            <a:spLocks noGrp="1"/>
          </p:cNvSpPr>
          <p:nvPr>
            <p:ph type="title"/>
          </p:nvPr>
        </p:nvSpPr>
        <p:spPr/>
        <p:txBody>
          <a:bodyPr/>
          <a:lstStyle/>
          <a:p>
            <a:r>
              <a:rPr lang="en-US" dirty="0"/>
              <a:t>Product Life Cycle</a:t>
            </a:r>
          </a:p>
        </p:txBody>
      </p:sp>
      <p:sp>
        <p:nvSpPr>
          <p:cNvPr id="3" name="Footer Placeholder 2">
            <a:extLst>
              <a:ext uri="{FF2B5EF4-FFF2-40B4-BE49-F238E27FC236}">
                <a16:creationId xmlns:a16="http://schemas.microsoft.com/office/drawing/2014/main" id="{B769FC89-E7CE-4CC4-81FC-9A7B4E2BE2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E832B92C-781D-4A2B-8892-A94D2D6A5F26}"/>
              </a:ext>
            </a:extLst>
          </p:cNvPr>
          <p:cNvSpPr>
            <a:spLocks noGrp="1"/>
          </p:cNvSpPr>
          <p:nvPr>
            <p:ph type="sldNum" sz="quarter" idx="12"/>
          </p:nvPr>
        </p:nvSpPr>
        <p:spPr/>
        <p:txBody>
          <a:bodyPr/>
          <a:lstStyle/>
          <a:p>
            <a:pPr>
              <a:defRPr/>
            </a:pPr>
            <a:fld id="{C9E5DE95-5651-417F-AA75-CAAE0168A8F7}" type="slidenum">
              <a:rPr lang="en-US" altLang="en-US" smtClean="0"/>
              <a:pPr>
                <a:defRPr/>
              </a:pPr>
              <a:t>43</a:t>
            </a:fld>
            <a:endParaRPr lang="en-US" altLang="en-US"/>
          </a:p>
        </p:txBody>
      </p:sp>
      <p:pic>
        <p:nvPicPr>
          <p:cNvPr id="7" name="Picture 6">
            <a:extLst>
              <a:ext uri="{FF2B5EF4-FFF2-40B4-BE49-F238E27FC236}">
                <a16:creationId xmlns:a16="http://schemas.microsoft.com/office/drawing/2014/main" id="{26DBA97F-B271-4B2E-8F69-314E28E8A98D}"/>
              </a:ext>
            </a:extLst>
          </p:cNvPr>
          <p:cNvPicPr>
            <a:picLocks noChangeAspect="1"/>
          </p:cNvPicPr>
          <p:nvPr/>
        </p:nvPicPr>
        <p:blipFill>
          <a:blip r:embed="rId2"/>
          <a:stretch>
            <a:fillRect/>
          </a:stretch>
        </p:blipFill>
        <p:spPr>
          <a:xfrm>
            <a:off x="5144729" y="808038"/>
            <a:ext cx="3962400" cy="3181350"/>
          </a:xfrm>
          <a:prstGeom prst="rect">
            <a:avLst/>
          </a:prstGeom>
        </p:spPr>
      </p:pic>
      <p:pic>
        <p:nvPicPr>
          <p:cNvPr id="6" name="Picture 5">
            <a:extLst>
              <a:ext uri="{FF2B5EF4-FFF2-40B4-BE49-F238E27FC236}">
                <a16:creationId xmlns:a16="http://schemas.microsoft.com/office/drawing/2014/main" id="{2BE63FE2-B13D-4A22-972F-47D8AEB4DA93}"/>
              </a:ext>
            </a:extLst>
          </p:cNvPr>
          <p:cNvPicPr>
            <a:picLocks noChangeAspect="1"/>
          </p:cNvPicPr>
          <p:nvPr/>
        </p:nvPicPr>
        <p:blipFill>
          <a:blip r:embed="rId3"/>
          <a:stretch>
            <a:fillRect/>
          </a:stretch>
        </p:blipFill>
        <p:spPr>
          <a:xfrm>
            <a:off x="523875" y="3567112"/>
            <a:ext cx="5762625" cy="3095625"/>
          </a:xfrm>
          <a:prstGeom prst="rect">
            <a:avLst/>
          </a:prstGeom>
        </p:spPr>
      </p:pic>
    </p:spTree>
    <p:extLst>
      <p:ext uri="{BB962C8B-B14F-4D97-AF65-F5344CB8AC3E}">
        <p14:creationId xmlns:p14="http://schemas.microsoft.com/office/powerpoint/2010/main" val="123902764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430</a:t>
            </a:fld>
            <a:endParaRPr lang="en-US" altLang="en-US" sz="1200">
              <a:solidFill>
                <a:srgbClr val="898989"/>
              </a:solidFill>
            </a:endParaRPr>
          </a:p>
        </p:txBody>
      </p:sp>
    </p:spTree>
    <p:extLst>
      <p:ext uri="{BB962C8B-B14F-4D97-AF65-F5344CB8AC3E}">
        <p14:creationId xmlns:p14="http://schemas.microsoft.com/office/powerpoint/2010/main" val="2606794625"/>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431</a:t>
            </a:fld>
            <a:endParaRPr lang="en-US" altLang="en-US" sz="1200">
              <a:solidFill>
                <a:srgbClr val="898989"/>
              </a:solidFill>
            </a:endParaRPr>
          </a:p>
        </p:txBody>
      </p:sp>
    </p:spTree>
    <p:extLst>
      <p:ext uri="{BB962C8B-B14F-4D97-AF65-F5344CB8AC3E}">
        <p14:creationId xmlns:p14="http://schemas.microsoft.com/office/powerpoint/2010/main" val="278673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432</a:t>
            </a:fld>
            <a:endParaRPr lang="en-US" altLang="en-US" sz="1200">
              <a:solidFill>
                <a:srgbClr val="898989"/>
              </a:solidFill>
            </a:endParaRPr>
          </a:p>
        </p:txBody>
      </p:sp>
    </p:spTree>
    <p:extLst>
      <p:ext uri="{BB962C8B-B14F-4D97-AF65-F5344CB8AC3E}">
        <p14:creationId xmlns:p14="http://schemas.microsoft.com/office/powerpoint/2010/main" val="249115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433</a:t>
            </a:fld>
            <a:endParaRPr lang="en-US" altLang="en-US" sz="1200">
              <a:solidFill>
                <a:srgbClr val="898989"/>
              </a:solidFill>
            </a:endParaRPr>
          </a:p>
        </p:txBody>
      </p:sp>
    </p:spTree>
    <p:extLst>
      <p:ext uri="{BB962C8B-B14F-4D97-AF65-F5344CB8AC3E}">
        <p14:creationId xmlns:p14="http://schemas.microsoft.com/office/powerpoint/2010/main" val="366321372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434</a:t>
            </a:fld>
            <a:endParaRPr lang="en-US" altLang="en-US" sz="1200">
              <a:solidFill>
                <a:srgbClr val="898989"/>
              </a:solidFill>
            </a:endParaRPr>
          </a:p>
        </p:txBody>
      </p:sp>
    </p:spTree>
    <p:extLst>
      <p:ext uri="{BB962C8B-B14F-4D97-AF65-F5344CB8AC3E}">
        <p14:creationId xmlns:p14="http://schemas.microsoft.com/office/powerpoint/2010/main" val="338458390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normAutofit fontScale="92500"/>
          </a:bodyPr>
          <a:lstStyle/>
          <a:p>
            <a:pPr marL="174625" indent="-174625">
              <a:buClr>
                <a:schemeClr val="hlink"/>
              </a:buClr>
              <a:defRPr/>
            </a:pPr>
            <a:r>
              <a:rPr lang="en-US" sz="2400" b="1" dirty="0"/>
              <a:t>Simple Case</a:t>
            </a:r>
          </a:p>
          <a:p>
            <a:pPr marL="684213" lvl="1" indent="-34290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684213" lvl="1" indent="-342900">
              <a:buClr>
                <a:schemeClr val="hlink"/>
              </a:buClr>
              <a:defRPr/>
            </a:pPr>
            <a:r>
              <a:rPr lang="en-US" sz="2000" dirty="0"/>
              <a:t>If project is completed 2 months early, Contract = $1,120,000</a:t>
            </a:r>
          </a:p>
          <a:p>
            <a:pPr marL="684213" lvl="1" indent="-34290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685800" lvl="1">
              <a:defRPr/>
            </a:pPr>
            <a:r>
              <a:rPr lang="en-US" sz="1800" dirty="0"/>
              <a:t>PTA is a point on cost line </a:t>
            </a:r>
            <a:r>
              <a:rPr lang="en-US" sz="1800" dirty="0" err="1"/>
              <a:t>upto</a:t>
            </a:r>
            <a:r>
              <a:rPr lang="en-US" sz="1800" dirty="0"/>
              <a:t> where buyer pays the money for the service which buyer is buying. If Cost is more then PTA Profit starts dipping because customer is not paying any cost. So profits starts dipping and after some profit washes away and seller start making loss.</a:t>
            </a:r>
          </a:p>
          <a:p>
            <a:pPr marL="685800" lvl="1">
              <a:defRPr/>
            </a:pPr>
            <a:r>
              <a:rPr lang="en-US" sz="1800" dirty="0"/>
              <a:t>PTA =</a:t>
            </a:r>
            <a:r>
              <a:rPr lang="en-US" dirty="0"/>
              <a:t> </a:t>
            </a:r>
            <a:r>
              <a:rPr lang="en-US" b="1" dirty="0"/>
              <a:t>[</a:t>
            </a:r>
            <a:r>
              <a:rPr lang="en-US" sz="1800" dirty="0"/>
              <a:t>Ceiling Price - Target Price</a:t>
            </a:r>
            <a:r>
              <a:rPr lang="en-US" b="1" dirty="0"/>
              <a:t>]</a:t>
            </a:r>
            <a:r>
              <a:rPr lang="en-US" sz="1800" dirty="0"/>
              <a:t>/ Buyer's Ratio + Target Cost</a:t>
            </a:r>
          </a:p>
          <a:p>
            <a:pPr marL="574675" lvl="1" indent="-174625">
              <a:defRPr/>
            </a:pPr>
            <a:endParaRPr lang="en-US" sz="1800" dirty="0"/>
          </a:p>
          <a:p>
            <a:pPr marL="400050" lvl="1" indent="0">
              <a:buNone/>
              <a:defRPr/>
            </a:pPr>
            <a:r>
              <a:rPr lang="en-US" sz="1800" b="1" dirty="0"/>
              <a:t>Note: </a:t>
            </a:r>
            <a:r>
              <a:rPr lang="en-US" sz="1800" dirty="0"/>
              <a:t>Target Price = </a:t>
            </a:r>
            <a:r>
              <a:rPr lang="en-US" sz="2000" dirty="0"/>
              <a:t>Target Cost + Target Profit</a:t>
            </a:r>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435</a:t>
            </a:fld>
            <a:endParaRPr lang="en-US" altLang="en-US" sz="1200">
              <a:solidFill>
                <a:srgbClr val="898989"/>
              </a:solidFill>
            </a:endParaRPr>
          </a:p>
        </p:txBody>
      </p:sp>
    </p:spTree>
    <p:extLst>
      <p:ext uri="{BB962C8B-B14F-4D97-AF65-F5344CB8AC3E}">
        <p14:creationId xmlns:p14="http://schemas.microsoft.com/office/powerpoint/2010/main" val="139255861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of Total Assumption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284" y="1200467"/>
            <a:ext cx="6981431" cy="5279708"/>
          </a:xfr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436</a:t>
            </a:fld>
            <a:endParaRPr lang="en-US" altLang="en-US"/>
          </a:p>
        </p:txBody>
      </p:sp>
    </p:spTree>
    <p:extLst>
      <p:ext uri="{BB962C8B-B14F-4D97-AF65-F5344CB8AC3E}">
        <p14:creationId xmlns:p14="http://schemas.microsoft.com/office/powerpoint/2010/main" val="23419069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marL="0" indent="0">
              <a:buNone/>
              <a:defRPr/>
            </a:pPr>
            <a:r>
              <a:rPr lang="en-US" altLang="en-US" sz="1700" b="1" u="sng" dirty="0"/>
              <a:t>Input Data for Question</a:t>
            </a:r>
          </a:p>
          <a:p>
            <a:pPr>
              <a:defRPr/>
            </a:pPr>
            <a:r>
              <a:rPr lang="en-US" altLang="en-US" sz="1400" dirty="0"/>
              <a:t>Target Cost = $ 300,000 (Finish the work in this budget)</a:t>
            </a:r>
          </a:p>
          <a:p>
            <a:pPr>
              <a:defRPr/>
            </a:pPr>
            <a:r>
              <a:rPr lang="en-US" altLang="en-US" sz="1400" dirty="0"/>
              <a:t>Target Profit = $ 50,000 (if seller do then he gets $50,000 for his good work)</a:t>
            </a:r>
          </a:p>
          <a:p>
            <a:pPr>
              <a:defRPr/>
            </a:pPr>
            <a:r>
              <a:rPr lang="en-US" altLang="en-US" sz="1400" dirty="0"/>
              <a:t>Target Price = Target Cost + Target Profit</a:t>
            </a:r>
          </a:p>
          <a:p>
            <a:pPr>
              <a:defRPr/>
            </a:pPr>
            <a:r>
              <a:rPr lang="en-US" altLang="en-US" sz="1400" dirty="0"/>
              <a:t>Ceiling Price = $ 370,000 (Seller will not spend more than in any condition else he has to bare the every extra from his pocket)</a:t>
            </a:r>
          </a:p>
          <a:p>
            <a:pPr>
              <a:defRPr/>
            </a:pPr>
            <a:r>
              <a:rPr lang="en-US" altLang="en-US" sz="1400" dirty="0"/>
              <a:t>Share/Buyer-Seller Ratio = 70/30  (Share the profit or over expense in this ratio until they are below ceiling price)</a:t>
            </a:r>
          </a:p>
          <a:p>
            <a:pPr marL="0" indent="0">
              <a:buNone/>
              <a:defRPr/>
            </a:pPr>
            <a:endParaRPr lang="en-US" altLang="en-US" sz="1600" b="1" dirty="0"/>
          </a:p>
          <a:p>
            <a:pPr marL="0" indent="0">
              <a:buNone/>
              <a:defRPr/>
            </a:pPr>
            <a:r>
              <a:rPr lang="en-US" altLang="en-US" sz="1600" b="1" dirty="0"/>
              <a:t>If actual cost of the project is $335,000 then how much is the profit?</a:t>
            </a:r>
          </a:p>
          <a:p>
            <a:pPr>
              <a:defRPr/>
            </a:pPr>
            <a:endParaRPr lang="en-US" altLang="en-US" sz="1400" b="1" dirty="0"/>
          </a:p>
          <a:p>
            <a:pPr marL="0" indent="0">
              <a:buNone/>
              <a:defRPr/>
            </a:pPr>
            <a:r>
              <a:rPr lang="en-US" altLang="en-US" sz="1700" b="1" u="sng" dirty="0"/>
              <a:t>Calculations</a:t>
            </a:r>
            <a:endParaRPr lang="en-US" altLang="en-US" sz="1400" b="1" u="sng" dirty="0"/>
          </a:p>
          <a:p>
            <a:pPr>
              <a:defRPr/>
            </a:pPr>
            <a:r>
              <a:rPr lang="en-US" altLang="en-US" sz="1400" dirty="0"/>
              <a:t>PTA= ((Ceiling Price – Target Price)/buyer’s Share Ratio) + Target Cost</a:t>
            </a:r>
          </a:p>
          <a:p>
            <a:pPr>
              <a:defRPr/>
            </a:pPr>
            <a:r>
              <a:rPr lang="en-US" altLang="en-US" sz="1400" dirty="0"/>
              <a:t>PTA = (370,000 - 350,000) / .7 + 300,000 =&gt;  328,571</a:t>
            </a:r>
          </a:p>
          <a:p>
            <a:pPr>
              <a:defRPr/>
            </a:pPr>
            <a:r>
              <a:rPr lang="en-US" altLang="en-US" sz="1400" dirty="0"/>
              <a:t>Cost over run above PTA = PTA – Target Cost = 28,571 </a:t>
            </a:r>
          </a:p>
          <a:p>
            <a:pPr>
              <a:defRPr/>
            </a:pPr>
            <a:endParaRPr lang="en-US" altLang="en-US" sz="1400" dirty="0"/>
          </a:p>
          <a:p>
            <a:pPr>
              <a:defRPr/>
            </a:pPr>
            <a:r>
              <a:rPr lang="en-US" altLang="en-US" sz="1400" dirty="0"/>
              <a:t>Between Target Cost and PTA spending (cost) will be split between the parties like this</a:t>
            </a:r>
          </a:p>
          <a:p>
            <a:pPr>
              <a:defRPr/>
            </a:pPr>
            <a:r>
              <a:rPr lang="en-US" altLang="en-US" sz="1400" dirty="0"/>
              <a:t>Buyer's share (70% of 28,571) = 20,000 ,   Seller's share (30% of 28,571) =  8,571</a:t>
            </a:r>
          </a:p>
          <a:p>
            <a:pPr>
              <a:defRPr/>
            </a:pPr>
            <a:r>
              <a:rPr lang="en-US" altLang="en-US" sz="1400" dirty="0"/>
              <a:t>Seller has to pay for extra spending over PTA </a:t>
            </a:r>
            <a:r>
              <a:rPr lang="en-US" altLang="en-US" sz="1400" dirty="0" err="1"/>
              <a:t>ie</a:t>
            </a:r>
            <a:r>
              <a:rPr lang="en-US" altLang="en-US" sz="1400" dirty="0"/>
              <a:t>. Actual Cost- PTA = 335,000 – 328,571 = 6,429</a:t>
            </a:r>
          </a:p>
          <a:p>
            <a:pPr>
              <a:defRPr/>
            </a:pPr>
            <a:endParaRPr lang="en-US" altLang="en-US" sz="1400" dirty="0"/>
          </a:p>
          <a:p>
            <a:pPr>
              <a:defRPr/>
            </a:pPr>
            <a:r>
              <a:rPr lang="en-US" altLang="en-US" sz="1400" dirty="0"/>
              <a:t>Profit will dip by Seller’s Share of Loss + Over Spending above PTA = 8,571 + 6,429 = 15000</a:t>
            </a:r>
          </a:p>
          <a:p>
            <a:pPr>
              <a:defRPr/>
            </a:pPr>
            <a:r>
              <a:rPr lang="en-US" altLang="en-US" sz="1700" b="1" dirty="0"/>
              <a:t>Final Profit = 50,000 – 15,000 = $35,000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437</a:t>
            </a:fld>
            <a:endParaRPr lang="en-US" altLang="en-US" sz="1200">
              <a:solidFill>
                <a:srgbClr val="898989"/>
              </a:solidFill>
            </a:endParaRPr>
          </a:p>
        </p:txBody>
      </p:sp>
    </p:spTree>
    <p:extLst>
      <p:ext uri="{BB962C8B-B14F-4D97-AF65-F5344CB8AC3E}">
        <p14:creationId xmlns:p14="http://schemas.microsoft.com/office/powerpoint/2010/main" val="274706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438</a:t>
            </a:fld>
            <a:endParaRPr lang="en-US" altLang="en-US" sz="1200">
              <a:solidFill>
                <a:srgbClr val="898989"/>
              </a:solidFill>
            </a:endParaRPr>
          </a:p>
        </p:txBody>
      </p:sp>
    </p:spTree>
    <p:extLst>
      <p:ext uri="{BB962C8B-B14F-4D97-AF65-F5344CB8AC3E}">
        <p14:creationId xmlns:p14="http://schemas.microsoft.com/office/powerpoint/2010/main" val="53617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a:p>
            <a:pPr marL="57150" indent="0">
              <a:buNone/>
              <a:defRPr/>
            </a:pPr>
            <a:r>
              <a:rPr lang="en-US" sz="2200" kern="0" dirty="0">
                <a:solidFill>
                  <a:srgbClr val="FF0000"/>
                </a:solidFill>
              </a:rPr>
              <a:t>Note: “Target Profit” and “Fixed Fee” are interchangeable words</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439</a:t>
            </a:fld>
            <a:endParaRPr lang="en-US" altLang="en-US" sz="1200">
              <a:solidFill>
                <a:srgbClr val="898989"/>
              </a:solidFill>
            </a:endParaRPr>
          </a:p>
        </p:txBody>
      </p:sp>
    </p:spTree>
    <p:extLst>
      <p:ext uri="{BB962C8B-B14F-4D97-AF65-F5344CB8AC3E}">
        <p14:creationId xmlns:p14="http://schemas.microsoft.com/office/powerpoint/2010/main" val="2475033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 calcmode="lin" valueType="num">
                                      <p:cBhvr additive="base">
                                        <p:cTn id="5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
        <p:nvSpPr>
          <p:cNvPr id="6" name="Text Box 3">
            <a:extLst>
              <a:ext uri="{FF2B5EF4-FFF2-40B4-BE49-F238E27FC236}">
                <a16:creationId xmlns:a16="http://schemas.microsoft.com/office/drawing/2014/main" id="{657D91BC-30FB-4732-8676-13BEA301A1A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41767973"/>
              </p:ext>
            </p:extLst>
          </p:nvPr>
        </p:nvGraphicFramePr>
        <p:xfrm>
          <a:off x="687387" y="914400"/>
          <a:ext cx="7847013" cy="5551860"/>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6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6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6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6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6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6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6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6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6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6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6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6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6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6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6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440</a:t>
            </a:fld>
            <a:endParaRPr lang="en-US" altLang="en-US" sz="1200">
              <a:solidFill>
                <a:srgbClr val="898989"/>
              </a:solidFill>
            </a:endParaRPr>
          </a:p>
        </p:txBody>
      </p:sp>
    </p:spTree>
    <p:extLst>
      <p:ext uri="{BB962C8B-B14F-4D97-AF65-F5344CB8AC3E}">
        <p14:creationId xmlns:p14="http://schemas.microsoft.com/office/powerpoint/2010/main" val="407555612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buNone/>
            </a:pPr>
            <a:r>
              <a:rPr lang="en-US" altLang="en-US" dirty="0"/>
              <a:t>Contract = Material $1000/</a:t>
            </a:r>
            <a:r>
              <a:rPr lang="en-US" altLang="en-US" dirty="0" err="1"/>
              <a:t>CuM</a:t>
            </a:r>
            <a:r>
              <a:rPr lang="en-US" altLang="en-US" dirty="0"/>
              <a:t> of concrete, </a:t>
            </a:r>
            <a:r>
              <a:rPr lang="en-US" altLang="en-US" dirty="0" err="1"/>
              <a:t>Labour</a:t>
            </a:r>
            <a:r>
              <a:rPr lang="en-US" altLang="en-US" dirty="0"/>
              <a:t> $200/</a:t>
            </a:r>
            <a:r>
              <a:rPr lang="en-US" altLang="en-US" dirty="0" err="1"/>
              <a:t>CuM</a:t>
            </a:r>
            <a:r>
              <a:rPr lang="en-US" altLang="en-US" dirty="0"/>
              <a:t> of concrete</a:t>
            </a:r>
          </a:p>
          <a:p>
            <a:pPr marL="0" indent="0"/>
            <a:endParaRPr lang="en-US" altLang="en-US" dirty="0"/>
          </a:p>
          <a:p>
            <a:pPr marL="457200" lvl="1" indent="-457200">
              <a:buFont typeface="Arial" panose="020B0604020202020204" pitchFamily="34" charset="0"/>
              <a:buChar char="•"/>
            </a:pPr>
            <a:r>
              <a:rPr lang="en-US" altLang="en-US" dirty="0"/>
              <a:t>If actual quantity 100 </a:t>
            </a:r>
            <a:r>
              <a:rPr lang="en-US" altLang="en-US" dirty="0" err="1"/>
              <a:t>CuM</a:t>
            </a:r>
            <a:r>
              <a:rPr lang="en-US" altLang="en-US" dirty="0"/>
              <a:t> then Contract = $120,000</a:t>
            </a:r>
          </a:p>
          <a:p>
            <a:pPr marL="457200" lvl="1" indent="-457200">
              <a:buFont typeface="Arial" panose="020B0604020202020204" pitchFamily="34" charset="0"/>
              <a:buChar char="•"/>
            </a:pPr>
            <a:r>
              <a:rPr lang="en-US" altLang="en-US" dirty="0"/>
              <a:t>If actual quantity 75 </a:t>
            </a:r>
            <a:r>
              <a:rPr lang="en-US" altLang="en-US" dirty="0" err="1"/>
              <a:t>CuM</a:t>
            </a:r>
            <a:r>
              <a:rPr lang="en-US" altLang="en-US" dirty="0"/>
              <a:t> then Contract = $90,000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441</a:t>
            </a:fld>
            <a:endParaRPr lang="en-US" altLang="en-US" sz="1200">
              <a:solidFill>
                <a:srgbClr val="898989"/>
              </a:solidFill>
            </a:endParaRPr>
          </a:p>
        </p:txBody>
      </p:sp>
    </p:spTree>
    <p:extLst>
      <p:ext uri="{BB962C8B-B14F-4D97-AF65-F5344CB8AC3E}">
        <p14:creationId xmlns:p14="http://schemas.microsoft.com/office/powerpoint/2010/main" val="16243618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buNone/>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442</a:t>
            </a:fld>
            <a:endParaRPr lang="en-US" altLang="en-US" sz="1200">
              <a:solidFill>
                <a:srgbClr val="898989"/>
              </a:solidFill>
            </a:endParaRPr>
          </a:p>
        </p:txBody>
      </p:sp>
    </p:spTree>
    <p:extLst>
      <p:ext uri="{BB962C8B-B14F-4D97-AF65-F5344CB8AC3E}">
        <p14:creationId xmlns:p14="http://schemas.microsoft.com/office/powerpoint/2010/main" val="334761386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443</a:t>
            </a:fld>
            <a:endParaRPr lang="en-US" altLang="en-US" sz="1200">
              <a:solidFill>
                <a:srgbClr val="898989"/>
              </a:solidFill>
            </a:endParaRPr>
          </a:p>
        </p:txBody>
      </p:sp>
    </p:spTree>
    <p:extLst>
      <p:ext uri="{BB962C8B-B14F-4D97-AF65-F5344CB8AC3E}">
        <p14:creationId xmlns:p14="http://schemas.microsoft.com/office/powerpoint/2010/main" val="343181680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0965" name="Content Placeholder 4"/>
          <p:cNvSpPr>
            <a:spLocks noGrp="1"/>
          </p:cNvSpPr>
          <p:nvPr>
            <p:ph idx="1"/>
          </p:nvPr>
        </p:nvSpPr>
        <p:spPr/>
        <p:txBody>
          <a:bodyPr>
            <a:normAutofit fontScale="85000" lnSpcReduction="1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lvl="1">
              <a:defRPr/>
            </a:pPr>
            <a:r>
              <a:rPr lang="en-US" dirty="0"/>
              <a:t>RFP- Request for Proposal</a:t>
            </a:r>
          </a:p>
          <a:p>
            <a:pPr lvl="1">
              <a:defRPr/>
            </a:pPr>
            <a:r>
              <a:rPr lang="en-US" dirty="0"/>
              <a:t>NTT – Notice to tender</a:t>
            </a:r>
          </a:p>
          <a:p>
            <a:pPr lvl="1">
              <a:defRPr/>
            </a:pPr>
            <a:r>
              <a:rPr lang="en-US" dirty="0"/>
              <a:t>ITB – Instructions to Bidders </a:t>
            </a:r>
          </a:p>
          <a:p>
            <a:pPr>
              <a:defRPr/>
            </a:pPr>
            <a:r>
              <a:rPr lang="en-US" dirty="0"/>
              <a:t>IFB or RFB/P :</a:t>
            </a:r>
          </a:p>
          <a:p>
            <a:pPr lvl="1">
              <a:defRPr/>
            </a:pPr>
            <a:r>
              <a:rPr lang="en-US" dirty="0"/>
              <a:t>Single Price, </a:t>
            </a:r>
          </a:p>
          <a:p>
            <a:pPr lvl="1">
              <a:defRPr/>
            </a:pPr>
            <a:r>
              <a:rPr lang="en-US" dirty="0"/>
              <a:t>High $ Value  </a:t>
            </a:r>
          </a:p>
          <a:p>
            <a:pPr>
              <a:defRPr/>
            </a:pPr>
            <a:endParaRPr lang="en-US" dirty="0"/>
          </a:p>
        </p:txBody>
      </p:sp>
      <p:sp>
        <p:nvSpPr>
          <p:cNvPr id="4" name="Content Placeholder 3">
            <a:extLst>
              <a:ext uri="{FF2B5EF4-FFF2-40B4-BE49-F238E27FC236}">
                <a16:creationId xmlns:a16="http://schemas.microsoft.com/office/drawing/2014/main" id="{93DD06B5-1E42-4921-ACEB-3B1ACE4F554E}"/>
              </a:ext>
            </a:extLst>
          </p:cNvPr>
          <p:cNvSpPr>
            <a:spLocks noGrp="1"/>
          </p:cNvSpPr>
          <p:nvPr>
            <p:ph idx="13"/>
          </p:nvPr>
        </p:nvSpPr>
        <p:spPr/>
        <p:txBody>
          <a:bodyPr>
            <a:normAutofit/>
          </a:bodyPr>
          <a:lstStyle/>
          <a:p>
            <a:pPr>
              <a:defRPr/>
            </a:pPr>
            <a:r>
              <a:rPr lang="en-US" sz="2400" dirty="0"/>
              <a:t>RFQ used : </a:t>
            </a:r>
          </a:p>
          <a:p>
            <a:pPr lvl="1">
              <a:defRPr/>
            </a:pPr>
            <a:r>
              <a:rPr lang="en-US" sz="2400" dirty="0"/>
              <a:t>Per Item/Hour Price,  </a:t>
            </a:r>
          </a:p>
          <a:p>
            <a:pPr lvl="1">
              <a:defRPr/>
            </a:pPr>
            <a:r>
              <a:rPr lang="en-US" sz="2400" dirty="0"/>
              <a:t>Lower $ Value,  </a:t>
            </a:r>
          </a:p>
          <a:p>
            <a:pPr lvl="1">
              <a:defRPr/>
            </a:pPr>
            <a:r>
              <a:rPr lang="en-US" sz="2400" dirty="0"/>
              <a:t>May be used to develop info in RFP.</a:t>
            </a:r>
          </a:p>
          <a:p>
            <a:pPr>
              <a:defRPr/>
            </a:pPr>
            <a:r>
              <a:rPr lang="en-US" sz="2400" dirty="0"/>
              <a:t>Tender will have</a:t>
            </a:r>
          </a:p>
          <a:p>
            <a:pPr lvl="1">
              <a:defRPr/>
            </a:pPr>
            <a:r>
              <a:rPr lang="en-US" sz="2400" dirty="0"/>
              <a:t>NTT</a:t>
            </a:r>
          </a:p>
          <a:p>
            <a:pPr lvl="1">
              <a:defRPr/>
            </a:pPr>
            <a:r>
              <a:rPr lang="en-US" sz="2400" dirty="0"/>
              <a:t>ITB</a:t>
            </a:r>
          </a:p>
          <a:p>
            <a:pPr lvl="1">
              <a:defRPr/>
            </a:pPr>
            <a:r>
              <a:rPr lang="en-US" sz="2400" dirty="0"/>
              <a:t>Technical Specs</a:t>
            </a:r>
          </a:p>
          <a:p>
            <a:pPr lvl="1">
              <a:defRPr/>
            </a:pPr>
            <a:r>
              <a:rPr lang="en-US" sz="2400" dirty="0"/>
              <a:t>Techno Commercial Formats</a:t>
            </a:r>
          </a:p>
          <a:p>
            <a:pPr lvl="1">
              <a:defRPr/>
            </a:pPr>
            <a:r>
              <a:rPr lang="en-US" sz="2400" dirty="0"/>
              <a:t>Price Bid</a:t>
            </a:r>
          </a:p>
          <a:p>
            <a:endParaRPr lang="en-US" sz="2400" dirty="0"/>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768005"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444</a:t>
            </a:fld>
            <a:endParaRPr lang="en-US" altLang="en-US" sz="1200">
              <a:solidFill>
                <a:srgbClr val="898989"/>
              </a:solidFill>
            </a:endParaRPr>
          </a:p>
        </p:txBody>
      </p:sp>
    </p:spTree>
    <p:extLst>
      <p:ext uri="{BB962C8B-B14F-4D97-AF65-F5344CB8AC3E}">
        <p14:creationId xmlns:p14="http://schemas.microsoft.com/office/powerpoint/2010/main" val="157815201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 name="Content Placeholder 3"/>
          <p:cNvSpPr>
            <a:spLocks noGrp="1"/>
          </p:cNvSpPr>
          <p:nvPr>
            <p:ph idx="1"/>
          </p:nvPr>
        </p:nvSpPr>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445</a:t>
            </a:fld>
            <a:endParaRPr lang="en-US" altLang="en-US" sz="1200">
              <a:solidFill>
                <a:srgbClr val="898989"/>
              </a:solidFill>
            </a:endParaRPr>
          </a:p>
        </p:txBody>
      </p:sp>
    </p:spTree>
    <p:extLst>
      <p:ext uri="{BB962C8B-B14F-4D97-AF65-F5344CB8AC3E}">
        <p14:creationId xmlns:p14="http://schemas.microsoft.com/office/powerpoint/2010/main" val="33927526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dirty="0"/>
              <a:t>CCCS is a process for modifying the contract.</a:t>
            </a:r>
          </a:p>
          <a:p>
            <a:pPr marL="463550" indent="-463550">
              <a:buFont typeface="Wingdings" panose="05000000000000000000" pitchFamily="2" charset="2"/>
              <a:buChar char="ü"/>
            </a:pPr>
            <a:r>
              <a:rPr lang="en-US" altLang="en-US" sz="3000" dirty="0"/>
              <a:t>Contract change control system (CCCS) is part of integrated change control system</a:t>
            </a:r>
          </a:p>
          <a:p>
            <a:pPr marL="463550" indent="-463550">
              <a:buFont typeface="Wingdings" panose="05000000000000000000" pitchFamily="2" charset="2"/>
              <a:buChar char="ü"/>
            </a:pPr>
            <a:r>
              <a:rPr lang="en-US" altLang="en-US" sz="3000" dirty="0"/>
              <a:t>PM should focus on Buyer Seller relationship </a:t>
            </a:r>
          </a:p>
          <a:p>
            <a:pPr marL="463550" indent="-463550">
              <a:buFont typeface="Wingdings" panose="05000000000000000000" pitchFamily="2" charset="2"/>
              <a:buChar char="ü"/>
            </a:pPr>
            <a:r>
              <a:rPr lang="en-US" altLang="en-US" sz="3000" dirty="0"/>
              <a:t>Following are part of CCCS</a:t>
            </a:r>
          </a:p>
          <a:p>
            <a:pPr marL="914400" lvl="1" indent="-457200">
              <a:buFont typeface="Calibri" panose="020F0502020204030204" pitchFamily="34" charset="0"/>
              <a:buAutoNum type="arabicPeriod"/>
            </a:pPr>
            <a:r>
              <a:rPr lang="en-US" altLang="en-US" sz="2400" dirty="0"/>
              <a:t>Paperwork</a:t>
            </a:r>
          </a:p>
          <a:p>
            <a:pPr marL="914400" lvl="1" indent="-457200">
              <a:buFont typeface="Calibri" panose="020F0502020204030204" pitchFamily="34" charset="0"/>
              <a:buAutoNum type="arabicPeriod"/>
            </a:pPr>
            <a:r>
              <a:rPr lang="en-US" altLang="en-US" sz="2400" dirty="0"/>
              <a:t>Tracking Systems</a:t>
            </a:r>
          </a:p>
          <a:p>
            <a:pPr marL="914400" lvl="1" indent="-457200">
              <a:buFont typeface="Calibri" panose="020F0502020204030204" pitchFamily="34" charset="0"/>
              <a:buAutoNum type="arabicPeriod"/>
            </a:pPr>
            <a:r>
              <a:rPr lang="en-US" altLang="en-US" sz="2400" dirty="0"/>
              <a:t>Dispute resolution processes</a:t>
            </a:r>
          </a:p>
          <a:p>
            <a:pPr marL="914400" lvl="1" indent="-457200">
              <a:buFont typeface="Calibri" panose="020F0502020204030204" pitchFamily="34" charset="0"/>
              <a:buAutoNum type="arabicPeriod"/>
            </a:pPr>
            <a:r>
              <a:rPr lang="en-US" altLang="en-US" sz="2400" dirty="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446</a:t>
            </a:fld>
            <a:endParaRPr lang="en-US" altLang="en-US" sz="1200">
              <a:solidFill>
                <a:srgbClr val="898989"/>
              </a:solidFill>
            </a:endParaRPr>
          </a:p>
        </p:txBody>
      </p:sp>
    </p:spTree>
    <p:extLst>
      <p:ext uri="{BB962C8B-B14F-4D97-AF65-F5344CB8AC3E}">
        <p14:creationId xmlns:p14="http://schemas.microsoft.com/office/powerpoint/2010/main" val="35080353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447</a:t>
            </a:fld>
            <a:endParaRPr lang="en-US" altLang="en-US" sz="1200">
              <a:solidFill>
                <a:srgbClr val="898989"/>
              </a:solidFill>
            </a:endParaRPr>
          </a:p>
        </p:txBody>
      </p:sp>
    </p:spTree>
    <p:extLst>
      <p:ext uri="{BB962C8B-B14F-4D97-AF65-F5344CB8AC3E}">
        <p14:creationId xmlns:p14="http://schemas.microsoft.com/office/powerpoint/2010/main" val="294413149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448</a:t>
            </a:fld>
            <a:endParaRPr lang="en-US" altLang="en-US" sz="1200">
              <a:solidFill>
                <a:srgbClr val="898989"/>
              </a:solidFill>
            </a:endParaRPr>
          </a:p>
        </p:txBody>
      </p:sp>
    </p:spTree>
    <p:extLst>
      <p:ext uri="{BB962C8B-B14F-4D97-AF65-F5344CB8AC3E}">
        <p14:creationId xmlns:p14="http://schemas.microsoft.com/office/powerpoint/2010/main" val="112973513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dirty="0"/>
              <a:t>Project </a:t>
            </a:r>
            <a:r>
              <a:rPr lang="en-US" altLang="en-US" sz="3000" b="1" dirty="0"/>
              <a:t>Stakeholder</a:t>
            </a:r>
            <a:r>
              <a:rPr altLang="en-US" sz="3000" b="1" dirty="0"/>
              <a:t>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Engagement [PLANNING]</a:t>
            </a:r>
          </a:p>
          <a:p>
            <a:pPr marL="914400" lvl="1" indent="-457200">
              <a:lnSpc>
                <a:spcPct val="200000"/>
              </a:lnSpc>
              <a:buFont typeface="Calibri" pitchFamily="34" charset="0"/>
              <a:buAutoNum type="arabicPeriod" startAt="44"/>
              <a:defRPr/>
            </a:pPr>
            <a:r>
              <a:rPr lang="en-US" dirty="0"/>
              <a:t>Manage Stakeholder Engagement [EXECUTING]</a:t>
            </a:r>
          </a:p>
          <a:p>
            <a:pPr marL="914400" lvl="1" indent="-457200">
              <a:lnSpc>
                <a:spcPct val="200000"/>
              </a:lnSpc>
              <a:buFont typeface="Calibri" pitchFamily="34" charset="0"/>
              <a:buAutoNum type="arabicPeriod" startAt="44"/>
              <a:defRPr/>
            </a:pPr>
            <a:r>
              <a:rPr lang="en-US" dirty="0"/>
              <a:t>Monitor Stakeholder Engagements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449</a:t>
            </a:fld>
            <a:endParaRPr lang="en-US" altLang="en-US" sz="1200">
              <a:solidFill>
                <a:srgbClr val="898989"/>
              </a:solidFill>
            </a:endParaRPr>
          </a:p>
        </p:txBody>
      </p:sp>
    </p:spTree>
    <p:extLst>
      <p:ext uri="{BB962C8B-B14F-4D97-AF65-F5344CB8AC3E}">
        <p14:creationId xmlns:p14="http://schemas.microsoft.com/office/powerpoint/2010/main" val="1383310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
        <p:nvSpPr>
          <p:cNvPr id="7" name="Text Box 3">
            <a:extLst>
              <a:ext uri="{FF2B5EF4-FFF2-40B4-BE49-F238E27FC236}">
                <a16:creationId xmlns:a16="http://schemas.microsoft.com/office/drawing/2014/main" id="{98CAD108-F305-4AC4-80AA-3AB4ADDC0CF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dirty="0"/>
              <a:t>4</a:t>
            </a:r>
            <a:r>
              <a:rPr lang="en-US" altLang="en-US" dirty="0"/>
              <a:t>6</a:t>
            </a:r>
            <a:r>
              <a:rPr altLang="en-US" dirty="0"/>
              <a:t>.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u="sng" dirty="0"/>
              <a:t>Identifying</a:t>
            </a:r>
            <a:r>
              <a:rPr lang="en-US" altLang="en-US" dirty="0"/>
              <a:t> all </a:t>
            </a:r>
            <a:r>
              <a:rPr lang="en-US" altLang="en-US" u="sng" dirty="0"/>
              <a:t>people, group or organizations </a:t>
            </a:r>
            <a:r>
              <a:rPr lang="en-US" altLang="en-US" dirty="0"/>
              <a:t>that could be impacted by the project and </a:t>
            </a:r>
            <a:r>
              <a:rPr lang="en-US" altLang="en-US" u="sng" dirty="0"/>
              <a:t>documenting relevant information</a:t>
            </a:r>
            <a:r>
              <a:rPr lang="en-US" altLang="en-US"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450</a:t>
            </a:fld>
            <a:endParaRPr lang="en-US" altLang="en-US" sz="1200">
              <a:solidFill>
                <a:srgbClr val="898989"/>
              </a:solidFill>
            </a:endParaRPr>
          </a:p>
        </p:txBody>
      </p:sp>
    </p:spTree>
    <p:extLst>
      <p:ext uri="{BB962C8B-B14F-4D97-AF65-F5344CB8AC3E}">
        <p14:creationId xmlns:p14="http://schemas.microsoft.com/office/powerpoint/2010/main" val="44160264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40"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Questionnaires and 	surveys</a:t>
            </a:r>
          </a:p>
          <a:p>
            <a:pPr lvl="1"/>
            <a:r>
              <a:rPr lang="en-US" dirty="0"/>
              <a:t>• Brainstorming</a:t>
            </a:r>
          </a:p>
          <a:p>
            <a:r>
              <a:rPr lang="en-US" dirty="0"/>
              <a:t>.3 Data analysis</a:t>
            </a:r>
          </a:p>
          <a:p>
            <a:pPr lvl="1"/>
            <a:r>
              <a:rPr lang="en-US" dirty="0"/>
              <a:t>• Stakeholder analysis</a:t>
            </a:r>
          </a:p>
          <a:p>
            <a:pPr lvl="1"/>
            <a:r>
              <a:rPr lang="en-US" dirty="0"/>
              <a:t>• Document analysis</a:t>
            </a:r>
          </a:p>
          <a:p>
            <a:r>
              <a:rPr lang="en-US" dirty="0"/>
              <a:t>.4 Data representation</a:t>
            </a:r>
          </a:p>
          <a:p>
            <a:pPr lvl="1"/>
            <a:r>
              <a:rPr lang="en-US" dirty="0"/>
              <a:t>• Stakeholder 	mapping/ 	representation</a:t>
            </a:r>
          </a:p>
          <a:p>
            <a:r>
              <a:rPr lang="en-US" dirty="0"/>
              <a:t>.5 Meetings</a:t>
            </a:r>
            <a:endParaRPr lang="en-US" altLang="en-US" dirty="0"/>
          </a:p>
        </p:txBody>
      </p:sp>
      <p:sp>
        <p:nvSpPr>
          <p:cNvPr id="782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a:xfrm>
            <a:off x="457199" y="1211262"/>
            <a:ext cx="2819399" cy="5113338"/>
          </a:xfrm>
        </p:spPr>
        <p:txBody>
          <a:bodyPr/>
          <a:lstStyle/>
          <a:p>
            <a:r>
              <a:rPr lang="en-US" sz="1800" dirty="0"/>
              <a:t>.1 Project charter</a:t>
            </a:r>
          </a:p>
          <a:p>
            <a:r>
              <a:rPr lang="en-US" sz="1800" dirty="0"/>
              <a:t>.2 Business documents</a:t>
            </a:r>
          </a:p>
          <a:p>
            <a:pPr lvl="1"/>
            <a:r>
              <a:rPr lang="en-US" sz="1600" dirty="0"/>
              <a:t>• Business case</a:t>
            </a:r>
          </a:p>
          <a:p>
            <a:pPr lvl="1"/>
            <a:r>
              <a:rPr lang="en-US" sz="1600" dirty="0"/>
              <a:t>• Benefits management plan</a:t>
            </a:r>
          </a:p>
          <a:p>
            <a:r>
              <a:rPr lang="en-US" sz="1800" dirty="0"/>
              <a:t>.3 PMP</a:t>
            </a:r>
          </a:p>
          <a:p>
            <a:pPr lvl="1"/>
            <a:r>
              <a:rPr lang="en-US" sz="1600" dirty="0"/>
              <a:t>• </a:t>
            </a:r>
            <a:r>
              <a:rPr lang="en-US" sz="1600" dirty="0" err="1"/>
              <a:t>CoMP</a:t>
            </a:r>
            <a:r>
              <a:rPr lang="en-US" sz="1600" dirty="0"/>
              <a:t>, </a:t>
            </a:r>
            <a:r>
              <a:rPr lang="en-US" sz="1600" dirty="0" err="1"/>
              <a:t>StEP</a:t>
            </a:r>
            <a:endParaRPr lang="en-US" sz="1600" dirty="0"/>
          </a:p>
          <a:p>
            <a:r>
              <a:rPr lang="en-US" sz="1800" dirty="0"/>
              <a:t>.4 Project documents</a:t>
            </a:r>
          </a:p>
          <a:p>
            <a:pPr lvl="1"/>
            <a:r>
              <a:rPr lang="en-US" sz="1600" dirty="0"/>
              <a:t>• Change log</a:t>
            </a:r>
          </a:p>
          <a:p>
            <a:pPr lvl="1"/>
            <a:r>
              <a:rPr lang="en-US" sz="1600" dirty="0"/>
              <a:t>• Issue log</a:t>
            </a:r>
          </a:p>
          <a:p>
            <a:pPr lvl="1"/>
            <a:r>
              <a:rPr lang="en-US" sz="1600" dirty="0"/>
              <a:t>• Req. documentation</a:t>
            </a:r>
          </a:p>
          <a:p>
            <a:r>
              <a:rPr lang="en-US" sz="1800" dirty="0"/>
              <a:t>.5 Agreements</a:t>
            </a:r>
          </a:p>
          <a:p>
            <a:r>
              <a:rPr lang="en-US" sz="1800" dirty="0"/>
              <a:t>.6 EEFs</a:t>
            </a:r>
          </a:p>
          <a:p>
            <a:r>
              <a:rPr lang="en-US" sz="1800" dirty="0"/>
              <a:t>.7 OPAs</a:t>
            </a:r>
            <a:endParaRPr lang="en-US" altLang="en-US" sz="1800" dirty="0"/>
          </a:p>
        </p:txBody>
      </p:sp>
      <p:sp>
        <p:nvSpPr>
          <p:cNvPr id="782341" name="Text Placeholder 6"/>
          <p:cNvSpPr>
            <a:spLocks noGrp="1"/>
          </p:cNvSpPr>
          <p:nvPr>
            <p:ph type="body" sz="quarter" idx="14"/>
          </p:nvPr>
        </p:nvSpPr>
        <p:spPr/>
        <p:txBody>
          <a:bodyPr/>
          <a:lstStyle/>
          <a:p>
            <a:r>
              <a:rPr lang="en-US" sz="1600" dirty="0"/>
              <a:t>.1 Stakeholder register</a:t>
            </a:r>
          </a:p>
          <a:p>
            <a:r>
              <a:rPr lang="en-US" sz="1600" dirty="0"/>
              <a:t>.2 Change requests</a:t>
            </a:r>
          </a:p>
          <a:p>
            <a:r>
              <a:rPr lang="en-US" sz="1600" dirty="0"/>
              <a:t>.3 PMP updates</a:t>
            </a:r>
          </a:p>
          <a:p>
            <a:pPr lvl="1"/>
            <a:r>
              <a:rPr lang="en-US" sz="1400" dirty="0"/>
              <a:t>• </a:t>
            </a:r>
            <a:r>
              <a:rPr lang="en-US" sz="1400" dirty="0" err="1"/>
              <a:t>ReqMP</a:t>
            </a:r>
            <a:r>
              <a:rPr lang="en-US" sz="1400" dirty="0"/>
              <a:t>, </a:t>
            </a:r>
            <a:r>
              <a:rPr lang="en-US" sz="1400" dirty="0" err="1"/>
              <a:t>CoMP</a:t>
            </a:r>
            <a:r>
              <a:rPr lang="en-US" sz="1400" dirty="0"/>
              <a:t>, RMP, </a:t>
            </a:r>
            <a:r>
              <a:rPr lang="en-US" sz="1400" dirty="0" err="1"/>
              <a:t>StEP</a:t>
            </a:r>
            <a:endParaRPr lang="en-US" sz="1400" dirty="0"/>
          </a:p>
          <a:p>
            <a:r>
              <a:rPr lang="en-US" sz="1600" dirty="0"/>
              <a:t>.4 Project documents 	updates</a:t>
            </a:r>
          </a:p>
          <a:p>
            <a:pPr lvl="1"/>
            <a:r>
              <a:rPr lang="en-US" sz="1400" dirty="0"/>
              <a:t>• Assumption log</a:t>
            </a:r>
          </a:p>
          <a:p>
            <a:pPr lvl="1"/>
            <a:r>
              <a:rPr lang="en-US" sz="1400" dirty="0"/>
              <a:t>• Issue log</a:t>
            </a:r>
          </a:p>
          <a:p>
            <a:pPr lvl="1"/>
            <a:r>
              <a:rPr lang="en-US" sz="1400" dirty="0"/>
              <a:t>• Risk register</a:t>
            </a:r>
            <a:endParaRPr lang="en-US" altLang="en-US" sz="1400" dirty="0"/>
          </a:p>
        </p:txBody>
      </p:sp>
      <p:sp>
        <p:nvSpPr>
          <p:cNvPr id="78234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8234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INIT</a:t>
            </a:r>
          </a:p>
        </p:txBody>
      </p:sp>
      <p:sp>
        <p:nvSpPr>
          <p:cNvPr id="782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451</a:t>
            </a:fld>
            <a:endParaRPr lang="en-US" altLang="en-US" sz="1200">
              <a:solidFill>
                <a:srgbClr val="898989"/>
              </a:solidFill>
            </a:endParaRPr>
          </a:p>
        </p:txBody>
      </p:sp>
    </p:spTree>
    <p:extLst>
      <p:ext uri="{BB962C8B-B14F-4D97-AF65-F5344CB8AC3E}">
        <p14:creationId xmlns:p14="http://schemas.microsoft.com/office/powerpoint/2010/main" val="199516909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452</a:t>
            </a:fld>
            <a:endParaRPr lang="en-US" altLang="en-US" sz="1200">
              <a:solidFill>
                <a:srgbClr val="898989"/>
              </a:solidFill>
            </a:endParaRPr>
          </a:p>
        </p:txBody>
      </p:sp>
    </p:spTree>
    <p:extLst>
      <p:ext uri="{BB962C8B-B14F-4D97-AF65-F5344CB8AC3E}">
        <p14:creationId xmlns:p14="http://schemas.microsoft.com/office/powerpoint/2010/main" val="173139350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1" cy="3187701"/>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453</a:t>
            </a:fld>
            <a:endParaRPr lang="en-US" altLang="en-US" sz="1200">
              <a:solidFill>
                <a:srgbClr val="898989"/>
              </a:solidFill>
            </a:endParaRPr>
          </a:p>
        </p:txBody>
      </p:sp>
    </p:spTree>
    <p:extLst>
      <p:ext uri="{BB962C8B-B14F-4D97-AF65-F5344CB8AC3E}">
        <p14:creationId xmlns:p14="http://schemas.microsoft.com/office/powerpoint/2010/main" val="5075308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454</a:t>
            </a:fld>
            <a:endParaRPr lang="en-US" altLang="en-US" sz="1200">
              <a:solidFill>
                <a:srgbClr val="898989"/>
              </a:solidFill>
            </a:endParaRPr>
          </a:p>
        </p:txBody>
      </p:sp>
    </p:spTree>
    <p:extLst>
      <p:ext uri="{BB962C8B-B14F-4D97-AF65-F5344CB8AC3E}">
        <p14:creationId xmlns:p14="http://schemas.microsoft.com/office/powerpoint/2010/main" val="239834509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F17F-0562-4B04-8159-6D2FB3DFF16A}"/>
              </a:ext>
            </a:extLst>
          </p:cNvPr>
          <p:cNvSpPr>
            <a:spLocks noGrp="1"/>
          </p:cNvSpPr>
          <p:nvPr>
            <p:ph type="title"/>
          </p:nvPr>
        </p:nvSpPr>
        <p:spPr/>
        <p:txBody>
          <a:bodyPr/>
          <a:lstStyle/>
          <a:p>
            <a:r>
              <a:rPr lang="en-US" dirty="0"/>
              <a:t>Level of Stakeholder Engagements</a:t>
            </a:r>
          </a:p>
        </p:txBody>
      </p:sp>
      <p:sp>
        <p:nvSpPr>
          <p:cNvPr id="4" name="Slide Number Placeholder 3">
            <a:extLst>
              <a:ext uri="{FF2B5EF4-FFF2-40B4-BE49-F238E27FC236}">
                <a16:creationId xmlns:a16="http://schemas.microsoft.com/office/drawing/2014/main" id="{3B62A67C-18C1-4C4C-AAA8-73F0C806464B}"/>
              </a:ext>
            </a:extLst>
          </p:cNvPr>
          <p:cNvSpPr>
            <a:spLocks noGrp="1"/>
          </p:cNvSpPr>
          <p:nvPr>
            <p:ph type="sldNum" sz="quarter" idx="12"/>
          </p:nvPr>
        </p:nvSpPr>
        <p:spPr/>
        <p:txBody>
          <a:bodyPr/>
          <a:lstStyle/>
          <a:p>
            <a:pPr>
              <a:defRPr/>
            </a:pPr>
            <a:fld id="{C9E5DE95-5651-417F-AA75-CAAE0168A8F7}" type="slidenum">
              <a:rPr lang="en-US" altLang="en-US" smtClean="0"/>
              <a:pPr>
                <a:defRPr/>
              </a:pPr>
              <a:t>455</a:t>
            </a:fld>
            <a:endParaRPr lang="en-US" altLang="en-US"/>
          </a:p>
        </p:txBody>
      </p:sp>
      <p:pic>
        <p:nvPicPr>
          <p:cNvPr id="851970" name="Picture 2" descr="Image result for stakeholder engagement types">
            <a:extLst>
              <a:ext uri="{FF2B5EF4-FFF2-40B4-BE49-F238E27FC236}">
                <a16:creationId xmlns:a16="http://schemas.microsoft.com/office/drawing/2014/main" id="{965B650A-6589-4F56-B223-86363EBCC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804" y="1143000"/>
            <a:ext cx="7571109" cy="51815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62BA5A-EDF6-4F68-BE84-BFB1D58B1104}"/>
              </a:ext>
            </a:extLst>
          </p:cNvPr>
          <p:cNvSpPr/>
          <p:nvPr/>
        </p:nvSpPr>
        <p:spPr>
          <a:xfrm>
            <a:off x="36870" y="6324599"/>
            <a:ext cx="4992329" cy="246221"/>
          </a:xfrm>
          <a:prstGeom prst="rect">
            <a:avLst/>
          </a:prstGeom>
        </p:spPr>
        <p:txBody>
          <a:bodyPr wrap="square">
            <a:spAutoFit/>
          </a:bodyPr>
          <a:lstStyle/>
          <a:p>
            <a:r>
              <a:rPr lang="en-US" sz="1000" dirty="0">
                <a:solidFill>
                  <a:schemeClr val="bg1">
                    <a:lumMod val="50000"/>
                  </a:schemeClr>
                </a:solidFill>
              </a:rPr>
              <a:t>Source: https://www.stakeholdermap.com/stakeholder-engagement.html</a:t>
            </a:r>
          </a:p>
        </p:txBody>
      </p:sp>
    </p:spTree>
    <p:extLst>
      <p:ext uri="{BB962C8B-B14F-4D97-AF65-F5344CB8AC3E}">
        <p14:creationId xmlns:p14="http://schemas.microsoft.com/office/powerpoint/2010/main" val="308200161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19D-A2DC-401E-BF84-216EDFF77311}"/>
              </a:ext>
            </a:extLst>
          </p:cNvPr>
          <p:cNvSpPr>
            <a:spLocks noGrp="1"/>
          </p:cNvSpPr>
          <p:nvPr>
            <p:ph type="title"/>
          </p:nvPr>
        </p:nvSpPr>
        <p:spPr/>
        <p:txBody>
          <a:bodyPr/>
          <a:lstStyle/>
          <a:p>
            <a:r>
              <a:rPr lang="en-US" dirty="0"/>
              <a:t>Engagement Approaches</a:t>
            </a:r>
          </a:p>
        </p:txBody>
      </p:sp>
      <p:sp>
        <p:nvSpPr>
          <p:cNvPr id="7" name="Content Placeholder 6">
            <a:extLst>
              <a:ext uri="{FF2B5EF4-FFF2-40B4-BE49-F238E27FC236}">
                <a16:creationId xmlns:a16="http://schemas.microsoft.com/office/drawing/2014/main" id="{C137C7EF-8ACC-4294-AA1D-450B0E722FD5}"/>
              </a:ext>
            </a:extLst>
          </p:cNvPr>
          <p:cNvSpPr>
            <a:spLocks noGrp="1"/>
          </p:cNvSpPr>
          <p:nvPr>
            <p:ph idx="1"/>
          </p:nvPr>
        </p:nvSpPr>
        <p:spPr>
          <a:xfrm>
            <a:off x="228600" y="990600"/>
            <a:ext cx="2895600" cy="5181599"/>
          </a:xfrm>
          <a:solidFill>
            <a:schemeClr val="accent2">
              <a:alpha val="44000"/>
            </a:schemeClr>
          </a:solidFill>
        </p:spPr>
        <p:txBody>
          <a:bodyPr>
            <a:normAutofit fontScale="62500" lnSpcReduction="20000"/>
          </a:bodyPr>
          <a:lstStyle/>
          <a:p>
            <a:r>
              <a:rPr lang="en-US" dirty="0"/>
              <a:t>Advisory committees </a:t>
            </a:r>
          </a:p>
          <a:p>
            <a:r>
              <a:rPr lang="en-US" dirty="0"/>
              <a:t>Blog </a:t>
            </a:r>
          </a:p>
          <a:p>
            <a:r>
              <a:rPr lang="en-US" dirty="0"/>
              <a:t>Conferences/large meetings </a:t>
            </a:r>
          </a:p>
          <a:p>
            <a:r>
              <a:rPr lang="en-US" dirty="0"/>
              <a:t>Displays and exhibits </a:t>
            </a:r>
          </a:p>
          <a:p>
            <a:r>
              <a:rPr lang="en-US" dirty="0"/>
              <a:t>Door knocks </a:t>
            </a:r>
          </a:p>
          <a:p>
            <a:r>
              <a:rPr lang="en-US" dirty="0"/>
              <a:t>Email </a:t>
            </a:r>
          </a:p>
          <a:p>
            <a:r>
              <a:rPr lang="en-US" dirty="0"/>
              <a:t>Facebook </a:t>
            </a:r>
          </a:p>
          <a:p>
            <a:r>
              <a:rPr lang="en-US" dirty="0"/>
              <a:t>Focus groups </a:t>
            </a:r>
          </a:p>
          <a:p>
            <a:r>
              <a:rPr lang="en-US" dirty="0"/>
              <a:t>Formal memos </a:t>
            </a:r>
          </a:p>
          <a:p>
            <a:r>
              <a:rPr lang="en-US" dirty="0"/>
              <a:t>Forums </a:t>
            </a:r>
          </a:p>
          <a:p>
            <a:r>
              <a:rPr lang="en-US" dirty="0"/>
              <a:t>Games </a:t>
            </a:r>
          </a:p>
          <a:p>
            <a:r>
              <a:rPr lang="en-US" dirty="0"/>
              <a:t>Google + </a:t>
            </a:r>
          </a:p>
          <a:p>
            <a:r>
              <a:rPr lang="en-US" dirty="0"/>
              <a:t>Google groups </a:t>
            </a:r>
          </a:p>
          <a:p>
            <a:r>
              <a:rPr lang="en-US" dirty="0"/>
              <a:t>Hoardings (construction site perimeter fences) </a:t>
            </a:r>
          </a:p>
          <a:p>
            <a:r>
              <a:rPr lang="en-US" dirty="0"/>
              <a:t>Infographics </a:t>
            </a:r>
          </a:p>
          <a:p>
            <a:r>
              <a:rPr lang="en-US" dirty="0"/>
              <a:t>Information hotline </a:t>
            </a:r>
          </a:p>
          <a:p>
            <a:endParaRPr lang="en-US" dirty="0"/>
          </a:p>
          <a:p>
            <a:endParaRPr lang="en-US" dirty="0"/>
          </a:p>
        </p:txBody>
      </p:sp>
      <p:sp>
        <p:nvSpPr>
          <p:cNvPr id="8" name="Content Placeholder 7">
            <a:extLst>
              <a:ext uri="{FF2B5EF4-FFF2-40B4-BE49-F238E27FC236}">
                <a16:creationId xmlns:a16="http://schemas.microsoft.com/office/drawing/2014/main" id="{A7B2D052-68F5-41A7-AC71-4AC0F1F6FE52}"/>
              </a:ext>
            </a:extLst>
          </p:cNvPr>
          <p:cNvSpPr>
            <a:spLocks noGrp="1"/>
          </p:cNvSpPr>
          <p:nvPr>
            <p:ph idx="13"/>
          </p:nvPr>
        </p:nvSpPr>
        <p:spPr>
          <a:xfrm>
            <a:off x="3124200" y="990599"/>
            <a:ext cx="3124200" cy="5181600"/>
          </a:xfrm>
          <a:solidFill>
            <a:srgbClr val="FFC000">
              <a:alpha val="23000"/>
            </a:srgbClr>
          </a:solidFill>
        </p:spPr>
        <p:txBody>
          <a:bodyPr>
            <a:normAutofit lnSpcReduction="10000"/>
          </a:bodyPr>
          <a:lstStyle/>
          <a:p>
            <a:r>
              <a:rPr lang="en-US" sz="1600" dirty="0"/>
              <a:t>Interviews - 1 to 1s </a:t>
            </a:r>
          </a:p>
          <a:p>
            <a:r>
              <a:rPr lang="en-US" sz="1600" dirty="0"/>
              <a:t>Leaflets </a:t>
            </a:r>
          </a:p>
          <a:p>
            <a:r>
              <a:rPr lang="en-US" sz="1600" dirty="0"/>
              <a:t>Letters (addressed) </a:t>
            </a:r>
          </a:p>
          <a:p>
            <a:r>
              <a:rPr lang="en-US" sz="1600" dirty="0" err="1"/>
              <a:t>Linkedin</a:t>
            </a:r>
            <a:r>
              <a:rPr lang="en-US" sz="1600" dirty="0"/>
              <a:t> Companies </a:t>
            </a:r>
          </a:p>
          <a:p>
            <a:r>
              <a:rPr lang="en-US" sz="1600" dirty="0" err="1"/>
              <a:t>Linkedin</a:t>
            </a:r>
            <a:r>
              <a:rPr lang="en-US" sz="1600" dirty="0"/>
              <a:t> Groups </a:t>
            </a:r>
          </a:p>
          <a:p>
            <a:r>
              <a:rPr lang="en-US" sz="1600" dirty="0"/>
              <a:t>Listening post/surgeries</a:t>
            </a:r>
          </a:p>
          <a:p>
            <a:r>
              <a:rPr lang="en-US" sz="1600" dirty="0"/>
              <a:t>Magazines </a:t>
            </a:r>
          </a:p>
          <a:p>
            <a:r>
              <a:rPr lang="en-US" sz="1600" dirty="0"/>
              <a:t>Media / news items </a:t>
            </a:r>
          </a:p>
          <a:p>
            <a:r>
              <a:rPr lang="en-US" sz="1600" dirty="0"/>
              <a:t>Meetings </a:t>
            </a:r>
          </a:p>
          <a:p>
            <a:r>
              <a:rPr lang="en-US" sz="1600" dirty="0"/>
              <a:t>Memos </a:t>
            </a:r>
          </a:p>
          <a:p>
            <a:r>
              <a:rPr lang="en-US" sz="1600" dirty="0"/>
              <a:t>Newsletters </a:t>
            </a:r>
          </a:p>
          <a:p>
            <a:r>
              <a:rPr lang="en-US" sz="1600" dirty="0"/>
              <a:t>One-off Circulars/leaflets/newsletter </a:t>
            </a:r>
          </a:p>
          <a:p>
            <a:r>
              <a:rPr lang="en-US" sz="1600" dirty="0"/>
              <a:t>Online collaboration </a:t>
            </a:r>
          </a:p>
          <a:p>
            <a:r>
              <a:rPr lang="en-US" sz="1600" dirty="0"/>
              <a:t>Online video </a:t>
            </a:r>
          </a:p>
          <a:p>
            <a:r>
              <a:rPr lang="en-US" sz="1600" dirty="0"/>
              <a:t>Open house/open day Petitions </a:t>
            </a:r>
          </a:p>
          <a:p>
            <a:r>
              <a:rPr lang="en-US" sz="1600" dirty="0"/>
              <a:t>Phone calls </a:t>
            </a:r>
          </a:p>
          <a:p>
            <a:r>
              <a:rPr lang="en-US" sz="1600" dirty="0"/>
              <a:t>Podcast </a:t>
            </a:r>
          </a:p>
          <a:p>
            <a:pPr marL="0" indent="0">
              <a:buNone/>
            </a:pPr>
            <a:endParaRPr lang="en-US" sz="1600" dirty="0"/>
          </a:p>
          <a:p>
            <a:endParaRPr lang="en-US" sz="1600" dirty="0"/>
          </a:p>
          <a:p>
            <a:endParaRPr lang="en-US" sz="1600" dirty="0"/>
          </a:p>
        </p:txBody>
      </p:sp>
      <p:sp>
        <p:nvSpPr>
          <p:cNvPr id="3" name="Footer Placeholder 2">
            <a:extLst>
              <a:ext uri="{FF2B5EF4-FFF2-40B4-BE49-F238E27FC236}">
                <a16:creationId xmlns:a16="http://schemas.microsoft.com/office/drawing/2014/main" id="{36009479-40F2-47F6-A570-076241193F9B}"/>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1ED54578-AFD6-46C1-8FD7-6036F18B4550}"/>
              </a:ext>
            </a:extLst>
          </p:cNvPr>
          <p:cNvSpPr>
            <a:spLocks noGrp="1"/>
          </p:cNvSpPr>
          <p:nvPr>
            <p:ph type="sldNum" sz="quarter" idx="16"/>
          </p:nvPr>
        </p:nvSpPr>
        <p:spPr/>
        <p:txBody>
          <a:bodyPr/>
          <a:lstStyle/>
          <a:p>
            <a:pPr>
              <a:defRPr/>
            </a:pPr>
            <a:fld id="{C9E5DE95-5651-417F-AA75-CAAE0168A8F7}" type="slidenum">
              <a:rPr lang="en-US" altLang="en-US" smtClean="0"/>
              <a:pPr>
                <a:defRPr/>
              </a:pPr>
              <a:t>456</a:t>
            </a:fld>
            <a:endParaRPr lang="en-US" altLang="en-US"/>
          </a:p>
        </p:txBody>
      </p:sp>
      <p:sp>
        <p:nvSpPr>
          <p:cNvPr id="9" name="Content Placeholder 7">
            <a:extLst>
              <a:ext uri="{FF2B5EF4-FFF2-40B4-BE49-F238E27FC236}">
                <a16:creationId xmlns:a16="http://schemas.microsoft.com/office/drawing/2014/main" id="{C53D3087-6E1F-4D02-BDB0-A9C2754E78BC}"/>
              </a:ext>
            </a:extLst>
          </p:cNvPr>
          <p:cNvSpPr txBox="1">
            <a:spLocks/>
          </p:cNvSpPr>
          <p:nvPr/>
        </p:nvSpPr>
        <p:spPr bwMode="auto">
          <a:xfrm>
            <a:off x="6248400" y="990598"/>
            <a:ext cx="2743200" cy="5181601"/>
          </a:xfrm>
          <a:prstGeom prst="rect">
            <a:avLst/>
          </a:prstGeom>
          <a:solidFill>
            <a:srgbClr val="92D050">
              <a:alpha val="48000"/>
            </a:srgbClr>
          </a:solidFill>
          <a:ln>
            <a:noFill/>
          </a:ln>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Polls </a:t>
            </a:r>
          </a:p>
          <a:p>
            <a:r>
              <a:rPr lang="en-US" sz="1400" dirty="0"/>
              <a:t>Project meetings/briefings </a:t>
            </a:r>
          </a:p>
          <a:p>
            <a:r>
              <a:rPr lang="en-US" sz="1400" dirty="0"/>
              <a:t>Public meetings </a:t>
            </a:r>
          </a:p>
          <a:p>
            <a:r>
              <a:rPr lang="en-US" sz="1400" dirty="0"/>
              <a:t>Section/article in existing circular/leaflet/newsletter </a:t>
            </a:r>
          </a:p>
          <a:p>
            <a:r>
              <a:rPr lang="en-US" sz="1400" dirty="0"/>
              <a:t>Skype calls or similar </a:t>
            </a:r>
          </a:p>
          <a:p>
            <a:r>
              <a:rPr lang="en-US" sz="1400" dirty="0"/>
              <a:t>Social media </a:t>
            </a:r>
          </a:p>
          <a:p>
            <a:r>
              <a:rPr lang="en-US" sz="1400" dirty="0" err="1"/>
              <a:t>Socialising</a:t>
            </a:r>
            <a:r>
              <a:rPr lang="en-US" sz="1400" dirty="0"/>
              <a:t>/corporate hospitality </a:t>
            </a:r>
          </a:p>
          <a:p>
            <a:r>
              <a:rPr lang="en-US" sz="1400" dirty="0"/>
              <a:t>Surgeries for individuals with specific questions </a:t>
            </a:r>
          </a:p>
          <a:p>
            <a:r>
              <a:rPr lang="en-US" sz="1400" dirty="0"/>
              <a:t>Surveys </a:t>
            </a:r>
          </a:p>
          <a:p>
            <a:r>
              <a:rPr lang="en-US" sz="1400" dirty="0"/>
              <a:t>Teleconferencing </a:t>
            </a:r>
          </a:p>
          <a:p>
            <a:r>
              <a:rPr lang="en-US" sz="1400" dirty="0"/>
              <a:t>Twitter </a:t>
            </a:r>
          </a:p>
          <a:p>
            <a:r>
              <a:rPr lang="en-US" sz="1400" dirty="0"/>
              <a:t>Video conferencing </a:t>
            </a:r>
          </a:p>
          <a:p>
            <a:r>
              <a:rPr lang="en-US" sz="1400" dirty="0"/>
              <a:t>Videos </a:t>
            </a:r>
          </a:p>
          <a:p>
            <a:r>
              <a:rPr lang="en-US" sz="1400" dirty="0"/>
              <a:t>Walking tour/site tour </a:t>
            </a:r>
          </a:p>
          <a:p>
            <a:r>
              <a:rPr lang="en-US" sz="1400" dirty="0"/>
              <a:t>Webinars </a:t>
            </a:r>
          </a:p>
          <a:p>
            <a:r>
              <a:rPr lang="en-US" sz="1400" dirty="0"/>
              <a:t>Website </a:t>
            </a:r>
          </a:p>
          <a:p>
            <a:r>
              <a:rPr lang="en-US" sz="1400" dirty="0"/>
              <a:t>Workshops and focus groups </a:t>
            </a:r>
          </a:p>
          <a:p>
            <a:r>
              <a:rPr lang="en-US" sz="1400" dirty="0"/>
              <a:t>You tube or Vimeo</a:t>
            </a:r>
          </a:p>
        </p:txBody>
      </p:sp>
      <p:sp>
        <p:nvSpPr>
          <p:cNvPr id="13" name="Rectangle 12">
            <a:extLst>
              <a:ext uri="{FF2B5EF4-FFF2-40B4-BE49-F238E27FC236}">
                <a16:creationId xmlns:a16="http://schemas.microsoft.com/office/drawing/2014/main" id="{FEA99C47-56C6-48E4-BA7D-4CE467FCEA6D}"/>
              </a:ext>
            </a:extLst>
          </p:cNvPr>
          <p:cNvSpPr/>
          <p:nvPr/>
        </p:nvSpPr>
        <p:spPr>
          <a:xfrm>
            <a:off x="36870" y="6324599"/>
            <a:ext cx="4992329" cy="246221"/>
          </a:xfrm>
          <a:prstGeom prst="rect">
            <a:avLst/>
          </a:prstGeom>
        </p:spPr>
        <p:txBody>
          <a:bodyPr wrap="square">
            <a:spAutoFit/>
          </a:bodyPr>
          <a:lstStyle/>
          <a:p>
            <a:r>
              <a:rPr lang="en-US" sz="1000" dirty="0">
                <a:solidFill>
                  <a:schemeClr val="bg1">
                    <a:lumMod val="50000"/>
                  </a:schemeClr>
                </a:solidFill>
              </a:rPr>
              <a:t>Source: https://www.stakeholdermap.com/stakeholder-engagement.html</a:t>
            </a:r>
          </a:p>
        </p:txBody>
      </p:sp>
    </p:spTree>
    <p:extLst>
      <p:ext uri="{BB962C8B-B14F-4D97-AF65-F5344CB8AC3E}">
        <p14:creationId xmlns:p14="http://schemas.microsoft.com/office/powerpoint/2010/main" val="276730852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FF903F-6016-409F-A629-62052834B447}"/>
              </a:ext>
            </a:extLst>
          </p:cNvPr>
          <p:cNvSpPr>
            <a:spLocks noGrp="1"/>
          </p:cNvSpPr>
          <p:nvPr>
            <p:ph type="title"/>
          </p:nvPr>
        </p:nvSpPr>
        <p:spPr/>
        <p:txBody>
          <a:bodyPr/>
          <a:lstStyle/>
          <a:p>
            <a:r>
              <a:rPr lang="en-US" dirty="0"/>
              <a:t>Stakeholder Engagement Matrix</a:t>
            </a:r>
          </a:p>
        </p:txBody>
      </p:sp>
      <p:graphicFrame>
        <p:nvGraphicFramePr>
          <p:cNvPr id="9" name="Content Placeholder 8">
            <a:extLst>
              <a:ext uri="{FF2B5EF4-FFF2-40B4-BE49-F238E27FC236}">
                <a16:creationId xmlns:a16="http://schemas.microsoft.com/office/drawing/2014/main" id="{CD115999-A262-49C2-B54C-8C4EFC6F63C5}"/>
              </a:ext>
            </a:extLst>
          </p:cNvPr>
          <p:cNvGraphicFramePr>
            <a:graphicFrameLocks noGrp="1"/>
          </p:cNvGraphicFramePr>
          <p:nvPr>
            <p:ph idx="1"/>
            <p:extLst>
              <p:ext uri="{D42A27DB-BD31-4B8C-83A1-F6EECF244321}">
                <p14:modId xmlns:p14="http://schemas.microsoft.com/office/powerpoint/2010/main" val="3335901819"/>
              </p:ext>
            </p:extLst>
          </p:nvPr>
        </p:nvGraphicFramePr>
        <p:xfrm>
          <a:off x="685800" y="1219200"/>
          <a:ext cx="8001001" cy="4867677"/>
        </p:xfrm>
        <a:graphic>
          <a:graphicData uri="http://schemas.openxmlformats.org/drawingml/2006/table">
            <a:tbl>
              <a:tblPr firstRow="1" bandRow="1">
                <a:tableStyleId>{5C22544A-7EE6-4342-B048-85BDC9FD1C3A}</a:tableStyleId>
              </a:tblPr>
              <a:tblGrid>
                <a:gridCol w="2318046">
                  <a:extLst>
                    <a:ext uri="{9D8B030D-6E8A-4147-A177-3AD203B41FA5}">
                      <a16:colId xmlns:a16="http://schemas.microsoft.com/office/drawing/2014/main" val="764216028"/>
                    </a:ext>
                  </a:extLst>
                </a:gridCol>
                <a:gridCol w="1110952">
                  <a:extLst>
                    <a:ext uri="{9D8B030D-6E8A-4147-A177-3AD203B41FA5}">
                      <a16:colId xmlns:a16="http://schemas.microsoft.com/office/drawing/2014/main" val="1192766051"/>
                    </a:ext>
                  </a:extLst>
                </a:gridCol>
                <a:gridCol w="1257301">
                  <a:extLst>
                    <a:ext uri="{9D8B030D-6E8A-4147-A177-3AD203B41FA5}">
                      <a16:colId xmlns:a16="http://schemas.microsoft.com/office/drawing/2014/main" val="3700122509"/>
                    </a:ext>
                  </a:extLst>
                </a:gridCol>
                <a:gridCol w="1028700">
                  <a:extLst>
                    <a:ext uri="{9D8B030D-6E8A-4147-A177-3AD203B41FA5}">
                      <a16:colId xmlns:a16="http://schemas.microsoft.com/office/drawing/2014/main" val="2815340238"/>
                    </a:ext>
                  </a:extLst>
                </a:gridCol>
                <a:gridCol w="1143001">
                  <a:extLst>
                    <a:ext uri="{9D8B030D-6E8A-4147-A177-3AD203B41FA5}">
                      <a16:colId xmlns:a16="http://schemas.microsoft.com/office/drawing/2014/main" val="3818080992"/>
                    </a:ext>
                  </a:extLst>
                </a:gridCol>
                <a:gridCol w="1143001">
                  <a:extLst>
                    <a:ext uri="{9D8B030D-6E8A-4147-A177-3AD203B41FA5}">
                      <a16:colId xmlns:a16="http://schemas.microsoft.com/office/drawing/2014/main" val="1281131314"/>
                    </a:ext>
                  </a:extLst>
                </a:gridCol>
              </a:tblGrid>
              <a:tr h="2465773">
                <a:tc>
                  <a:txBody>
                    <a:bodyPr/>
                    <a:lstStyle/>
                    <a:p>
                      <a:r>
                        <a:rPr lang="en-US" sz="2800" dirty="0"/>
                        <a:t>Stakeholder</a:t>
                      </a:r>
                    </a:p>
                  </a:txBody>
                  <a:tcPr anchor="b"/>
                </a:tc>
                <a:tc>
                  <a:txBody>
                    <a:bodyPr/>
                    <a:lstStyle/>
                    <a:p>
                      <a:r>
                        <a:rPr lang="en-US" sz="3200" dirty="0"/>
                        <a:t>Unaware</a:t>
                      </a:r>
                    </a:p>
                  </a:txBody>
                  <a:tcPr vert="vert270" anchor="ctr"/>
                </a:tc>
                <a:tc>
                  <a:txBody>
                    <a:bodyPr/>
                    <a:lstStyle/>
                    <a:p>
                      <a:r>
                        <a:rPr lang="en-US" sz="3200" dirty="0"/>
                        <a:t>Resistant</a:t>
                      </a:r>
                    </a:p>
                  </a:txBody>
                  <a:tcPr vert="vert270" anchor="ctr"/>
                </a:tc>
                <a:tc>
                  <a:txBody>
                    <a:bodyPr/>
                    <a:lstStyle/>
                    <a:p>
                      <a:r>
                        <a:rPr lang="en-US" sz="3200" dirty="0"/>
                        <a:t>Neutral</a:t>
                      </a:r>
                    </a:p>
                  </a:txBody>
                  <a:tcPr vert="vert270" anchor="ctr"/>
                </a:tc>
                <a:tc>
                  <a:txBody>
                    <a:bodyPr/>
                    <a:lstStyle/>
                    <a:p>
                      <a:r>
                        <a:rPr lang="en-US" sz="3200" dirty="0"/>
                        <a:t>Supportive</a:t>
                      </a:r>
                    </a:p>
                  </a:txBody>
                  <a:tcPr vert="vert270" anchor="ctr"/>
                </a:tc>
                <a:tc>
                  <a:txBody>
                    <a:bodyPr/>
                    <a:lstStyle/>
                    <a:p>
                      <a:r>
                        <a:rPr lang="en-US" sz="3200" dirty="0"/>
                        <a:t>Leading</a:t>
                      </a:r>
                    </a:p>
                  </a:txBody>
                  <a:tcPr vert="vert270" anchor="ctr"/>
                </a:tc>
                <a:extLst>
                  <a:ext uri="{0D108BD9-81ED-4DB2-BD59-A6C34878D82A}">
                    <a16:rowId xmlns:a16="http://schemas.microsoft.com/office/drawing/2014/main" val="2251352971"/>
                  </a:ext>
                </a:extLst>
              </a:tr>
              <a:tr h="600476">
                <a:tc>
                  <a:txBody>
                    <a:bodyPr/>
                    <a:lstStyle/>
                    <a:p>
                      <a:r>
                        <a:rPr lang="en-US" sz="2400" dirty="0"/>
                        <a:t>Stakeholder A</a:t>
                      </a:r>
                    </a:p>
                  </a:txBody>
                  <a:tcPr/>
                </a:tc>
                <a:tc>
                  <a:txBody>
                    <a:bodyPr/>
                    <a:lstStyle/>
                    <a:p>
                      <a:pPr algn="ctr"/>
                      <a:r>
                        <a:rPr lang="en-US" sz="2400" dirty="0"/>
                        <a:t>C</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D</a:t>
                      </a:r>
                    </a:p>
                  </a:txBody>
                  <a:tcPr anchor="ctr"/>
                </a:tc>
                <a:tc>
                  <a:txBody>
                    <a:bodyPr/>
                    <a:lstStyle/>
                    <a:p>
                      <a:pPr algn="ctr"/>
                      <a:endParaRPr lang="en-US" sz="2400"/>
                    </a:p>
                  </a:txBody>
                  <a:tcPr anchor="ctr"/>
                </a:tc>
                <a:extLst>
                  <a:ext uri="{0D108BD9-81ED-4DB2-BD59-A6C34878D82A}">
                    <a16:rowId xmlns:a16="http://schemas.microsoft.com/office/drawing/2014/main" val="420885606"/>
                  </a:ext>
                </a:extLst>
              </a:tr>
              <a:tr h="600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Stakeholder B</a:t>
                      </a:r>
                    </a:p>
                  </a:txBody>
                  <a:tcPr/>
                </a:tc>
                <a:tc>
                  <a:txBody>
                    <a:bodyPr/>
                    <a:lstStyle/>
                    <a:p>
                      <a:pPr algn="ctr"/>
                      <a:endParaRPr lang="en-US" sz="2400"/>
                    </a:p>
                  </a:txBody>
                  <a:tcPr anchor="ctr"/>
                </a:tc>
                <a:tc>
                  <a:txBody>
                    <a:bodyPr/>
                    <a:lstStyle/>
                    <a:p>
                      <a:pPr algn="ctr"/>
                      <a:r>
                        <a:rPr lang="en-US" sz="2400" dirty="0"/>
                        <a:t>C</a:t>
                      </a:r>
                    </a:p>
                  </a:txBody>
                  <a:tcPr anchor="ctr"/>
                </a:tc>
                <a:tc>
                  <a:txBody>
                    <a:bodyPr/>
                    <a:lstStyle/>
                    <a:p>
                      <a:pPr algn="ctr"/>
                      <a:r>
                        <a:rPr lang="en-US" sz="2400" dirty="0"/>
                        <a:t>D</a:t>
                      </a:r>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4253368611"/>
                  </a:ext>
                </a:extLst>
              </a:tr>
              <a:tr h="600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Stakeholder C</a:t>
                      </a:r>
                    </a:p>
                  </a:txBody>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tc>
                  <a:txBody>
                    <a:bodyPr/>
                    <a:lstStyle/>
                    <a:p>
                      <a:pPr algn="ctr"/>
                      <a:r>
                        <a:rPr lang="en-US" sz="2400" dirty="0"/>
                        <a:t>C</a:t>
                      </a:r>
                    </a:p>
                  </a:txBody>
                  <a:tcPr anchor="ctr"/>
                </a:tc>
                <a:tc>
                  <a:txBody>
                    <a:bodyPr/>
                    <a:lstStyle/>
                    <a:p>
                      <a:pPr algn="ctr"/>
                      <a:r>
                        <a:rPr lang="en-US" sz="2400" dirty="0"/>
                        <a:t>D</a:t>
                      </a:r>
                    </a:p>
                  </a:txBody>
                  <a:tcPr anchor="ctr"/>
                </a:tc>
                <a:extLst>
                  <a:ext uri="{0D108BD9-81ED-4DB2-BD59-A6C34878D82A}">
                    <a16:rowId xmlns:a16="http://schemas.microsoft.com/office/drawing/2014/main" val="3467600179"/>
                  </a:ext>
                </a:extLst>
              </a:tr>
              <a:tr h="600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Stakeholder D</a:t>
                      </a:r>
                    </a:p>
                  </a:txBody>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C D</a:t>
                      </a:r>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2004085054"/>
                  </a:ext>
                </a:extLst>
              </a:tr>
            </a:tbl>
          </a:graphicData>
        </a:graphic>
      </p:graphicFrame>
      <p:sp>
        <p:nvSpPr>
          <p:cNvPr id="5" name="Footer Placeholder 4">
            <a:extLst>
              <a:ext uri="{FF2B5EF4-FFF2-40B4-BE49-F238E27FC236}">
                <a16:creationId xmlns:a16="http://schemas.microsoft.com/office/drawing/2014/main" id="{DE720A57-5998-42E7-A5D7-A7C5CB7C442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BAED0E44-2AFA-4DB8-B914-FA36F0F66BB1}"/>
              </a:ext>
            </a:extLst>
          </p:cNvPr>
          <p:cNvSpPr>
            <a:spLocks noGrp="1"/>
          </p:cNvSpPr>
          <p:nvPr>
            <p:ph type="sldNum" sz="quarter" idx="12"/>
          </p:nvPr>
        </p:nvSpPr>
        <p:spPr/>
        <p:txBody>
          <a:bodyPr/>
          <a:lstStyle/>
          <a:p>
            <a:pPr>
              <a:defRPr/>
            </a:pPr>
            <a:fld id="{522FBC0A-C31D-419A-8A31-B5D651199208}" type="slidenum">
              <a:rPr lang="en-US" altLang="en-US" smtClean="0"/>
              <a:pPr>
                <a:defRPr/>
              </a:pPr>
              <a:t>457</a:t>
            </a:fld>
            <a:endParaRPr lang="en-US" altLang="en-US"/>
          </a:p>
        </p:txBody>
      </p:sp>
    </p:spTree>
    <p:extLst>
      <p:ext uri="{BB962C8B-B14F-4D97-AF65-F5344CB8AC3E}">
        <p14:creationId xmlns:p14="http://schemas.microsoft.com/office/powerpoint/2010/main" val="133481659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dirty="0"/>
              <a:t>4</a:t>
            </a:r>
            <a:r>
              <a:rPr lang="en-US" altLang="en-US" dirty="0"/>
              <a:t>7</a:t>
            </a:r>
            <a:r>
              <a:rPr altLang="en-US" dirty="0"/>
              <a:t>. Plan Stakeholder </a:t>
            </a:r>
            <a:r>
              <a:rPr lang="en-US" altLang="en-US" dirty="0"/>
              <a:t>Engagement</a:t>
            </a:r>
            <a:endParaRPr altLang="en-US" dirty="0"/>
          </a:p>
        </p:txBody>
      </p:sp>
      <p:sp>
        <p:nvSpPr>
          <p:cNvPr id="790531" name="Content Placeholder 3"/>
          <p:cNvSpPr>
            <a:spLocks noGrp="1"/>
          </p:cNvSpPr>
          <p:nvPr>
            <p:ph idx="1"/>
          </p:nvPr>
        </p:nvSpPr>
        <p:spPr>
          <a:xfrm>
            <a:off x="441960" y="2438400"/>
            <a:ext cx="8229600" cy="3763963"/>
          </a:xfrm>
        </p:spPr>
        <p:txBody>
          <a:bodyPr/>
          <a:lstStyle/>
          <a:p>
            <a:pPr marL="0" indent="0">
              <a:buFont typeface="Arial" panose="020B0604020202020204" pitchFamily="34" charset="0"/>
              <a:buNone/>
            </a:pPr>
            <a:r>
              <a:rPr lang="en-US" altLang="en-US" dirty="0"/>
              <a:t>Developing appropriate management strategies to effectively engage stakeholders throughout the project lifecycle</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458</a:t>
            </a:fld>
            <a:endParaRPr lang="en-US" altLang="en-US" sz="1200">
              <a:solidFill>
                <a:srgbClr val="898989"/>
              </a:solidFill>
            </a:endParaRPr>
          </a:p>
        </p:txBody>
      </p:sp>
    </p:spTree>
    <p:extLst>
      <p:ext uri="{BB962C8B-B14F-4D97-AF65-F5344CB8AC3E}">
        <p14:creationId xmlns:p14="http://schemas.microsoft.com/office/powerpoint/2010/main" val="117525764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0"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Benchmarking</a:t>
            </a:r>
          </a:p>
          <a:p>
            <a:r>
              <a:rPr lang="en-US" sz="1800" dirty="0"/>
              <a:t>.3 Data analysis</a:t>
            </a:r>
          </a:p>
          <a:p>
            <a:pPr lvl="1"/>
            <a:r>
              <a:rPr lang="en-US" sz="1600" dirty="0"/>
              <a:t>• Assumption and 	constraint analysis</a:t>
            </a:r>
          </a:p>
          <a:p>
            <a:pPr lvl="1"/>
            <a:r>
              <a:rPr lang="en-US" sz="1600" dirty="0"/>
              <a:t>• Root cause analysis</a:t>
            </a:r>
          </a:p>
          <a:p>
            <a:r>
              <a:rPr lang="en-US" sz="1800" dirty="0"/>
              <a:t>.4 Decision making</a:t>
            </a:r>
          </a:p>
          <a:p>
            <a:pPr lvl="1"/>
            <a:r>
              <a:rPr lang="en-US" sz="1600" dirty="0"/>
              <a:t>• Prioritization/ranking</a:t>
            </a:r>
          </a:p>
          <a:p>
            <a:r>
              <a:rPr lang="en-US" sz="1800" dirty="0"/>
              <a:t>.5 Data representation</a:t>
            </a:r>
          </a:p>
          <a:p>
            <a:pPr lvl="1"/>
            <a:r>
              <a:rPr lang="en-US" sz="1600" dirty="0"/>
              <a:t>• Mind mapping</a:t>
            </a:r>
          </a:p>
          <a:p>
            <a:pPr lvl="1"/>
            <a:r>
              <a:rPr lang="en-US" sz="1600" dirty="0"/>
              <a:t>• Stakeholder 	engagement 	assessment matrix</a:t>
            </a:r>
          </a:p>
          <a:p>
            <a:r>
              <a:rPr lang="en-US" sz="1800" dirty="0"/>
              <a:t>.6 Meetings</a:t>
            </a:r>
            <a:endParaRPr lang="en-US" altLang="en-US" sz="1800" dirty="0"/>
          </a:p>
        </p:txBody>
      </p:sp>
      <p:sp>
        <p:nvSpPr>
          <p:cNvPr id="7925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Stakeholders </a:t>
            </a:r>
            <a:r>
              <a:rPr lang="en-US" altLang="en-US" dirty="0"/>
              <a:t>Engagement</a:t>
            </a:r>
            <a:endParaRPr altLang="en-US" dirty="0"/>
          </a:p>
        </p:txBody>
      </p:sp>
      <p:sp>
        <p:nvSpPr>
          <p:cNvPr id="792579" name="Content Placeholder 4"/>
          <p:cNvSpPr>
            <a:spLocks noGrp="1"/>
          </p:cNvSpPr>
          <p:nvPr>
            <p:ph sz="quarter" idx="12"/>
          </p:nvPr>
        </p:nvSpPr>
        <p:spPr/>
        <p:txBody>
          <a:bodyPr/>
          <a:lstStyle/>
          <a:p>
            <a:r>
              <a:rPr lang="en-US" dirty="0"/>
              <a:t>.1 Project charter</a:t>
            </a:r>
          </a:p>
          <a:p>
            <a:r>
              <a:rPr lang="en-US" dirty="0"/>
              <a:t>.2 PMP</a:t>
            </a:r>
          </a:p>
          <a:p>
            <a:pPr lvl="1"/>
            <a:r>
              <a:rPr lang="en-US" dirty="0"/>
              <a:t>• </a:t>
            </a:r>
            <a:r>
              <a:rPr lang="en-US" dirty="0" err="1"/>
              <a:t>ResMP</a:t>
            </a:r>
            <a:r>
              <a:rPr lang="en-US" dirty="0"/>
              <a:t>, • </a:t>
            </a:r>
            <a:r>
              <a:rPr lang="en-US" dirty="0" err="1"/>
              <a:t>CoMP</a:t>
            </a:r>
            <a:r>
              <a:rPr lang="en-US" dirty="0"/>
              <a:t>, • RMP</a:t>
            </a:r>
          </a:p>
          <a:p>
            <a:r>
              <a:rPr lang="en-US" dirty="0"/>
              <a:t>.3 Project documents</a:t>
            </a:r>
          </a:p>
          <a:p>
            <a:pPr lvl="1"/>
            <a:r>
              <a:rPr lang="en-US" dirty="0"/>
              <a:t>• Assumption log</a:t>
            </a:r>
          </a:p>
          <a:p>
            <a:pPr lvl="1"/>
            <a:r>
              <a:rPr lang="en-US" dirty="0"/>
              <a:t>• Change log</a:t>
            </a:r>
          </a:p>
          <a:p>
            <a:pPr lvl="1"/>
            <a:r>
              <a:rPr lang="en-US" dirty="0"/>
              <a:t>• Issue log</a:t>
            </a:r>
          </a:p>
          <a:p>
            <a:pPr lvl="1"/>
            <a:r>
              <a:rPr lang="en-US" dirty="0"/>
              <a:t>• Project schedule</a:t>
            </a:r>
          </a:p>
          <a:p>
            <a:pPr lvl="1"/>
            <a:r>
              <a:rPr lang="en-US" dirty="0"/>
              <a:t>• RR, • SR</a:t>
            </a:r>
          </a:p>
          <a:p>
            <a:r>
              <a:rPr lang="en-US" dirty="0"/>
              <a:t>.4 Agreements</a:t>
            </a:r>
          </a:p>
          <a:p>
            <a:r>
              <a:rPr lang="en-US" dirty="0"/>
              <a:t>.5 EEFs</a:t>
            </a:r>
          </a:p>
          <a:p>
            <a:r>
              <a:rPr lang="en-US" dirty="0"/>
              <a:t>.6 OPAs</a:t>
            </a:r>
            <a:endParaRPr lang="en-US" altLang="en-US" dirty="0"/>
          </a:p>
        </p:txBody>
      </p:sp>
      <p:sp>
        <p:nvSpPr>
          <p:cNvPr id="792581" name="Text Placeholder 6"/>
          <p:cNvSpPr>
            <a:spLocks noGrp="1"/>
          </p:cNvSpPr>
          <p:nvPr>
            <p:ph type="body" sz="quarter" idx="14"/>
          </p:nvPr>
        </p:nvSpPr>
        <p:spPr/>
        <p:txBody>
          <a:bodyPr/>
          <a:lstStyle/>
          <a:p>
            <a:r>
              <a:rPr lang="en-US" dirty="0"/>
              <a:t>.1 Stakeholder 	engagement plan</a:t>
            </a:r>
            <a:endParaRPr lang="en-US" altLang="en-US" dirty="0"/>
          </a:p>
        </p:txBody>
      </p:sp>
      <p:sp>
        <p:nvSpPr>
          <p:cNvPr id="79258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258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925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459</a:t>
            </a:fld>
            <a:endParaRPr lang="en-US" altLang="en-US" sz="1200">
              <a:solidFill>
                <a:srgbClr val="898989"/>
              </a:solidFill>
            </a:endParaRPr>
          </a:p>
        </p:txBody>
      </p:sp>
    </p:spTree>
    <p:extLst>
      <p:ext uri="{BB962C8B-B14F-4D97-AF65-F5344CB8AC3E}">
        <p14:creationId xmlns:p14="http://schemas.microsoft.com/office/powerpoint/2010/main" val="1861563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46</a:t>
            </a:fld>
            <a:endParaRPr lang="en-US" altLang="en-US" sz="1200">
              <a:solidFill>
                <a:srgbClr val="898989"/>
              </a:solidFill>
            </a:endParaRPr>
          </a:p>
        </p:txBody>
      </p:sp>
      <p:sp>
        <p:nvSpPr>
          <p:cNvPr id="7" name="Text Box 3">
            <a:extLst>
              <a:ext uri="{FF2B5EF4-FFF2-40B4-BE49-F238E27FC236}">
                <a16:creationId xmlns:a16="http://schemas.microsoft.com/office/drawing/2014/main" id="{33754F9F-87FC-4AF9-80BF-9925815DA47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dirty="0"/>
              <a:t>4</a:t>
            </a:r>
            <a:r>
              <a:rPr lang="en-US" altLang="en-US" dirty="0"/>
              <a:t>8</a:t>
            </a:r>
            <a:r>
              <a:rPr altLang="en-US" dirty="0"/>
              <a:t>. Manage Stakeholder Engagements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460</a:t>
            </a:fld>
            <a:endParaRPr lang="en-US" altLang="en-US" sz="1200">
              <a:solidFill>
                <a:srgbClr val="898989"/>
              </a:solidFill>
            </a:endParaRPr>
          </a:p>
        </p:txBody>
      </p:sp>
    </p:spTree>
    <p:extLst>
      <p:ext uri="{BB962C8B-B14F-4D97-AF65-F5344CB8AC3E}">
        <p14:creationId xmlns:p14="http://schemas.microsoft.com/office/powerpoint/2010/main" val="228276233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Text Placeholder 5"/>
          <p:cNvSpPr>
            <a:spLocks noGrp="1"/>
          </p:cNvSpPr>
          <p:nvPr>
            <p:ph type="body" sz="quarter" idx="13"/>
          </p:nvPr>
        </p:nvSpPr>
        <p:spPr>
          <a:xfrm>
            <a:off x="3429000" y="1211262"/>
            <a:ext cx="2667000" cy="5113338"/>
          </a:xfrm>
        </p:spPr>
        <p:txBody>
          <a:bodyPr/>
          <a:lstStyle/>
          <a:p>
            <a:r>
              <a:rPr lang="en-US" sz="1800" dirty="0"/>
              <a:t>.1 Expert judgment</a:t>
            </a:r>
          </a:p>
          <a:p>
            <a:r>
              <a:rPr lang="en-US" sz="1800" dirty="0"/>
              <a:t>.2 Communication skills</a:t>
            </a:r>
          </a:p>
          <a:p>
            <a:pPr lvl="1"/>
            <a:r>
              <a:rPr lang="en-US" sz="1600" dirty="0"/>
              <a:t>• Feedback</a:t>
            </a:r>
          </a:p>
          <a:p>
            <a:r>
              <a:rPr lang="en-US" sz="1800" dirty="0"/>
              <a:t>.3 Interpersonal and 	team skills</a:t>
            </a:r>
          </a:p>
          <a:p>
            <a:pPr lvl="1"/>
            <a:r>
              <a:rPr lang="en-US" sz="1600" dirty="0"/>
              <a:t>• Conflict management</a:t>
            </a:r>
          </a:p>
          <a:p>
            <a:pPr lvl="1"/>
            <a:r>
              <a:rPr lang="en-US" sz="1600" dirty="0"/>
              <a:t>• Cultural awareness</a:t>
            </a:r>
          </a:p>
          <a:p>
            <a:pPr lvl="1"/>
            <a:r>
              <a:rPr lang="en-US" sz="1600" dirty="0"/>
              <a:t>• Negotiation</a:t>
            </a:r>
          </a:p>
          <a:p>
            <a:pPr lvl="1"/>
            <a:r>
              <a:rPr lang="en-US" sz="1600" dirty="0"/>
              <a:t>• Observation/ 	conversation</a:t>
            </a:r>
          </a:p>
          <a:p>
            <a:pPr lvl="1"/>
            <a:r>
              <a:rPr lang="en-US" sz="1600" dirty="0"/>
              <a:t>• Political awareness</a:t>
            </a:r>
          </a:p>
          <a:p>
            <a:r>
              <a:rPr lang="en-US" sz="1800" dirty="0"/>
              <a:t>.4 Ground rules</a:t>
            </a:r>
          </a:p>
          <a:p>
            <a:r>
              <a:rPr lang="en-US" sz="1800" dirty="0"/>
              <a:t>.5 Meetings</a:t>
            </a:r>
            <a:endParaRPr lang="en-US" altLang="en-US" sz="1800" dirty="0"/>
          </a:p>
        </p:txBody>
      </p:sp>
      <p:sp>
        <p:nvSpPr>
          <p:cNvPr id="7966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Manage Stakeholders Engagements</a:t>
            </a:r>
          </a:p>
        </p:txBody>
      </p:sp>
      <p:sp>
        <p:nvSpPr>
          <p:cNvPr id="796675" name="Content Placeholder 4"/>
          <p:cNvSpPr>
            <a:spLocks noGrp="1"/>
          </p:cNvSpPr>
          <p:nvPr>
            <p:ph sz="quarter" idx="12"/>
          </p:nvPr>
        </p:nvSpPr>
        <p:spPr/>
        <p:txBody>
          <a:bodyPr/>
          <a:lstStyle/>
          <a:p>
            <a:r>
              <a:rPr lang="en-US" sz="2400" dirty="0"/>
              <a:t>.1 PMP</a:t>
            </a:r>
          </a:p>
          <a:p>
            <a:pPr lvl="1"/>
            <a:r>
              <a:rPr lang="en-US" sz="2000" dirty="0"/>
              <a:t>• </a:t>
            </a:r>
            <a:r>
              <a:rPr lang="en-US" sz="2000" dirty="0" err="1"/>
              <a:t>CoMP</a:t>
            </a:r>
            <a:r>
              <a:rPr lang="en-US" sz="2000" dirty="0"/>
              <a:t>, RMP, </a:t>
            </a:r>
            <a:r>
              <a:rPr lang="en-US" sz="2000" dirty="0" err="1"/>
              <a:t>StEP</a:t>
            </a:r>
            <a:endParaRPr lang="en-US" sz="2000" dirty="0"/>
          </a:p>
          <a:p>
            <a:pPr lvl="1"/>
            <a:r>
              <a:rPr lang="en-US" sz="2000" dirty="0"/>
              <a:t>• Change 	management plan</a:t>
            </a:r>
          </a:p>
          <a:p>
            <a:r>
              <a:rPr lang="en-US" sz="2400" dirty="0"/>
              <a:t>.2 Project documents</a:t>
            </a:r>
          </a:p>
          <a:p>
            <a:pPr lvl="1"/>
            <a:r>
              <a:rPr lang="en-US" sz="2000" dirty="0"/>
              <a:t>• Change log</a:t>
            </a:r>
          </a:p>
          <a:p>
            <a:pPr lvl="1"/>
            <a:r>
              <a:rPr lang="en-US" sz="2000" dirty="0"/>
              <a:t>• Issue log</a:t>
            </a:r>
          </a:p>
          <a:p>
            <a:pPr lvl="1"/>
            <a:r>
              <a:rPr lang="en-US" sz="2000" dirty="0"/>
              <a:t>• Lessons learned 	register</a:t>
            </a:r>
          </a:p>
          <a:p>
            <a:pPr lvl="1"/>
            <a:r>
              <a:rPr lang="en-US" sz="2000" dirty="0"/>
              <a:t>• Stakeholder register</a:t>
            </a:r>
          </a:p>
          <a:p>
            <a:r>
              <a:rPr lang="en-US" sz="2400" dirty="0"/>
              <a:t>.3 EEFs</a:t>
            </a:r>
          </a:p>
          <a:p>
            <a:r>
              <a:rPr lang="en-US" sz="2400" dirty="0"/>
              <a:t>.4 OPAs</a:t>
            </a:r>
            <a:endParaRPr lang="en-US" altLang="en-US" sz="2400" dirty="0"/>
          </a:p>
        </p:txBody>
      </p:sp>
      <p:sp>
        <p:nvSpPr>
          <p:cNvPr id="796677"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Change log</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79667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66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966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461</a:t>
            </a:fld>
            <a:endParaRPr lang="en-US" altLang="en-US" sz="1200">
              <a:solidFill>
                <a:srgbClr val="898989"/>
              </a:solidFill>
            </a:endParaRPr>
          </a:p>
        </p:txBody>
      </p:sp>
    </p:spTree>
    <p:extLst>
      <p:ext uri="{BB962C8B-B14F-4D97-AF65-F5344CB8AC3E}">
        <p14:creationId xmlns:p14="http://schemas.microsoft.com/office/powerpoint/2010/main" val="343584816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dirty="0"/>
              <a:t>4</a:t>
            </a:r>
            <a:r>
              <a:rPr lang="en-US" altLang="en-US" dirty="0"/>
              <a:t>9</a:t>
            </a:r>
            <a:r>
              <a:rPr altLang="en-US" dirty="0"/>
              <a:t>. </a:t>
            </a:r>
            <a:r>
              <a:rPr lang="en-US" altLang="en-US" dirty="0"/>
              <a:t>Monitor</a:t>
            </a:r>
            <a:r>
              <a:rPr altLang="en-US" dirty="0"/>
              <a:t>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dirty="0"/>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462</a:t>
            </a:fld>
            <a:endParaRPr lang="en-US" altLang="en-US" sz="1200">
              <a:solidFill>
                <a:srgbClr val="898989"/>
              </a:solidFill>
            </a:endParaRPr>
          </a:p>
        </p:txBody>
      </p:sp>
    </p:spTree>
    <p:extLst>
      <p:ext uri="{BB962C8B-B14F-4D97-AF65-F5344CB8AC3E}">
        <p14:creationId xmlns:p14="http://schemas.microsoft.com/office/powerpoint/2010/main" val="1556792327"/>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8" name="Text Placeholder 5"/>
          <p:cNvSpPr>
            <a:spLocks noGrp="1"/>
          </p:cNvSpPr>
          <p:nvPr>
            <p:ph type="body" sz="quarter" idx="13"/>
          </p:nvPr>
        </p:nvSpPr>
        <p:spPr/>
        <p:txBody>
          <a:bodyPr/>
          <a:lstStyle/>
          <a:p>
            <a:r>
              <a:rPr lang="en-US" sz="1600" dirty="0"/>
              <a:t>.1 Data analysis</a:t>
            </a:r>
          </a:p>
          <a:p>
            <a:pPr lvl="1"/>
            <a:r>
              <a:rPr lang="en-US" sz="1100" dirty="0"/>
              <a:t>• Alternatives analysis, • Root cause analysis, • Stakeholder analysis</a:t>
            </a:r>
          </a:p>
          <a:p>
            <a:r>
              <a:rPr lang="en-US" sz="1600" dirty="0"/>
              <a:t>.2 Decision making</a:t>
            </a:r>
          </a:p>
          <a:p>
            <a:pPr lvl="1"/>
            <a:r>
              <a:rPr lang="en-US" sz="1100" dirty="0"/>
              <a:t>• Multicriteria decision</a:t>
            </a:r>
          </a:p>
          <a:p>
            <a:pPr lvl="1"/>
            <a:r>
              <a:rPr lang="en-US" sz="1100" dirty="0"/>
              <a:t>Analysis, • Voting</a:t>
            </a:r>
          </a:p>
          <a:p>
            <a:r>
              <a:rPr lang="en-US" sz="1600" dirty="0"/>
              <a:t>.3 Data representation</a:t>
            </a:r>
          </a:p>
          <a:p>
            <a:pPr lvl="1"/>
            <a:r>
              <a:rPr lang="en-US" sz="1100" dirty="0"/>
              <a:t>• Stakeholder engagement 	</a:t>
            </a:r>
            <a:r>
              <a:rPr lang="en-US" sz="1600" dirty="0"/>
              <a:t>assessment matrix</a:t>
            </a:r>
          </a:p>
          <a:p>
            <a:r>
              <a:rPr lang="en-US" sz="1600" dirty="0"/>
              <a:t>.4 Communication skills</a:t>
            </a:r>
          </a:p>
          <a:p>
            <a:pPr lvl="1"/>
            <a:r>
              <a:rPr lang="en-US" sz="1100" dirty="0"/>
              <a:t>• Feedback, • Presentations</a:t>
            </a:r>
          </a:p>
          <a:p>
            <a:r>
              <a:rPr lang="en-US" sz="1600" dirty="0"/>
              <a:t>.5 Interpersonal and team 	skills</a:t>
            </a:r>
          </a:p>
          <a:p>
            <a:pPr lvl="1"/>
            <a:r>
              <a:rPr lang="en-US" sz="1100" dirty="0"/>
              <a:t>• Active listening, • Cultural awareness, • Leadership</a:t>
            </a:r>
          </a:p>
          <a:p>
            <a:pPr lvl="1"/>
            <a:r>
              <a:rPr lang="en-US" sz="1100" dirty="0"/>
              <a:t>• Networking, • Political awareness</a:t>
            </a:r>
          </a:p>
          <a:p>
            <a:r>
              <a:rPr lang="en-US" sz="1600" dirty="0"/>
              <a:t>.6 Meetings</a:t>
            </a:r>
            <a:endParaRPr lang="en-US" altLang="en-US" sz="1600" dirty="0"/>
          </a:p>
        </p:txBody>
      </p:sp>
      <p:sp>
        <p:nvSpPr>
          <p:cNvPr id="8048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Stakeholder Engagements</a:t>
            </a:r>
          </a:p>
        </p:txBody>
      </p:sp>
      <p:sp>
        <p:nvSpPr>
          <p:cNvPr id="804867" name="Content Placeholder 4"/>
          <p:cNvSpPr>
            <a:spLocks noGrp="1"/>
          </p:cNvSpPr>
          <p:nvPr>
            <p:ph sz="quarter" idx="12"/>
          </p:nvPr>
        </p:nvSpPr>
        <p:spPr/>
        <p:txBody>
          <a:bodyPr/>
          <a:lstStyle/>
          <a:p>
            <a:r>
              <a:rPr lang="en-US" dirty="0"/>
              <a:t>.1 PMP</a:t>
            </a:r>
          </a:p>
          <a:p>
            <a:pPr lvl="1"/>
            <a:r>
              <a:rPr lang="en-US" dirty="0"/>
              <a:t>• </a:t>
            </a:r>
            <a:r>
              <a:rPr lang="en-US" dirty="0" err="1"/>
              <a:t>ResMP</a:t>
            </a:r>
            <a:r>
              <a:rPr lang="en-US" dirty="0"/>
              <a:t>, • </a:t>
            </a:r>
            <a:r>
              <a:rPr lang="en-US" dirty="0" err="1"/>
              <a:t>CoMP</a:t>
            </a:r>
            <a:r>
              <a:rPr lang="en-US" dirty="0"/>
              <a:t>, • </a:t>
            </a:r>
            <a:r>
              <a:rPr lang="en-US" dirty="0" err="1"/>
              <a:t>StEP</a:t>
            </a:r>
            <a:endParaRPr lang="en-US" dirty="0"/>
          </a:p>
          <a:p>
            <a:r>
              <a:rPr lang="en-US" dirty="0"/>
              <a:t>.2 Project documents</a:t>
            </a:r>
          </a:p>
          <a:p>
            <a:pPr lvl="1"/>
            <a:r>
              <a:rPr lang="en-US" dirty="0"/>
              <a:t>• Issue log</a:t>
            </a:r>
          </a:p>
          <a:p>
            <a:pPr lvl="1"/>
            <a:r>
              <a:rPr lang="en-US" dirty="0"/>
              <a:t>• Lessons learned 	register</a:t>
            </a:r>
          </a:p>
          <a:p>
            <a:pPr lvl="1"/>
            <a:r>
              <a:rPr lang="en-US" dirty="0"/>
              <a:t>• Project 	communications</a:t>
            </a:r>
          </a:p>
          <a:p>
            <a:pPr lvl="1"/>
            <a:r>
              <a:rPr lang="en-US" dirty="0"/>
              <a:t>• Risk register</a:t>
            </a:r>
          </a:p>
          <a:p>
            <a:pPr lvl="1"/>
            <a:r>
              <a:rPr lang="en-US" dirty="0"/>
              <a:t>• Stakeholder register</a:t>
            </a:r>
          </a:p>
          <a:p>
            <a:r>
              <a:rPr lang="en-US" dirty="0"/>
              <a:t>.3 Work performance 	data</a:t>
            </a:r>
          </a:p>
          <a:p>
            <a:r>
              <a:rPr lang="en-US" dirty="0"/>
              <a:t>.4 EEFs</a:t>
            </a:r>
          </a:p>
          <a:p>
            <a:r>
              <a:rPr lang="en-US" dirty="0"/>
              <a:t>.5 OPAs</a:t>
            </a:r>
            <a:endParaRPr lang="en-US" altLang="en-US" dirty="0"/>
          </a:p>
        </p:txBody>
      </p:sp>
      <p:sp>
        <p:nvSpPr>
          <p:cNvPr id="804869" name="Text Placeholder 6"/>
          <p:cNvSpPr>
            <a:spLocks noGrp="1"/>
          </p:cNvSpPr>
          <p:nvPr>
            <p:ph type="body" sz="quarter" idx="14"/>
          </p:nvPr>
        </p:nvSpPr>
        <p:spPr/>
        <p:txBody>
          <a:bodyPr/>
          <a:lstStyle/>
          <a:p>
            <a:r>
              <a:rPr lang="en-US" dirty="0"/>
              <a:t>.1 Work performance 	information</a:t>
            </a:r>
          </a:p>
          <a:p>
            <a:r>
              <a:rPr lang="en-US" dirty="0"/>
              <a:t>.2 Change requests</a:t>
            </a:r>
          </a:p>
          <a:p>
            <a:r>
              <a:rPr lang="en-US" dirty="0"/>
              <a:t>.3 PMP updates</a:t>
            </a:r>
          </a:p>
          <a:p>
            <a:pPr lvl="1"/>
            <a:r>
              <a:rPr lang="en-US" dirty="0"/>
              <a:t>• </a:t>
            </a:r>
            <a:r>
              <a:rPr lang="en-US" dirty="0" err="1"/>
              <a:t>ResMP</a:t>
            </a:r>
            <a:r>
              <a:rPr lang="en-US" dirty="0"/>
              <a:t>, • </a:t>
            </a:r>
            <a:r>
              <a:rPr lang="en-US" dirty="0" err="1"/>
              <a:t>CoMP</a:t>
            </a:r>
            <a:r>
              <a:rPr lang="en-US" dirty="0"/>
              <a:t>, </a:t>
            </a:r>
          </a:p>
          <a:p>
            <a:pPr lvl="1"/>
            <a:r>
              <a:rPr lang="en-US" dirty="0"/>
              <a:t>• </a:t>
            </a:r>
            <a:r>
              <a:rPr lang="en-US" dirty="0" err="1"/>
              <a:t>Stakeholer</a:t>
            </a:r>
            <a:r>
              <a:rPr lang="en-US" dirty="0"/>
              <a:t> EP</a:t>
            </a:r>
          </a:p>
          <a:p>
            <a:r>
              <a:rPr lang="en-US" dirty="0"/>
              <a:t>.4 Project documents 	updates</a:t>
            </a:r>
          </a:p>
          <a:p>
            <a:pPr lvl="1"/>
            <a:r>
              <a:rPr lang="en-US" dirty="0"/>
              <a:t>• Issue log</a:t>
            </a:r>
          </a:p>
          <a:p>
            <a:pPr lvl="1"/>
            <a:r>
              <a:rPr lang="en-US" dirty="0"/>
              <a:t>• Lessons learned 	register</a:t>
            </a:r>
          </a:p>
          <a:p>
            <a:pPr lvl="1"/>
            <a:r>
              <a:rPr lang="en-US" dirty="0"/>
              <a:t>• RR, • SR</a:t>
            </a:r>
            <a:endParaRPr lang="en-US" altLang="en-US" dirty="0"/>
          </a:p>
        </p:txBody>
      </p:sp>
      <p:sp>
        <p:nvSpPr>
          <p:cNvPr id="8048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8048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8048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463</a:t>
            </a:fld>
            <a:endParaRPr lang="en-US" altLang="en-US" sz="1200">
              <a:solidFill>
                <a:srgbClr val="898989"/>
              </a:solidFill>
            </a:endParaRPr>
          </a:p>
        </p:txBody>
      </p:sp>
    </p:spTree>
    <p:extLst>
      <p:ext uri="{BB962C8B-B14F-4D97-AF65-F5344CB8AC3E}">
        <p14:creationId xmlns:p14="http://schemas.microsoft.com/office/powerpoint/2010/main" val="172421055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464</a:t>
            </a:fld>
            <a:endParaRPr lang="en-US" altLang="en-US" sz="1200">
              <a:solidFill>
                <a:srgbClr val="898989"/>
              </a:solidFill>
            </a:endParaRPr>
          </a:p>
        </p:txBody>
      </p:sp>
    </p:spTree>
    <p:extLst>
      <p:ext uri="{BB962C8B-B14F-4D97-AF65-F5344CB8AC3E}">
        <p14:creationId xmlns:p14="http://schemas.microsoft.com/office/powerpoint/2010/main" val="1094615457"/>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465</a:t>
            </a:fld>
            <a:endParaRPr lang="en-US" altLang="en-US" sz="1200">
              <a:solidFill>
                <a:srgbClr val="898989"/>
              </a:solidFill>
            </a:endParaRPr>
          </a:p>
        </p:txBody>
      </p:sp>
    </p:spTree>
    <p:extLst>
      <p:ext uri="{BB962C8B-B14F-4D97-AF65-F5344CB8AC3E}">
        <p14:creationId xmlns:p14="http://schemas.microsoft.com/office/powerpoint/2010/main" val="1785435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Projects Exists in an Environment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466</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99" y="1524000"/>
            <a:ext cx="8559801" cy="3810000"/>
          </a:xfrm>
          <a:prstGeom prst="rect">
            <a:avLst/>
          </a:prstGeom>
        </p:spPr>
      </p:pic>
    </p:spTree>
    <p:extLst>
      <p:ext uri="{BB962C8B-B14F-4D97-AF65-F5344CB8AC3E}">
        <p14:creationId xmlns:p14="http://schemas.microsoft.com/office/powerpoint/2010/main" val="2184978168"/>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467</a:t>
            </a:fld>
            <a:endParaRPr lang="en-US" altLang="en-US" sz="1200">
              <a:solidFill>
                <a:srgbClr val="898989"/>
              </a:solidFill>
            </a:endParaRPr>
          </a:p>
        </p:txBody>
      </p:sp>
    </p:spTree>
    <p:extLst>
      <p:ext uri="{BB962C8B-B14F-4D97-AF65-F5344CB8AC3E}">
        <p14:creationId xmlns:p14="http://schemas.microsoft.com/office/powerpoint/2010/main" val="16385253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468</a:t>
            </a:fld>
            <a:endParaRPr lang="en-US" altLang="en-US" sz="1200">
              <a:solidFill>
                <a:srgbClr val="898989"/>
              </a:solidFill>
            </a:endParaRPr>
          </a:p>
        </p:txBody>
      </p:sp>
    </p:spTree>
    <p:extLst>
      <p:ext uri="{BB962C8B-B14F-4D97-AF65-F5344CB8AC3E}">
        <p14:creationId xmlns:p14="http://schemas.microsoft.com/office/powerpoint/2010/main" val="16924538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dirty="0"/>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469</a:t>
            </a:fld>
            <a:endParaRPr lang="en-US" altLang="en-US" sz="1200">
              <a:solidFill>
                <a:srgbClr val="898989"/>
              </a:solidFill>
            </a:endParaRPr>
          </a:p>
        </p:txBody>
      </p:sp>
    </p:spTree>
    <p:extLst>
      <p:ext uri="{BB962C8B-B14F-4D97-AF65-F5344CB8AC3E}">
        <p14:creationId xmlns:p14="http://schemas.microsoft.com/office/powerpoint/2010/main" val="3271429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
        <p:nvSpPr>
          <p:cNvPr id="7" name="Text Box 3">
            <a:extLst>
              <a:ext uri="{FF2B5EF4-FFF2-40B4-BE49-F238E27FC236}">
                <a16:creationId xmlns:a16="http://schemas.microsoft.com/office/drawing/2014/main" id="{358E6E2E-6FDB-4CA3-BD00-2F07AFC1789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dirty="0"/>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470</a:t>
            </a:fld>
            <a:endParaRPr lang="en-US" altLang="en-US" sz="1200">
              <a:solidFill>
                <a:srgbClr val="898989"/>
              </a:solidFill>
            </a:endParaRPr>
          </a:p>
        </p:txBody>
      </p:sp>
    </p:spTree>
    <p:extLst>
      <p:ext uri="{BB962C8B-B14F-4D97-AF65-F5344CB8AC3E}">
        <p14:creationId xmlns:p14="http://schemas.microsoft.com/office/powerpoint/2010/main" val="14148471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471</a:t>
            </a:fld>
            <a:endParaRPr lang="en-US" altLang="en-US" sz="1200">
              <a:solidFill>
                <a:srgbClr val="898989"/>
              </a:solidFill>
            </a:endParaRPr>
          </a:p>
        </p:txBody>
      </p:sp>
    </p:spTree>
    <p:extLst>
      <p:ext uri="{BB962C8B-B14F-4D97-AF65-F5344CB8AC3E}">
        <p14:creationId xmlns:p14="http://schemas.microsoft.com/office/powerpoint/2010/main" val="1348897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a:t>
            </a:r>
            <a:r>
              <a:rPr lang="en-US">
                <a:solidFill>
                  <a:srgbClr val="000000"/>
                </a:solidFill>
                <a:latin typeface="Arial" charset="0"/>
              </a:rPr>
              <a:t>influence outcomes</a:t>
            </a:r>
            <a:r>
              <a:rPr lang="en-US" dirty="0">
                <a:solidFill>
                  <a:srgbClr val="000000"/>
                </a:solidFill>
                <a:latin typeface="Arial" charset="0"/>
              </a:rPr>
              <a:t>, unless or until we have made </a:t>
            </a:r>
            <a:r>
              <a:rPr lang="en-US">
                <a:solidFill>
                  <a:srgbClr val="000000"/>
                </a:solidFill>
                <a:latin typeface="Arial" charset="0"/>
              </a:rPr>
              <a:t>full disclosure </a:t>
            </a:r>
            <a:r>
              <a:rPr lang="en-US" dirty="0">
                <a:solidFill>
                  <a:srgbClr val="000000"/>
                </a:solidFill>
                <a:latin typeface="Arial" charset="0"/>
              </a:rPr>
              <a:t>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472</a:t>
            </a:fld>
            <a:endParaRPr lang="en-US" altLang="en-US" sz="1200">
              <a:solidFill>
                <a:srgbClr val="898989"/>
              </a:solidFill>
            </a:endParaRPr>
          </a:p>
        </p:txBody>
      </p:sp>
    </p:spTree>
    <p:extLst>
      <p:ext uri="{BB962C8B-B14F-4D97-AF65-F5344CB8AC3E}">
        <p14:creationId xmlns:p14="http://schemas.microsoft.com/office/powerpoint/2010/main" val="1980186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473</a:t>
            </a:fld>
            <a:endParaRPr lang="en-US" altLang="en-US" sz="1200">
              <a:solidFill>
                <a:srgbClr val="898989"/>
              </a:solidFill>
            </a:endParaRPr>
          </a:p>
        </p:txBody>
      </p:sp>
    </p:spTree>
    <p:extLst>
      <p:ext uri="{BB962C8B-B14F-4D97-AF65-F5344CB8AC3E}">
        <p14:creationId xmlns:p14="http://schemas.microsoft.com/office/powerpoint/2010/main" val="3646695216"/>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474</a:t>
            </a:fld>
            <a:endParaRPr lang="en-US" altLang="en-US" sz="1200">
              <a:solidFill>
                <a:srgbClr val="898989"/>
              </a:solidFill>
            </a:endParaRPr>
          </a:p>
        </p:txBody>
      </p:sp>
    </p:spTree>
    <p:extLst>
      <p:ext uri="{BB962C8B-B14F-4D97-AF65-F5344CB8AC3E}">
        <p14:creationId xmlns:p14="http://schemas.microsoft.com/office/powerpoint/2010/main" val="380788569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475</a:t>
            </a:fld>
            <a:endParaRPr lang="en-US" altLang="en-US" sz="1200">
              <a:solidFill>
                <a:srgbClr val="898989"/>
              </a:solidFill>
            </a:endParaRPr>
          </a:p>
        </p:txBody>
      </p:sp>
    </p:spTree>
    <p:extLst>
      <p:ext uri="{BB962C8B-B14F-4D97-AF65-F5344CB8AC3E}">
        <p14:creationId xmlns:p14="http://schemas.microsoft.com/office/powerpoint/2010/main" val="39901866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476</a:t>
            </a:fld>
            <a:endParaRPr lang="en-US" altLang="en-US" sz="1200">
              <a:solidFill>
                <a:srgbClr val="898989"/>
              </a:solidFill>
            </a:endParaRPr>
          </a:p>
        </p:txBody>
      </p:sp>
    </p:spTree>
    <p:extLst>
      <p:ext uri="{BB962C8B-B14F-4D97-AF65-F5344CB8AC3E}">
        <p14:creationId xmlns:p14="http://schemas.microsoft.com/office/powerpoint/2010/main" val="821232312"/>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477</a:t>
            </a:fld>
            <a:endParaRPr lang="en-US" altLang="en-US" sz="1200">
              <a:solidFill>
                <a:srgbClr val="898989"/>
              </a:solidFill>
            </a:endParaRPr>
          </a:p>
        </p:txBody>
      </p:sp>
    </p:spTree>
    <p:extLst>
      <p:ext uri="{BB962C8B-B14F-4D97-AF65-F5344CB8AC3E}">
        <p14:creationId xmlns:p14="http://schemas.microsoft.com/office/powerpoint/2010/main" val="13019008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60E6-4EDB-4AB8-99E3-D9319D11904F}"/>
              </a:ext>
            </a:extLst>
          </p:cNvPr>
          <p:cNvSpPr>
            <a:spLocks noGrp="1"/>
          </p:cNvSpPr>
          <p:nvPr>
            <p:ph type="title"/>
          </p:nvPr>
        </p:nvSpPr>
        <p:spPr/>
        <p:txBody>
          <a:bodyPr>
            <a:normAutofit/>
          </a:bodyPr>
          <a:lstStyle/>
          <a:p>
            <a:r>
              <a:rPr lang="en-IN" dirty="0"/>
              <a:t>Free Mock PMP® Exam Questions</a:t>
            </a:r>
            <a:endParaRPr lang="en-US" dirty="0"/>
          </a:p>
        </p:txBody>
      </p:sp>
      <p:graphicFrame>
        <p:nvGraphicFramePr>
          <p:cNvPr id="6" name="Content Placeholder 5">
            <a:extLst>
              <a:ext uri="{FF2B5EF4-FFF2-40B4-BE49-F238E27FC236}">
                <a16:creationId xmlns:a16="http://schemas.microsoft.com/office/drawing/2014/main" id="{800273D4-763D-4B41-8B90-79AEC581B2AD}"/>
              </a:ext>
            </a:extLst>
          </p:cNvPr>
          <p:cNvGraphicFramePr>
            <a:graphicFrameLocks noGrp="1"/>
          </p:cNvGraphicFramePr>
          <p:nvPr>
            <p:ph idx="1"/>
            <p:extLst>
              <p:ext uri="{D42A27DB-BD31-4B8C-83A1-F6EECF244321}">
                <p14:modId xmlns:p14="http://schemas.microsoft.com/office/powerpoint/2010/main" val="1995693495"/>
              </p:ext>
            </p:extLst>
          </p:nvPr>
        </p:nvGraphicFramePr>
        <p:xfrm>
          <a:off x="457200" y="1355983"/>
          <a:ext cx="8229600" cy="4601573"/>
        </p:xfrm>
        <a:graphic>
          <a:graphicData uri="http://schemas.openxmlformats.org/drawingml/2006/table">
            <a:tbl>
              <a:tblPr>
                <a:tableStyleId>{69C7853C-536D-4A76-A0AE-DD22124D55A5}</a:tableStyleId>
              </a:tblPr>
              <a:tblGrid>
                <a:gridCol w="609600">
                  <a:extLst>
                    <a:ext uri="{9D8B030D-6E8A-4147-A177-3AD203B41FA5}">
                      <a16:colId xmlns:a16="http://schemas.microsoft.com/office/drawing/2014/main" val="60549269"/>
                    </a:ext>
                  </a:extLst>
                </a:gridCol>
                <a:gridCol w="2209800">
                  <a:extLst>
                    <a:ext uri="{9D8B030D-6E8A-4147-A177-3AD203B41FA5}">
                      <a16:colId xmlns:a16="http://schemas.microsoft.com/office/drawing/2014/main" val="2365887010"/>
                    </a:ext>
                  </a:extLst>
                </a:gridCol>
                <a:gridCol w="4114800">
                  <a:extLst>
                    <a:ext uri="{9D8B030D-6E8A-4147-A177-3AD203B41FA5}">
                      <a16:colId xmlns:a16="http://schemas.microsoft.com/office/drawing/2014/main" val="3366035954"/>
                    </a:ext>
                  </a:extLst>
                </a:gridCol>
                <a:gridCol w="1295400">
                  <a:extLst>
                    <a:ext uri="{9D8B030D-6E8A-4147-A177-3AD203B41FA5}">
                      <a16:colId xmlns:a16="http://schemas.microsoft.com/office/drawing/2014/main" val="1069674425"/>
                    </a:ext>
                  </a:extLst>
                </a:gridCol>
              </a:tblGrid>
              <a:tr h="441809">
                <a:tc>
                  <a:txBody>
                    <a:bodyPr/>
                    <a:lstStyle/>
                    <a:p>
                      <a:pPr algn="ctr" fontAlgn="base"/>
                      <a:r>
                        <a:rPr lang="en-US" sz="1700" dirty="0">
                          <a:effectLst/>
                        </a:rPr>
                        <a:t>No.</a:t>
                      </a:r>
                      <a:endParaRPr lang="en-US" sz="1700" b="1" dirty="0">
                        <a:effectLst/>
                        <a:latin typeface="inherit"/>
                      </a:endParaRPr>
                    </a:p>
                  </a:txBody>
                  <a:tcPr marL="45267" marR="45267" marT="90535" marB="90535" anchor="ctr"/>
                </a:tc>
                <a:tc>
                  <a:txBody>
                    <a:bodyPr/>
                    <a:lstStyle/>
                    <a:p>
                      <a:pPr algn="l" fontAlgn="base"/>
                      <a:r>
                        <a:rPr lang="en-US" sz="1700" dirty="0">
                          <a:effectLst/>
                        </a:rPr>
                        <a:t>Question Banks</a:t>
                      </a:r>
                      <a:endParaRPr lang="en-US" sz="1700" b="1" dirty="0">
                        <a:effectLst/>
                        <a:latin typeface="inherit"/>
                      </a:endParaRPr>
                    </a:p>
                  </a:txBody>
                  <a:tcPr marL="45267" marR="45267" marT="90535" marB="90535" anchor="ctr"/>
                </a:tc>
                <a:tc>
                  <a:txBody>
                    <a:bodyPr/>
                    <a:lstStyle/>
                    <a:p>
                      <a:pPr algn="l" fontAlgn="base"/>
                      <a:r>
                        <a:rPr lang="en-US" sz="1600" dirty="0">
                          <a:effectLst/>
                        </a:rPr>
                        <a:t>URL</a:t>
                      </a:r>
                      <a:endParaRPr lang="en-US" sz="1600" b="1" dirty="0">
                        <a:effectLst/>
                        <a:latin typeface="inherit"/>
                      </a:endParaRPr>
                    </a:p>
                  </a:txBody>
                  <a:tcPr marL="45267" marR="45267" marT="90535" marB="90535" anchor="ctr"/>
                </a:tc>
                <a:tc>
                  <a:txBody>
                    <a:bodyPr/>
                    <a:lstStyle/>
                    <a:p>
                      <a:pPr algn="ctr" fontAlgn="base"/>
                      <a:r>
                        <a:rPr lang="en-US" sz="1700" dirty="0">
                          <a:effectLst/>
                        </a:rPr>
                        <a:t>Question No.</a:t>
                      </a:r>
                      <a:endParaRPr lang="en-US" sz="1700" b="1" dirty="0">
                        <a:effectLst/>
                        <a:latin typeface="inherit"/>
                      </a:endParaRPr>
                    </a:p>
                  </a:txBody>
                  <a:tcPr marL="45267" marR="45267" marT="90535" marB="90535" anchor="ctr"/>
                </a:tc>
                <a:extLst>
                  <a:ext uri="{0D108BD9-81ED-4DB2-BD59-A6C34878D82A}">
                    <a16:rowId xmlns:a16="http://schemas.microsoft.com/office/drawing/2014/main" val="3651404164"/>
                  </a:ext>
                </a:extLst>
              </a:tr>
              <a:tr h="612014">
                <a:tc>
                  <a:txBody>
                    <a:bodyPr/>
                    <a:lstStyle/>
                    <a:p>
                      <a:pPr algn="ctr" fontAlgn="ctr"/>
                      <a:r>
                        <a:rPr lang="en-US" sz="1700">
                          <a:effectLst/>
                        </a:rPr>
                        <a:t>1</a:t>
                      </a:r>
                      <a:endParaRPr lang="en-US" sz="1700">
                        <a:effectLst/>
                        <a:latin typeface="inherit"/>
                      </a:endParaRPr>
                    </a:p>
                  </a:txBody>
                  <a:tcPr marL="45267" marR="45267" marT="45267" marB="45267" anchor="ctr"/>
                </a:tc>
                <a:tc>
                  <a:txBody>
                    <a:bodyPr/>
                    <a:lstStyle/>
                    <a:p>
                      <a:pPr algn="l" fontAlgn="ctr"/>
                      <a:r>
                        <a:rPr lang="en-US" sz="1700" u="none" strike="noStrike" dirty="0">
                          <a:effectLst/>
                          <a:hlinkClick r:id="rId2" tooltip="PMP Mock Exam"/>
                        </a:rPr>
                        <a:t>Oliver Lehmann (Online)</a:t>
                      </a:r>
                      <a:endParaRPr lang="en-US" sz="1700" dirty="0">
                        <a:effectLst/>
                        <a:latin typeface="inherit"/>
                      </a:endParaRPr>
                    </a:p>
                  </a:txBody>
                  <a:tcPr marL="45267" marR="45267" marT="45267" marB="45267" anchor="ctr"/>
                </a:tc>
                <a:tc>
                  <a:txBody>
                    <a:bodyPr/>
                    <a:lstStyle/>
                    <a:p>
                      <a:pPr algn="l" fontAlgn="ctr"/>
                      <a:r>
                        <a:rPr lang="en-US" sz="1600" dirty="0">
                          <a:effectLst/>
                        </a:rPr>
                        <a:t>http://www.oliverlehmann.com/pmp-self-test/75-free-questions.htm</a:t>
                      </a:r>
                      <a:endParaRPr lang="en-US" sz="1600" dirty="0">
                        <a:effectLst/>
                        <a:latin typeface="inherit"/>
                      </a:endParaRPr>
                    </a:p>
                  </a:txBody>
                  <a:tcPr marL="45267" marR="45267" marT="45267" marB="45267" anchor="ctr"/>
                </a:tc>
                <a:tc>
                  <a:txBody>
                    <a:bodyPr/>
                    <a:lstStyle/>
                    <a:p>
                      <a:pPr algn="ctr" fontAlgn="ctr"/>
                      <a:r>
                        <a:rPr lang="en-US" sz="1700" dirty="0">
                          <a:effectLst/>
                        </a:rPr>
                        <a:t>75Q</a:t>
                      </a:r>
                      <a:endParaRPr lang="en-US" sz="1700" dirty="0">
                        <a:effectLst/>
                        <a:latin typeface="inherit"/>
                      </a:endParaRPr>
                    </a:p>
                  </a:txBody>
                  <a:tcPr marL="45267" marR="45267" marT="45267" marB="45267" anchor="ctr"/>
                </a:tc>
                <a:extLst>
                  <a:ext uri="{0D108BD9-81ED-4DB2-BD59-A6C34878D82A}">
                    <a16:rowId xmlns:a16="http://schemas.microsoft.com/office/drawing/2014/main" val="1368822170"/>
                  </a:ext>
                </a:extLst>
              </a:tr>
              <a:tr h="612014">
                <a:tc>
                  <a:txBody>
                    <a:bodyPr/>
                    <a:lstStyle/>
                    <a:p>
                      <a:pPr algn="ctr" fontAlgn="ctr"/>
                      <a:r>
                        <a:rPr lang="en-US" sz="1700">
                          <a:effectLst/>
                        </a:rPr>
                        <a:t>2</a:t>
                      </a:r>
                      <a:endParaRPr lang="en-US" sz="1700">
                        <a:effectLst/>
                        <a:latin typeface="inherit"/>
                      </a:endParaRPr>
                    </a:p>
                  </a:txBody>
                  <a:tcPr marL="45267" marR="45267" marT="45267" marB="45267" anchor="ctr"/>
                </a:tc>
                <a:tc>
                  <a:txBody>
                    <a:bodyPr/>
                    <a:lstStyle/>
                    <a:p>
                      <a:pPr algn="l" fontAlgn="ctr"/>
                      <a:r>
                        <a:rPr lang="en-US" sz="1700" u="none" strike="noStrike" dirty="0" err="1">
                          <a:effectLst/>
                          <a:hlinkClick r:id="rId3" tooltip="PMP Mock Exam"/>
                        </a:rPr>
                        <a:t>HeadFirst</a:t>
                      </a:r>
                      <a:r>
                        <a:rPr lang="en-US" sz="1700" u="none" strike="noStrike" dirty="0">
                          <a:effectLst/>
                          <a:hlinkClick r:id="rId3" tooltip="PMP Mock Exam"/>
                        </a:rPr>
                        <a:t> PMP® Mock Exam</a:t>
                      </a:r>
                      <a:endParaRPr lang="en-US" sz="1700" dirty="0">
                        <a:effectLst/>
                        <a:latin typeface="inherit"/>
                      </a:endParaRPr>
                    </a:p>
                  </a:txBody>
                  <a:tcPr marL="45267" marR="45267" marT="45267" marB="45267" anchor="ctr"/>
                </a:tc>
                <a:tc>
                  <a:txBody>
                    <a:bodyPr/>
                    <a:lstStyle/>
                    <a:p>
                      <a:pPr algn="l" fontAlgn="ctr"/>
                      <a:r>
                        <a:rPr lang="en-US" sz="1600" dirty="0">
                          <a:effectLst/>
                        </a:rPr>
                        <a:t>http://www.headfirstlabs.com/PMP/free_exam/</a:t>
                      </a:r>
                      <a:endParaRPr lang="en-US" sz="1600" dirty="0">
                        <a:effectLst/>
                        <a:latin typeface="inherit"/>
                      </a:endParaRPr>
                    </a:p>
                  </a:txBody>
                  <a:tcPr marL="45267" marR="45267" marT="45267" marB="45267" anchor="ctr"/>
                </a:tc>
                <a:tc>
                  <a:txBody>
                    <a:bodyPr/>
                    <a:lstStyle/>
                    <a:p>
                      <a:pPr algn="ctr" fontAlgn="ctr"/>
                      <a:r>
                        <a:rPr lang="en-US" sz="1700" dirty="0">
                          <a:effectLst/>
                        </a:rPr>
                        <a:t>200Q</a:t>
                      </a:r>
                      <a:endParaRPr lang="en-US" sz="1700" dirty="0">
                        <a:effectLst/>
                        <a:latin typeface="inherit"/>
                      </a:endParaRPr>
                    </a:p>
                  </a:txBody>
                  <a:tcPr marL="45267" marR="45267" marT="45267" marB="45267" anchor="ctr"/>
                </a:tc>
                <a:extLst>
                  <a:ext uri="{0D108BD9-81ED-4DB2-BD59-A6C34878D82A}">
                    <a16:rowId xmlns:a16="http://schemas.microsoft.com/office/drawing/2014/main" val="2599330448"/>
                  </a:ext>
                </a:extLst>
              </a:tr>
              <a:tr h="872754">
                <a:tc>
                  <a:txBody>
                    <a:bodyPr/>
                    <a:lstStyle/>
                    <a:p>
                      <a:pPr algn="ctr" fontAlgn="ctr"/>
                      <a:r>
                        <a:rPr lang="en-US" sz="1700">
                          <a:effectLst/>
                        </a:rPr>
                        <a:t>3</a:t>
                      </a:r>
                      <a:endParaRPr lang="en-US" sz="1700">
                        <a:effectLst/>
                        <a:latin typeface="inherit"/>
                      </a:endParaRPr>
                    </a:p>
                  </a:txBody>
                  <a:tcPr marL="45267" marR="45267" marT="45267" marB="45267" anchor="ctr"/>
                </a:tc>
                <a:tc>
                  <a:txBody>
                    <a:bodyPr/>
                    <a:lstStyle/>
                    <a:p>
                      <a:pPr algn="l" fontAlgn="ctr"/>
                      <a:r>
                        <a:rPr lang="en-IN" sz="1700" u="none" strike="noStrike" dirty="0">
                          <a:effectLst/>
                          <a:hlinkClick r:id="rId4" tooltip="PM Exam Simulator"/>
                        </a:rPr>
                        <a:t>Free PM Exam Simulator (Free 7-day Trial)</a:t>
                      </a:r>
                      <a:endParaRPr lang="en-IN" sz="1700" dirty="0">
                        <a:effectLst/>
                        <a:latin typeface="inherit"/>
                      </a:endParaRPr>
                    </a:p>
                  </a:txBody>
                  <a:tcPr marL="45267" marR="45267" marT="45267" marB="45267" anchor="ctr"/>
                </a:tc>
                <a:tc>
                  <a:txBody>
                    <a:bodyPr/>
                    <a:lstStyle/>
                    <a:p>
                      <a:pPr algn="l" fontAlgn="ctr"/>
                      <a:r>
                        <a:rPr lang="en-US" sz="1600" dirty="0">
                          <a:effectLst/>
                        </a:rPr>
                        <a:t>http://nanacast.com/vp/10002461/490529/20501/</a:t>
                      </a:r>
                      <a:endParaRPr lang="en-US" sz="1600" dirty="0">
                        <a:effectLst/>
                        <a:latin typeface="inherit"/>
                      </a:endParaRPr>
                    </a:p>
                  </a:txBody>
                  <a:tcPr marL="45267" marR="45267" marT="45267" marB="45267" anchor="ctr"/>
                </a:tc>
                <a:tc>
                  <a:txBody>
                    <a:bodyPr/>
                    <a:lstStyle/>
                    <a:p>
                      <a:pPr algn="ctr" fontAlgn="ctr"/>
                      <a:r>
                        <a:rPr lang="en-US" sz="1700" dirty="0">
                          <a:effectLst/>
                        </a:rPr>
                        <a:t>170Q</a:t>
                      </a:r>
                      <a:endParaRPr lang="en-US" sz="1700" dirty="0">
                        <a:effectLst/>
                        <a:latin typeface="inherit"/>
                      </a:endParaRPr>
                    </a:p>
                  </a:txBody>
                  <a:tcPr marL="45267" marR="45267" marT="45267" marB="45267" anchor="ctr"/>
                </a:tc>
                <a:extLst>
                  <a:ext uri="{0D108BD9-81ED-4DB2-BD59-A6C34878D82A}">
                    <a16:rowId xmlns:a16="http://schemas.microsoft.com/office/drawing/2014/main" val="2279272181"/>
                  </a:ext>
                </a:extLst>
              </a:tr>
              <a:tr h="872754">
                <a:tc>
                  <a:txBody>
                    <a:bodyPr/>
                    <a:lstStyle/>
                    <a:p>
                      <a:pPr algn="ctr" fontAlgn="ctr"/>
                      <a:r>
                        <a:rPr lang="en-US" sz="1700">
                          <a:effectLst/>
                        </a:rPr>
                        <a:t>4</a:t>
                      </a:r>
                      <a:endParaRPr lang="en-US" sz="1700">
                        <a:effectLst/>
                        <a:latin typeface="inherit"/>
                      </a:endParaRPr>
                    </a:p>
                  </a:txBody>
                  <a:tcPr marL="45267" marR="45267" marT="45267" marB="45267" anchor="ctr"/>
                </a:tc>
                <a:tc>
                  <a:txBody>
                    <a:bodyPr/>
                    <a:lstStyle/>
                    <a:p>
                      <a:pPr algn="l" fontAlgn="ctr"/>
                      <a:r>
                        <a:rPr lang="en-IN" sz="1700" u="none" strike="noStrike" dirty="0" err="1">
                          <a:effectLst/>
                          <a:hlinkClick r:id="rId5" tooltip="PMP Mock Exam"/>
                        </a:rPr>
                        <a:t>Simplilearn</a:t>
                      </a:r>
                      <a:r>
                        <a:rPr lang="en-IN" sz="1700" u="none" strike="noStrike" dirty="0">
                          <a:effectLst/>
                          <a:hlinkClick r:id="rId5" tooltip="PMP Mock Exam"/>
                        </a:rPr>
                        <a:t> Free PMP® Mock Exam</a:t>
                      </a:r>
                      <a:br>
                        <a:rPr lang="en-IN" sz="1700" u="none" strike="noStrike" dirty="0">
                          <a:effectLst/>
                          <a:hlinkClick r:id="rId5" tooltip="PMP Mock Exam"/>
                        </a:rPr>
                      </a:br>
                      <a:endParaRPr lang="en-IN" sz="1700" dirty="0">
                        <a:effectLst/>
                        <a:latin typeface="inherit"/>
                      </a:endParaRPr>
                    </a:p>
                  </a:txBody>
                  <a:tcPr marL="45267" marR="45267" marT="45267" marB="45267" anchor="ctr"/>
                </a:tc>
                <a:tc>
                  <a:txBody>
                    <a:bodyPr/>
                    <a:lstStyle/>
                    <a:p>
                      <a:pPr algn="l" fontAlgn="ctr"/>
                      <a:r>
                        <a:rPr lang="en-US" sz="1600" dirty="0">
                          <a:effectLst/>
                        </a:rPr>
                        <a:t>https://www.simplilearn.com/pmp-exam-prep-free-practice-test</a:t>
                      </a:r>
                      <a:endParaRPr lang="en-US" sz="1600" dirty="0">
                        <a:effectLst/>
                        <a:latin typeface="inherit"/>
                      </a:endParaRPr>
                    </a:p>
                  </a:txBody>
                  <a:tcPr marL="45267" marR="45267" marT="45267" marB="45267" anchor="ctr"/>
                </a:tc>
                <a:tc>
                  <a:txBody>
                    <a:bodyPr/>
                    <a:lstStyle/>
                    <a:p>
                      <a:pPr algn="ctr" fontAlgn="ctr"/>
                      <a:r>
                        <a:rPr lang="en-US" sz="1700" dirty="0">
                          <a:effectLst/>
                        </a:rPr>
                        <a:t>200Q</a:t>
                      </a:r>
                      <a:endParaRPr lang="en-US" sz="1700" dirty="0">
                        <a:effectLst/>
                        <a:latin typeface="inherit"/>
                      </a:endParaRPr>
                    </a:p>
                  </a:txBody>
                  <a:tcPr marL="45267" marR="45267" marT="45267" marB="45267" anchor="ctr"/>
                </a:tc>
                <a:extLst>
                  <a:ext uri="{0D108BD9-81ED-4DB2-BD59-A6C34878D82A}">
                    <a16:rowId xmlns:a16="http://schemas.microsoft.com/office/drawing/2014/main" val="3915362211"/>
                  </a:ext>
                </a:extLst>
              </a:tr>
              <a:tr h="612014">
                <a:tc>
                  <a:txBody>
                    <a:bodyPr/>
                    <a:lstStyle/>
                    <a:p>
                      <a:pPr algn="ctr" fontAlgn="ctr"/>
                      <a:r>
                        <a:rPr lang="en-US" sz="1700">
                          <a:effectLst/>
                        </a:rPr>
                        <a:t>5</a:t>
                      </a:r>
                      <a:endParaRPr lang="en-US" sz="1700">
                        <a:effectLst/>
                        <a:latin typeface="inherit"/>
                      </a:endParaRPr>
                    </a:p>
                  </a:txBody>
                  <a:tcPr marL="45267" marR="45267" marT="45267" marB="45267" anchor="ctr"/>
                </a:tc>
                <a:tc>
                  <a:txBody>
                    <a:bodyPr/>
                    <a:lstStyle/>
                    <a:p>
                      <a:pPr algn="l" fontAlgn="ctr"/>
                      <a:r>
                        <a:rPr lang="en-US" sz="1700" u="none" strike="noStrike" dirty="0">
                          <a:effectLst/>
                          <a:hlinkClick r:id="rId6" tooltip="PMP Mock Exam"/>
                        </a:rPr>
                        <a:t>Oliver Lehmann (Downloadable PDF)</a:t>
                      </a:r>
                      <a:endParaRPr lang="en-US" sz="1700" dirty="0">
                        <a:effectLst/>
                        <a:latin typeface="inherit"/>
                      </a:endParaRPr>
                    </a:p>
                  </a:txBody>
                  <a:tcPr marL="45267" marR="45267" marT="45267" marB="45267" anchor="ctr"/>
                </a:tc>
                <a:tc>
                  <a:txBody>
                    <a:bodyPr/>
                    <a:lstStyle/>
                    <a:p>
                      <a:pPr algn="l" fontAlgn="ctr"/>
                      <a:r>
                        <a:rPr lang="en-US" sz="1600" dirty="0">
                          <a:effectLst/>
                        </a:rPr>
                        <a:t>http://www.oliverlehmann.com/contents/free-downloads/175_PMP_Sample_Questions.pdf</a:t>
                      </a:r>
                      <a:endParaRPr lang="en-US" sz="1600" dirty="0">
                        <a:effectLst/>
                        <a:latin typeface="inherit"/>
                      </a:endParaRPr>
                    </a:p>
                  </a:txBody>
                  <a:tcPr marL="45267" marR="45267" marT="45267" marB="45267" anchor="ctr"/>
                </a:tc>
                <a:tc>
                  <a:txBody>
                    <a:bodyPr/>
                    <a:lstStyle/>
                    <a:p>
                      <a:pPr algn="ctr" fontAlgn="ctr"/>
                      <a:r>
                        <a:rPr lang="en-US" sz="1700" dirty="0">
                          <a:effectLst/>
                        </a:rPr>
                        <a:t>175Q</a:t>
                      </a:r>
                      <a:endParaRPr lang="en-US" sz="1700" dirty="0">
                        <a:effectLst/>
                        <a:latin typeface="inherit"/>
                      </a:endParaRPr>
                    </a:p>
                  </a:txBody>
                  <a:tcPr marL="45267" marR="45267" marT="45267" marB="45267" anchor="ctr"/>
                </a:tc>
                <a:extLst>
                  <a:ext uri="{0D108BD9-81ED-4DB2-BD59-A6C34878D82A}">
                    <a16:rowId xmlns:a16="http://schemas.microsoft.com/office/drawing/2014/main" val="3763462660"/>
                  </a:ext>
                </a:extLst>
              </a:tr>
              <a:tr h="351274">
                <a:tc>
                  <a:txBody>
                    <a:bodyPr/>
                    <a:lstStyle/>
                    <a:p>
                      <a:pPr algn="ctr" fontAlgn="ctr"/>
                      <a:r>
                        <a:rPr lang="en-US" sz="1700">
                          <a:effectLst/>
                        </a:rPr>
                        <a:t>6</a:t>
                      </a:r>
                      <a:endParaRPr lang="en-US" sz="1700">
                        <a:effectLst/>
                        <a:latin typeface="inherit"/>
                      </a:endParaRPr>
                    </a:p>
                  </a:txBody>
                  <a:tcPr marL="45267" marR="45267" marT="45267" marB="45267" anchor="ctr"/>
                </a:tc>
                <a:tc>
                  <a:txBody>
                    <a:bodyPr/>
                    <a:lstStyle/>
                    <a:p>
                      <a:pPr algn="l" fontAlgn="ctr"/>
                      <a:r>
                        <a:rPr lang="en-US" sz="1700" u="none" strike="noStrike" dirty="0" err="1">
                          <a:effectLst/>
                          <a:hlinkClick r:id="rId7" tooltip="PMP Mock Exam"/>
                        </a:rPr>
                        <a:t>Edwel</a:t>
                      </a:r>
                      <a:r>
                        <a:rPr lang="en-US" sz="1700" u="none" strike="noStrike" dirty="0">
                          <a:effectLst/>
                          <a:hlinkClick r:id="rId7" tooltip="PMP Mock Exam"/>
                        </a:rPr>
                        <a:t> Mock Exam</a:t>
                      </a:r>
                      <a:endParaRPr lang="en-US" sz="1700" dirty="0">
                        <a:effectLst/>
                        <a:latin typeface="inherit"/>
                      </a:endParaRPr>
                    </a:p>
                  </a:txBody>
                  <a:tcPr marL="45267" marR="45267" marT="45267" marB="45267" anchor="ctr"/>
                </a:tc>
                <a:tc>
                  <a:txBody>
                    <a:bodyPr/>
                    <a:lstStyle/>
                    <a:p>
                      <a:pPr algn="l" fontAlgn="ctr"/>
                      <a:r>
                        <a:rPr lang="en-US" sz="1600" dirty="0">
                          <a:effectLst/>
                        </a:rPr>
                        <a:t>http://edwel.com/Free-Resources/PMP-Certification-Practice-Exam.aspx</a:t>
                      </a:r>
                      <a:endParaRPr lang="en-US" sz="1600" dirty="0">
                        <a:effectLst/>
                        <a:latin typeface="inherit"/>
                      </a:endParaRPr>
                    </a:p>
                  </a:txBody>
                  <a:tcPr marL="45267" marR="45267" marT="45267" marB="45267" anchor="ctr"/>
                </a:tc>
                <a:tc>
                  <a:txBody>
                    <a:bodyPr/>
                    <a:lstStyle/>
                    <a:p>
                      <a:pPr algn="ctr" fontAlgn="ctr"/>
                      <a:r>
                        <a:rPr lang="en-US" sz="1700" dirty="0">
                          <a:effectLst/>
                        </a:rPr>
                        <a:t>75Q</a:t>
                      </a:r>
                      <a:endParaRPr lang="en-US" sz="1700" dirty="0">
                        <a:effectLst/>
                        <a:latin typeface="inherit"/>
                      </a:endParaRPr>
                    </a:p>
                  </a:txBody>
                  <a:tcPr marL="45267" marR="45267" marT="45267" marB="45267" anchor="ctr"/>
                </a:tc>
                <a:extLst>
                  <a:ext uri="{0D108BD9-81ED-4DB2-BD59-A6C34878D82A}">
                    <a16:rowId xmlns:a16="http://schemas.microsoft.com/office/drawing/2014/main" val="2486828391"/>
                  </a:ext>
                </a:extLst>
              </a:tr>
            </a:tbl>
          </a:graphicData>
        </a:graphic>
      </p:graphicFrame>
      <p:sp>
        <p:nvSpPr>
          <p:cNvPr id="4" name="Footer Placeholder 3">
            <a:extLst>
              <a:ext uri="{FF2B5EF4-FFF2-40B4-BE49-F238E27FC236}">
                <a16:creationId xmlns:a16="http://schemas.microsoft.com/office/drawing/2014/main" id="{6E37D147-E53A-40E3-89C2-21EBABD85560}"/>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A399491-CBC6-46F9-A4DB-6540C75BCADF}"/>
              </a:ext>
            </a:extLst>
          </p:cNvPr>
          <p:cNvSpPr>
            <a:spLocks noGrp="1"/>
          </p:cNvSpPr>
          <p:nvPr>
            <p:ph type="sldNum" sz="quarter" idx="12"/>
          </p:nvPr>
        </p:nvSpPr>
        <p:spPr/>
        <p:txBody>
          <a:bodyPr/>
          <a:lstStyle/>
          <a:p>
            <a:pPr>
              <a:defRPr/>
            </a:pPr>
            <a:fld id="{72DDD327-84E9-44EE-94DF-C6A9CABE3A3A}" type="slidenum">
              <a:rPr lang="en-US" altLang="en-US" smtClean="0"/>
              <a:pPr>
                <a:defRPr/>
              </a:pPr>
              <a:t>478</a:t>
            </a:fld>
            <a:endParaRPr lang="en-US" altLang="en-US"/>
          </a:p>
        </p:txBody>
      </p:sp>
    </p:spTree>
    <p:extLst>
      <p:ext uri="{BB962C8B-B14F-4D97-AF65-F5344CB8AC3E}">
        <p14:creationId xmlns:p14="http://schemas.microsoft.com/office/powerpoint/2010/main" val="138366598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479</a:t>
            </a:fld>
            <a:endParaRPr lang="en-US" altLang="en-US" sz="1200">
              <a:solidFill>
                <a:srgbClr val="898989"/>
              </a:solidFill>
            </a:endParaRPr>
          </a:p>
        </p:txBody>
      </p:sp>
    </p:spTree>
    <p:extLst>
      <p:ext uri="{BB962C8B-B14F-4D97-AF65-F5344CB8AC3E}">
        <p14:creationId xmlns:p14="http://schemas.microsoft.com/office/powerpoint/2010/main" val="46484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 name="Content Placeholder 2">
            <a:extLst>
              <a:ext uri="{FF2B5EF4-FFF2-40B4-BE49-F238E27FC236}">
                <a16:creationId xmlns:a16="http://schemas.microsoft.com/office/drawing/2014/main" id="{1A1E0062-3AD8-4529-982F-C45988B1888D}"/>
              </a:ext>
            </a:extLst>
          </p:cNvPr>
          <p:cNvSpPr>
            <a:spLocks noGrp="1"/>
          </p:cNvSpPr>
          <p:nvPr>
            <p:ph idx="1"/>
          </p:nvPr>
        </p:nvSpPr>
        <p:spPr/>
        <p:txBody>
          <a:bodyPr/>
          <a:lstStyle/>
          <a:p>
            <a:pPr marL="0" indent="0">
              <a:buNone/>
            </a:pPr>
            <a:r>
              <a:rPr lang="en-US" altLang="en-US" dirty="0">
                <a:ea typeface="Microsoft YaHei" panose="020B0503020204020204" pitchFamily="34" charset="-122"/>
              </a:rPr>
              <a:t>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a:p>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lnSpcReduction="10000"/>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defTabSz="914400">
              <a:buFont typeface="Arial" panose="020B0604020202020204" pitchFamily="34" charset="0"/>
              <a:buNone/>
            </a:pPr>
            <a:r>
              <a:rPr lang="en-US" sz="1200" dirty="0">
                <a:cs typeface="Arial" panose="020B0604020202020204" pitchFamily="34" charset="0"/>
              </a:rPr>
              <a:t>MCA, MBA (Operations), PGDFM, ZED Master Trainer, PMP, MCITP, </a:t>
            </a:r>
          </a:p>
          <a:p>
            <a:pPr defTabSz="914400">
              <a:buFont typeface="Arial" panose="020B0604020202020204" pitchFamily="34" charset="0"/>
              <a:buNone/>
            </a:pPr>
            <a:r>
              <a:rPr lang="en-US" sz="1200" dirty="0">
                <a:cs typeface="Arial" panose="020B0604020202020204" pitchFamily="34" charset="0"/>
              </a:rPr>
              <a:t>PMI-ACP, PRINCE2 Practitioner, SCT, CSM, MCT, SDC, SCM, SPOC, SAMC </a:t>
            </a:r>
            <a:endParaRPr lang="en-US" sz="700" dirty="0">
              <a:cs typeface="Arial" panose="020B0604020202020204" pitchFamily="34" charset="0"/>
            </a:endParaRPr>
          </a:p>
          <a:p>
            <a:pPr marL="342900" indent="-342900">
              <a:spcBef>
                <a:spcPct val="20000"/>
              </a:spcBef>
              <a:buFont typeface="Arial" charset="0"/>
              <a:buNone/>
              <a:defRPr/>
            </a:pPr>
            <a:endParaRPr lang="en-US" sz="1600" dirty="0">
              <a:latin typeface="+mn-lt"/>
            </a:endParaRP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r>
              <a:rPr lang="en-US" sz="1500" dirty="0">
                <a:latin typeface="+mn-lt"/>
              </a:rPr>
              <a:t>For content related queries please contact me via</a:t>
            </a:r>
          </a:p>
          <a:p>
            <a:pPr>
              <a:spcBef>
                <a:spcPct val="20000"/>
              </a:spcBef>
              <a:buFont typeface="Arial" charset="0"/>
              <a:buNone/>
              <a:defRPr/>
            </a:pPr>
            <a:r>
              <a:rPr lang="en-US" sz="1100" dirty="0">
                <a:latin typeface="+mn-lt"/>
              </a:rPr>
              <a:t>hari.Prasad@vedavit-ps.com</a:t>
            </a:r>
          </a:p>
        </p:txBody>
      </p:sp>
      <p:sp>
        <p:nvSpPr>
          <p:cNvPr id="83763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480</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3622710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dirty="0"/>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49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r>
              <a:rPr lang="en-IN" altLang="en-US" dirty="0"/>
              <a:t>Name</a:t>
            </a:r>
          </a:p>
          <a:p>
            <a:r>
              <a:rPr lang="en-IN" altLang="en-US" dirty="0"/>
              <a:t>Role</a:t>
            </a:r>
          </a:p>
          <a:p>
            <a:r>
              <a:rPr lang="en-IN" altLang="en-US" dirty="0"/>
              <a:t>Experience (Total/PM)</a:t>
            </a:r>
          </a:p>
          <a:p>
            <a:r>
              <a:rPr lang="en-IN" altLang="en-US" dirty="0"/>
              <a:t>Hobby</a:t>
            </a:r>
          </a:p>
          <a:p>
            <a:r>
              <a:rPr lang="en-IN" altLang="en-US" dirty="0"/>
              <a:t>Expectations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5</a:t>
            </a:fld>
            <a:endParaRPr lang="en-US" altLang="en-US" sz="1200">
              <a:solidFill>
                <a:srgbClr val="898989"/>
              </a:solidFill>
            </a:endParaRPr>
          </a:p>
        </p:txBody>
      </p:sp>
    </p:spTree>
    <p:extLst>
      <p:ext uri="{BB962C8B-B14F-4D97-AF65-F5344CB8AC3E}">
        <p14:creationId xmlns:p14="http://schemas.microsoft.com/office/powerpoint/2010/main" val="1871352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50</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620000" y="3429000"/>
            <a:ext cx="1433945" cy="98663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620000" y="4745759"/>
            <a:ext cx="1454727" cy="74064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NGO</a:t>
            </a:r>
          </a:p>
        </p:txBody>
      </p:sp>
      <p:sp>
        <p:nvSpPr>
          <p:cNvPr id="22" name="Rectangle 21"/>
          <p:cNvSpPr/>
          <p:nvPr/>
        </p:nvSpPr>
        <p:spPr>
          <a:xfrm>
            <a:off x="7620000" y="2755864"/>
            <a:ext cx="13646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3C80765-5703-4F13-B3AD-6EBAE95D6F7F}"/>
              </a:ext>
            </a:extLst>
          </p:cNvPr>
          <p:cNvCxnSpPr>
            <a:cxnSpLocks/>
            <a:stCxn id="22" idx="1"/>
          </p:cNvCxnSpPr>
          <p:nvPr/>
        </p:nvCxnSpPr>
        <p:spPr>
          <a:xfrm flipH="1">
            <a:off x="6553200" y="3016232"/>
            <a:ext cx="1066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D18541-BDC2-4F7B-9D7A-CA309DB82A1E}"/>
              </a:ext>
            </a:extLst>
          </p:cNvPr>
          <p:cNvCxnSpPr>
            <a:cxnSpLocks/>
            <a:stCxn id="6" idx="1"/>
          </p:cNvCxnSpPr>
          <p:nvPr/>
        </p:nvCxnSpPr>
        <p:spPr>
          <a:xfrm flipH="1">
            <a:off x="6982691" y="3922316"/>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22C3DA-1BD8-4CBE-AAEE-35C6A907C992}"/>
              </a:ext>
            </a:extLst>
          </p:cNvPr>
          <p:cNvCxnSpPr>
            <a:cxnSpLocks/>
            <a:stCxn id="21" idx="1"/>
          </p:cNvCxnSpPr>
          <p:nvPr/>
        </p:nvCxnSpPr>
        <p:spPr>
          <a:xfrm flipH="1">
            <a:off x="7128419" y="5116080"/>
            <a:ext cx="491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51</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E2A7-398E-4C29-BD5C-F1CE21E183B3}"/>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PPP Overview</a:t>
            </a:r>
          </a:p>
        </p:txBody>
      </p:sp>
      <p:sp>
        <p:nvSpPr>
          <p:cNvPr id="3" name="Footer Placeholder 2">
            <a:extLst>
              <a:ext uri="{FF2B5EF4-FFF2-40B4-BE49-F238E27FC236}">
                <a16:creationId xmlns:a16="http://schemas.microsoft.com/office/drawing/2014/main" id="{79604B76-06A8-4AB7-B9D0-B91A7450E0E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A78D59F3-CA7C-4915-8F11-30EF5268BB66}"/>
              </a:ext>
            </a:extLst>
          </p:cNvPr>
          <p:cNvSpPr>
            <a:spLocks noGrp="1"/>
          </p:cNvSpPr>
          <p:nvPr>
            <p:ph type="sldNum" sz="quarter" idx="12"/>
          </p:nvPr>
        </p:nvSpPr>
        <p:spPr/>
        <p:txBody>
          <a:bodyPr/>
          <a:lstStyle/>
          <a:p>
            <a:pPr>
              <a:defRPr/>
            </a:pPr>
            <a:fld id="{C9E5DE95-5651-417F-AA75-CAAE0168A8F7}" type="slidenum">
              <a:rPr lang="en-US" altLang="en-US" smtClean="0"/>
              <a:pPr>
                <a:defRPr/>
              </a:pPr>
              <a:t>52</a:t>
            </a:fld>
            <a:endParaRPr lang="en-US" altLang="en-US"/>
          </a:p>
        </p:txBody>
      </p:sp>
      <p:graphicFrame>
        <p:nvGraphicFramePr>
          <p:cNvPr id="5" name="Table 4">
            <a:extLst>
              <a:ext uri="{FF2B5EF4-FFF2-40B4-BE49-F238E27FC236}">
                <a16:creationId xmlns:a16="http://schemas.microsoft.com/office/drawing/2014/main" id="{153830E1-75C9-406B-98BD-604A0F00833A}"/>
              </a:ext>
            </a:extLst>
          </p:cNvPr>
          <p:cNvGraphicFramePr>
            <a:graphicFrameLocks noGrp="1"/>
          </p:cNvGraphicFramePr>
          <p:nvPr>
            <p:extLst>
              <p:ext uri="{D42A27DB-BD31-4B8C-83A1-F6EECF244321}">
                <p14:modId xmlns:p14="http://schemas.microsoft.com/office/powerpoint/2010/main" val="3267367781"/>
              </p:ext>
            </p:extLst>
          </p:nvPr>
        </p:nvGraphicFramePr>
        <p:xfrm>
          <a:off x="381000" y="882444"/>
          <a:ext cx="8686800" cy="5920740"/>
        </p:xfrm>
        <a:graphic>
          <a:graphicData uri="http://schemas.openxmlformats.org/drawingml/2006/table">
            <a:tbl>
              <a:tblPr firstRow="1" bandRow="1">
                <a:tableStyleId>{5C22544A-7EE6-4342-B048-85BDC9FD1C3A}</a:tableStyleId>
              </a:tblPr>
              <a:tblGrid>
                <a:gridCol w="1163410">
                  <a:extLst>
                    <a:ext uri="{9D8B030D-6E8A-4147-A177-3AD203B41FA5}">
                      <a16:colId xmlns:a16="http://schemas.microsoft.com/office/drawing/2014/main" val="22141358"/>
                    </a:ext>
                  </a:extLst>
                </a:gridCol>
                <a:gridCol w="2016578">
                  <a:extLst>
                    <a:ext uri="{9D8B030D-6E8A-4147-A177-3AD203B41FA5}">
                      <a16:colId xmlns:a16="http://schemas.microsoft.com/office/drawing/2014/main" val="1492578490"/>
                    </a:ext>
                  </a:extLst>
                </a:gridCol>
                <a:gridCol w="2792186">
                  <a:extLst>
                    <a:ext uri="{9D8B030D-6E8A-4147-A177-3AD203B41FA5}">
                      <a16:colId xmlns:a16="http://schemas.microsoft.com/office/drawing/2014/main" val="2717118470"/>
                    </a:ext>
                  </a:extLst>
                </a:gridCol>
                <a:gridCol w="2714626">
                  <a:extLst>
                    <a:ext uri="{9D8B030D-6E8A-4147-A177-3AD203B41FA5}">
                      <a16:colId xmlns:a16="http://schemas.microsoft.com/office/drawing/2014/main" val="1327717186"/>
                    </a:ext>
                  </a:extLst>
                </a:gridCol>
              </a:tblGrid>
              <a:tr h="681278">
                <a:tc>
                  <a:txBody>
                    <a:bodyPr/>
                    <a:lstStyle/>
                    <a:p>
                      <a:endParaRPr lang="en-US" sz="1400" dirty="0"/>
                    </a:p>
                  </a:txBody>
                  <a:tcPr/>
                </a:tc>
                <a:tc>
                  <a:txBody>
                    <a:bodyPr/>
                    <a:lstStyle/>
                    <a:p>
                      <a:r>
                        <a:rPr lang="en-US" sz="1400" dirty="0"/>
                        <a:t>Project</a:t>
                      </a:r>
                    </a:p>
                  </a:txBody>
                  <a:tcPr/>
                </a:tc>
                <a:tc>
                  <a:txBody>
                    <a:bodyPr/>
                    <a:lstStyle/>
                    <a:p>
                      <a:r>
                        <a:rPr lang="en-US" sz="1400" dirty="0"/>
                        <a:t>Program</a:t>
                      </a:r>
                    </a:p>
                  </a:txBody>
                  <a:tcPr/>
                </a:tc>
                <a:tc>
                  <a:txBody>
                    <a:bodyPr/>
                    <a:lstStyle/>
                    <a:p>
                      <a:r>
                        <a:rPr lang="en-US" sz="1400" dirty="0"/>
                        <a:t>Portfolio</a:t>
                      </a:r>
                    </a:p>
                  </a:txBody>
                  <a:tcPr/>
                </a:tc>
                <a:extLst>
                  <a:ext uri="{0D108BD9-81ED-4DB2-BD59-A6C34878D82A}">
                    <a16:rowId xmlns:a16="http://schemas.microsoft.com/office/drawing/2014/main" val="3206734785"/>
                  </a:ext>
                </a:extLst>
              </a:tr>
              <a:tr h="681278">
                <a:tc>
                  <a:txBody>
                    <a:bodyPr/>
                    <a:lstStyle/>
                    <a:p>
                      <a:r>
                        <a:rPr lang="en-US" sz="1400" dirty="0"/>
                        <a:t>Definition</a:t>
                      </a:r>
                    </a:p>
                  </a:txBody>
                  <a:tcPr/>
                </a:tc>
                <a:tc>
                  <a:txBody>
                    <a:bodyPr/>
                    <a:lstStyle/>
                    <a:p>
                      <a:r>
                        <a:rPr lang="en-US" sz="1400" dirty="0"/>
                        <a:t>Temporary endeavor- unique P/S/R</a:t>
                      </a:r>
                    </a:p>
                  </a:txBody>
                  <a:tcPr/>
                </a:tc>
                <a:tc>
                  <a:txBody>
                    <a:bodyPr/>
                    <a:lstStyle/>
                    <a:p>
                      <a:r>
                        <a:rPr lang="en-US" sz="1400" dirty="0"/>
                        <a:t>Group of related projects, sub-prog, prog-activities to obtain benefits </a:t>
                      </a:r>
                    </a:p>
                  </a:txBody>
                  <a:tcPr/>
                </a:tc>
                <a:tc>
                  <a:txBody>
                    <a:bodyPr/>
                    <a:lstStyle/>
                    <a:p>
                      <a:r>
                        <a:rPr lang="en-US" sz="1400" dirty="0"/>
                        <a:t>Collection of Project/Prog/Sub-Portfolio/Operation to achieve strategic objective</a:t>
                      </a:r>
                    </a:p>
                  </a:txBody>
                  <a:tcPr/>
                </a:tc>
                <a:extLst>
                  <a:ext uri="{0D108BD9-81ED-4DB2-BD59-A6C34878D82A}">
                    <a16:rowId xmlns:a16="http://schemas.microsoft.com/office/drawing/2014/main" val="2028745935"/>
                  </a:ext>
                </a:extLst>
              </a:tr>
              <a:tr h="681278">
                <a:tc>
                  <a:txBody>
                    <a:bodyPr/>
                    <a:lstStyle/>
                    <a:p>
                      <a:r>
                        <a:rPr lang="en-US" sz="1400" dirty="0"/>
                        <a:t>Scope</a:t>
                      </a:r>
                    </a:p>
                  </a:txBody>
                  <a:tcPr/>
                </a:tc>
                <a:tc>
                  <a:txBody>
                    <a:bodyPr/>
                    <a:lstStyle/>
                    <a:p>
                      <a:r>
                        <a:rPr lang="en-US" sz="1400" dirty="0"/>
                        <a:t>Defined objective. Scope progressive elaborate.</a:t>
                      </a:r>
                    </a:p>
                  </a:txBody>
                  <a:tcPr/>
                </a:tc>
                <a:tc>
                  <a:txBody>
                    <a:bodyPr/>
                    <a:lstStyle/>
                    <a:p>
                      <a:r>
                        <a:rPr lang="en-US" sz="1400" dirty="0"/>
                        <a:t>Output and outcome of program component produce benefits to the org.</a:t>
                      </a:r>
                    </a:p>
                  </a:txBody>
                  <a:tcPr/>
                </a:tc>
                <a:tc>
                  <a:txBody>
                    <a:bodyPr/>
                    <a:lstStyle/>
                    <a:p>
                      <a:r>
                        <a:rPr lang="en-US" sz="1400" dirty="0"/>
                        <a:t>Changes with the change of org strategic objective</a:t>
                      </a:r>
                    </a:p>
                  </a:txBody>
                  <a:tcPr/>
                </a:tc>
                <a:extLst>
                  <a:ext uri="{0D108BD9-81ED-4DB2-BD59-A6C34878D82A}">
                    <a16:rowId xmlns:a16="http://schemas.microsoft.com/office/drawing/2014/main" val="3534351376"/>
                  </a:ext>
                </a:extLst>
              </a:tr>
              <a:tr h="681278">
                <a:tc>
                  <a:txBody>
                    <a:bodyPr/>
                    <a:lstStyle/>
                    <a:p>
                      <a:r>
                        <a:rPr lang="en-US" sz="1400" dirty="0"/>
                        <a:t>Change</a:t>
                      </a:r>
                    </a:p>
                  </a:txBody>
                  <a:tcPr/>
                </a:tc>
                <a:tc>
                  <a:txBody>
                    <a:bodyPr/>
                    <a:lstStyle/>
                    <a:p>
                      <a:r>
                        <a:rPr lang="en-US" sz="1400" dirty="0"/>
                        <a:t>Manage change in output</a:t>
                      </a:r>
                    </a:p>
                  </a:txBody>
                  <a:tcPr/>
                </a:tc>
                <a:tc>
                  <a:txBody>
                    <a:bodyPr/>
                    <a:lstStyle/>
                    <a:p>
                      <a:r>
                        <a:rPr lang="en-US" sz="1400" dirty="0"/>
                        <a:t>Manage changes in benefits from prog components</a:t>
                      </a:r>
                    </a:p>
                  </a:txBody>
                  <a:tcPr/>
                </a:tc>
                <a:tc>
                  <a:txBody>
                    <a:bodyPr/>
                    <a:lstStyle/>
                    <a:p>
                      <a:r>
                        <a:rPr lang="en-US" sz="1400" dirty="0"/>
                        <a:t>Manage changes in external/internal environment and impact on strategy</a:t>
                      </a:r>
                    </a:p>
                  </a:txBody>
                  <a:tcPr/>
                </a:tc>
                <a:extLst>
                  <a:ext uri="{0D108BD9-81ED-4DB2-BD59-A6C34878D82A}">
                    <a16:rowId xmlns:a16="http://schemas.microsoft.com/office/drawing/2014/main" val="3475969093"/>
                  </a:ext>
                </a:extLst>
              </a:tr>
              <a:tr h="737466">
                <a:tc>
                  <a:txBody>
                    <a:bodyPr/>
                    <a:lstStyle/>
                    <a:p>
                      <a:r>
                        <a:rPr lang="en-US" sz="1400" dirty="0"/>
                        <a:t>Planning</a:t>
                      </a:r>
                    </a:p>
                  </a:txBody>
                  <a:tcPr/>
                </a:tc>
                <a:tc>
                  <a:txBody>
                    <a:bodyPr/>
                    <a:lstStyle/>
                    <a:p>
                      <a:r>
                        <a:rPr lang="en-US" sz="1400" dirty="0"/>
                        <a:t>Plan progressively with high level plan</a:t>
                      </a:r>
                    </a:p>
                  </a:txBody>
                  <a:tcPr/>
                </a:tc>
                <a:tc>
                  <a:txBody>
                    <a:bodyPr/>
                    <a:lstStyle/>
                    <a:p>
                      <a:r>
                        <a:rPr lang="en-US" sz="1400" dirty="0"/>
                        <a:t>High level to track inter-dependencies of prog components. Guide for </a:t>
                      </a:r>
                      <a:r>
                        <a:rPr lang="en-US" sz="1400" dirty="0" err="1"/>
                        <a:t>proj</a:t>
                      </a:r>
                      <a:r>
                        <a:rPr lang="en-US" sz="1400" dirty="0"/>
                        <a:t> planning</a:t>
                      </a:r>
                    </a:p>
                  </a:txBody>
                  <a:tcPr/>
                </a:tc>
                <a:tc>
                  <a:txBody>
                    <a:bodyPr/>
                    <a:lstStyle/>
                    <a:p>
                      <a:r>
                        <a:rPr lang="en-US" sz="1400" dirty="0"/>
                        <a:t>Process to aggregate portfolio from program and project</a:t>
                      </a:r>
                    </a:p>
                  </a:txBody>
                  <a:tcPr/>
                </a:tc>
                <a:extLst>
                  <a:ext uri="{0D108BD9-81ED-4DB2-BD59-A6C34878D82A}">
                    <a16:rowId xmlns:a16="http://schemas.microsoft.com/office/drawing/2014/main" val="787166691"/>
                  </a:ext>
                </a:extLst>
              </a:tr>
              <a:tr h="681278">
                <a:tc>
                  <a:txBody>
                    <a:bodyPr/>
                    <a:lstStyle/>
                    <a:p>
                      <a:r>
                        <a:rPr lang="en-US" sz="1400" dirty="0"/>
                        <a:t>Management</a:t>
                      </a:r>
                    </a:p>
                  </a:txBody>
                  <a:tcPr/>
                </a:tc>
                <a:tc>
                  <a:txBody>
                    <a:bodyPr/>
                    <a:lstStyle/>
                    <a:p>
                      <a:r>
                        <a:rPr lang="en-US" sz="1400" dirty="0"/>
                        <a:t>Project Team</a:t>
                      </a:r>
                    </a:p>
                  </a:txBody>
                  <a:tcPr/>
                </a:tc>
                <a:tc>
                  <a:txBody>
                    <a:bodyPr/>
                    <a:lstStyle/>
                    <a:p>
                      <a:r>
                        <a:rPr lang="en-US" sz="1400" dirty="0"/>
                        <a:t>Coordinating between project team to ensure program benefits</a:t>
                      </a:r>
                    </a:p>
                  </a:txBody>
                  <a:tcPr/>
                </a:tc>
                <a:tc>
                  <a:txBody>
                    <a:bodyPr/>
                    <a:lstStyle/>
                    <a:p>
                      <a:r>
                        <a:rPr lang="en-US" sz="1400" dirty="0"/>
                        <a:t>Portfolio staff which coordinate to aggregate results for portfolio</a:t>
                      </a:r>
                    </a:p>
                  </a:txBody>
                  <a:tcPr/>
                </a:tc>
                <a:extLst>
                  <a:ext uri="{0D108BD9-81ED-4DB2-BD59-A6C34878D82A}">
                    <a16:rowId xmlns:a16="http://schemas.microsoft.com/office/drawing/2014/main" val="2688527175"/>
                  </a:ext>
                </a:extLst>
              </a:tr>
              <a:tr h="737466">
                <a:tc>
                  <a:txBody>
                    <a:bodyPr/>
                    <a:lstStyle/>
                    <a:p>
                      <a:r>
                        <a:rPr lang="en-US" sz="1400" dirty="0"/>
                        <a:t>Monitoring</a:t>
                      </a:r>
                    </a:p>
                  </a:txBody>
                  <a:tcPr/>
                </a:tc>
                <a:tc>
                  <a:txBody>
                    <a:bodyPr/>
                    <a:lstStyle/>
                    <a:p>
                      <a:r>
                        <a:rPr lang="en-US" sz="1400" dirty="0"/>
                        <a:t>Monitor and Control the work which produce unique P/S/R</a:t>
                      </a:r>
                    </a:p>
                  </a:txBody>
                  <a:tcPr/>
                </a:tc>
                <a:tc>
                  <a:txBody>
                    <a:bodyPr/>
                    <a:lstStyle/>
                    <a:p>
                      <a:r>
                        <a:rPr lang="en-US" sz="1400" dirty="0"/>
                        <a:t>Monitor and Control the work which ensure program goal, objective, schedule, budget, benefits</a:t>
                      </a:r>
                    </a:p>
                  </a:txBody>
                  <a:tcPr/>
                </a:tc>
                <a:tc>
                  <a:txBody>
                    <a:bodyPr/>
                    <a:lstStyle/>
                    <a:p>
                      <a:r>
                        <a:rPr lang="en-US" sz="1400" dirty="0"/>
                        <a:t>Monitor and Control strategic change and resource allocation</a:t>
                      </a:r>
                    </a:p>
                  </a:txBody>
                  <a:tcPr/>
                </a:tc>
                <a:extLst>
                  <a:ext uri="{0D108BD9-81ED-4DB2-BD59-A6C34878D82A}">
                    <a16:rowId xmlns:a16="http://schemas.microsoft.com/office/drawing/2014/main" val="675062195"/>
                  </a:ext>
                </a:extLst>
              </a:tr>
              <a:tr h="681278">
                <a:tc>
                  <a:txBody>
                    <a:bodyPr/>
                    <a:lstStyle/>
                    <a:p>
                      <a:r>
                        <a:rPr lang="en-US" sz="1400" dirty="0"/>
                        <a:t>Success</a:t>
                      </a:r>
                    </a:p>
                  </a:txBody>
                  <a:tcPr/>
                </a:tc>
                <a:tc>
                  <a:txBody>
                    <a:bodyPr/>
                    <a:lstStyle/>
                    <a:p>
                      <a:r>
                        <a:rPr lang="en-US" sz="1400" dirty="0"/>
                        <a:t>Cost, Time, Quality, Customer Satisfaction</a:t>
                      </a:r>
                    </a:p>
                  </a:txBody>
                  <a:tcPr/>
                </a:tc>
                <a:tc>
                  <a:txBody>
                    <a:bodyPr/>
                    <a:lstStyle/>
                    <a:p>
                      <a:r>
                        <a:rPr lang="en-US" sz="1400" dirty="0"/>
                        <a:t>Ability to deliver intended benefits in efficient way</a:t>
                      </a:r>
                    </a:p>
                  </a:txBody>
                  <a:tcPr/>
                </a:tc>
                <a:tc>
                  <a:txBody>
                    <a:bodyPr/>
                    <a:lstStyle/>
                    <a:p>
                      <a:r>
                        <a:rPr lang="en-US" sz="1400" dirty="0"/>
                        <a:t>ROI</a:t>
                      </a:r>
                    </a:p>
                  </a:txBody>
                  <a:tcPr/>
                </a:tc>
                <a:extLst>
                  <a:ext uri="{0D108BD9-81ED-4DB2-BD59-A6C34878D82A}">
                    <a16:rowId xmlns:a16="http://schemas.microsoft.com/office/drawing/2014/main" val="1297074663"/>
                  </a:ext>
                </a:extLst>
              </a:tr>
            </a:tbl>
          </a:graphicData>
        </a:graphic>
      </p:graphicFrame>
    </p:spTree>
    <p:extLst>
      <p:ext uri="{BB962C8B-B14F-4D97-AF65-F5344CB8AC3E}">
        <p14:creationId xmlns:p14="http://schemas.microsoft.com/office/powerpoint/2010/main" val="1768728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dirty="0">
                <a:ea typeface="Microsoft YaHei" panose="020B0503020204020204" pitchFamily="34" charset="-122"/>
              </a:rPr>
              <a:t>	</a:t>
            </a:r>
            <a:r>
              <a:rPr lang="en-US" altLang="en-US" b="1" u="sng" dirty="0">
                <a:ea typeface="Microsoft YaHei" panose="020B0503020204020204" pitchFamily="34" charset="-122"/>
              </a:rPr>
              <a:t>Persons or organizations </a:t>
            </a:r>
            <a:r>
              <a:rPr lang="en-US" altLang="en-US" b="1" dirty="0">
                <a:ea typeface="Microsoft YaHei" panose="020B0503020204020204" pitchFamily="34" charset="-122"/>
              </a:rPr>
              <a:t>who are actively </a:t>
            </a:r>
            <a:r>
              <a:rPr lang="en-US" altLang="en-US" b="1" i="1" dirty="0">
                <a:ea typeface="Microsoft YaHei" panose="020B0503020204020204" pitchFamily="34" charset="-122"/>
              </a:rPr>
              <a:t>involved</a:t>
            </a:r>
            <a:r>
              <a:rPr lang="en-US" altLang="en-US" b="1" dirty="0">
                <a:ea typeface="Microsoft YaHei" panose="020B0503020204020204" pitchFamily="34" charset="-122"/>
              </a:rPr>
              <a:t> in the project or whose </a:t>
            </a:r>
            <a:r>
              <a:rPr lang="en-US" altLang="en-US" b="1" u="sng" dirty="0">
                <a:ea typeface="Microsoft YaHei" panose="020B0503020204020204" pitchFamily="34" charset="-122"/>
              </a:rPr>
              <a:t>interests maybe </a:t>
            </a:r>
            <a:r>
              <a:rPr lang="en-US" altLang="en-US" b="1" dirty="0">
                <a:ea typeface="Microsoft YaHei" panose="020B0503020204020204" pitchFamily="34" charset="-122"/>
              </a:rPr>
              <a:t>positively or negatively </a:t>
            </a:r>
            <a:r>
              <a:rPr lang="en-US" altLang="en-US" b="1" i="1" dirty="0">
                <a:ea typeface="Microsoft YaHei" panose="020B0503020204020204" pitchFamily="34" charset="-122"/>
              </a:rPr>
              <a:t>affected</a:t>
            </a:r>
            <a:r>
              <a:rPr lang="en-US" altLang="en-US" b="1" dirty="0">
                <a:ea typeface="Microsoft YaHei" panose="020B0503020204020204" pitchFamily="34" charset="-122"/>
              </a:rPr>
              <a:t> by the </a:t>
            </a:r>
            <a:r>
              <a:rPr lang="en-US" altLang="en-US" b="1" u="sng" dirty="0">
                <a:ea typeface="Microsoft YaHei" panose="020B0503020204020204" pitchFamily="34" charset="-122"/>
              </a:rPr>
              <a:t>performance</a:t>
            </a:r>
            <a:r>
              <a:rPr lang="en-US" altLang="en-US" b="1" dirty="0">
                <a:ea typeface="Microsoft YaHei" panose="020B0503020204020204" pitchFamily="34" charset="-122"/>
              </a:rPr>
              <a:t> or </a:t>
            </a:r>
            <a:r>
              <a:rPr lang="en-US" altLang="en-US" b="1" u="sng" dirty="0">
                <a:ea typeface="Microsoft YaHei" panose="020B0503020204020204" pitchFamily="34" charset="-122"/>
              </a:rPr>
              <a:t>completion</a:t>
            </a:r>
            <a:r>
              <a:rPr lang="en-US" altLang="en-US" b="1" dirty="0">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54</a:t>
            </a:fld>
            <a:endParaRPr lang="en-US" altLang="en-US" sz="1200">
              <a:solidFill>
                <a:srgbClr val="898989"/>
              </a:solidFill>
            </a:endParaRPr>
          </a:p>
        </p:txBody>
      </p:sp>
      <p:sp>
        <p:nvSpPr>
          <p:cNvPr id="9" name="Text Box 3">
            <a:extLst>
              <a:ext uri="{FF2B5EF4-FFF2-40B4-BE49-F238E27FC236}">
                <a16:creationId xmlns:a16="http://schemas.microsoft.com/office/drawing/2014/main" id="{249A3C9E-B6EA-4E00-9952-2024AB60D04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
        <p:nvSpPr>
          <p:cNvPr id="8" name="Text Box 3">
            <a:extLst>
              <a:ext uri="{FF2B5EF4-FFF2-40B4-BE49-F238E27FC236}">
                <a16:creationId xmlns:a16="http://schemas.microsoft.com/office/drawing/2014/main" id="{FB523B75-37EE-4A88-8454-BB2660F64501}"/>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56</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dirty="0">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dirty="0">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0"/>
                <a:ext cx="1222" cy="1872"/>
                <a:chOff x="3759" y="1730"/>
                <a:chExt cx="1222" cy="1872"/>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0"/>
                  <a:ext cx="1222" cy="1728"/>
                  <a:chOff x="3759" y="1730"/>
                  <a:chExt cx="1222" cy="1728"/>
                </a:xfrm>
              </p:grpSpPr>
              <p:sp>
                <p:nvSpPr>
                  <p:cNvPr id="29731" name="AutoShape 35"/>
                  <p:cNvSpPr>
                    <a:spLocks noChangeArrowheads="1"/>
                  </p:cNvSpPr>
                  <p:nvPr/>
                </p:nvSpPr>
                <p:spPr bwMode="auto">
                  <a:xfrm>
                    <a:off x="3974" y="173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dirty="0">
                        <a:solidFill>
                          <a:srgbClr val="000000"/>
                        </a:solidFill>
                        <a:ea typeface="Microsoft YaHei" charset="0"/>
                        <a:cs typeface="Microsoft YaHei" charset="0"/>
                      </a:rPr>
                      <a:t>Functional</a:t>
                    </a:r>
                    <a:br>
                      <a:rPr lang="en-US" sz="1600" dirty="0">
                        <a:solidFill>
                          <a:srgbClr val="000000"/>
                        </a:solidFill>
                        <a:ea typeface="Microsoft YaHei" charset="0"/>
                        <a:cs typeface="Microsoft YaHei" charset="0"/>
                      </a:rPr>
                    </a:br>
                    <a:r>
                      <a:rPr lang="en-US" sz="1600" dirty="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dirty="0">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a:xfrm>
            <a:off x="228600" y="990600"/>
            <a:ext cx="4495800" cy="5181599"/>
          </a:xfrm>
        </p:spPr>
        <p:txBody>
          <a:bodyPr>
            <a:normAutofit/>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PM Framework Continue…</a:t>
            </a:r>
          </a:p>
          <a:p>
            <a:pPr marL="566738" lvl="1" indent="-276225"/>
            <a:r>
              <a:rPr lang="en-US" sz="2000" dirty="0"/>
              <a:t>Project Integration Management</a:t>
            </a:r>
          </a:p>
          <a:p>
            <a:pPr marL="406400" indent="-285750"/>
            <a:r>
              <a:rPr lang="en-US" sz="2000" b="1" dirty="0"/>
              <a:t>Day 3:</a:t>
            </a:r>
          </a:p>
          <a:p>
            <a:pPr marL="566738" lvl="1" indent="-276225"/>
            <a:r>
              <a:rPr lang="en-US" sz="2000" dirty="0"/>
              <a:t>Project Scope Management</a:t>
            </a:r>
          </a:p>
          <a:p>
            <a:pPr marL="566738" lvl="1" indent="-276225"/>
            <a:r>
              <a:rPr lang="en-US" sz="2000" dirty="0"/>
              <a:t>Project Schedule Management</a:t>
            </a:r>
          </a:p>
          <a:p>
            <a:pPr marL="406400" indent="-285750"/>
            <a:r>
              <a:rPr lang="en-US" sz="2000" b="1" dirty="0"/>
              <a:t>Day 4:</a:t>
            </a:r>
          </a:p>
          <a:p>
            <a:pPr marL="566738" lvl="1" indent="-276225"/>
            <a:r>
              <a:rPr lang="en-US" sz="2000" dirty="0"/>
              <a:t>Project Cost Management</a:t>
            </a:r>
          </a:p>
          <a:p>
            <a:pPr marL="566738" lvl="1" indent="-276225"/>
            <a:r>
              <a:rPr lang="en-US" sz="2000" dirty="0"/>
              <a:t>Project Quality Management</a:t>
            </a:r>
          </a:p>
          <a:p>
            <a:endParaRPr lang="en-US" sz="2000" dirty="0"/>
          </a:p>
        </p:txBody>
      </p:sp>
      <p:sp>
        <p:nvSpPr>
          <p:cNvPr id="8" name="Content Placeholder 7"/>
          <p:cNvSpPr>
            <a:spLocks noGrp="1"/>
          </p:cNvSpPr>
          <p:nvPr>
            <p:ph idx="13"/>
          </p:nvPr>
        </p:nvSpPr>
        <p:spPr>
          <a:xfrm>
            <a:off x="4572000" y="990600"/>
            <a:ext cx="4419600" cy="4724400"/>
          </a:xfrm>
        </p:spPr>
        <p:txBody>
          <a:bodyPr>
            <a:normAutofit fontScale="92500"/>
          </a:bodyPr>
          <a:lstStyle/>
          <a:p>
            <a:r>
              <a:rPr lang="en-US" sz="2000" b="1" dirty="0"/>
              <a:t>Day 5:</a:t>
            </a:r>
          </a:p>
          <a:p>
            <a:pPr marL="508000" lvl="1" indent="-276225"/>
            <a:r>
              <a:rPr lang="en-US" sz="2000" dirty="0"/>
              <a:t>Project Resource Management</a:t>
            </a:r>
          </a:p>
          <a:p>
            <a:r>
              <a:rPr lang="en-US" sz="2000" b="1" dirty="0"/>
              <a:t>Day 6:</a:t>
            </a:r>
          </a:p>
          <a:p>
            <a:pPr marL="508000" lvl="1" indent="-276225"/>
            <a:r>
              <a:rPr lang="en-US" sz="2100" dirty="0"/>
              <a:t>Project Communication Management</a:t>
            </a:r>
          </a:p>
          <a:p>
            <a:pPr marL="508000" lvl="1" indent="-276225"/>
            <a:r>
              <a:rPr lang="en-US" sz="2100" dirty="0"/>
              <a:t>Project Stakeholder Management </a:t>
            </a:r>
          </a:p>
          <a:p>
            <a:r>
              <a:rPr lang="en-US" sz="2000" b="1" dirty="0"/>
              <a:t>Day 7:</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r>
              <a:rPr lang="en-US" sz="2000" b="1" dirty="0"/>
              <a:t>Day 8:</a:t>
            </a:r>
          </a:p>
          <a:p>
            <a:pPr marL="508000" lvl="1" indent="-276225">
              <a:lnSpc>
                <a:spcPct val="90000"/>
              </a:lnSpc>
            </a:pPr>
            <a:r>
              <a:rPr lang="en-US" sz="2100" dirty="0"/>
              <a:t>Review All</a:t>
            </a:r>
          </a:p>
          <a:p>
            <a:pPr marL="508000" lvl="1" indent="-276225">
              <a:lnSpc>
                <a:spcPct val="90000"/>
              </a:lnSpc>
            </a:pPr>
            <a:r>
              <a:rPr lang="en-US" sz="2100" dirty="0"/>
              <a:t>Case Study</a:t>
            </a:r>
          </a:p>
          <a:p>
            <a:pPr marL="508000" lvl="1" indent="-276225">
              <a:lnSpc>
                <a:spcPct val="90000"/>
              </a:lnSpc>
            </a:pPr>
            <a:r>
              <a:rPr lang="en-US" sz="2100" dirty="0"/>
              <a:t>200 Question Exam &amp; Review</a:t>
            </a:r>
          </a:p>
          <a:p>
            <a:pPr marL="508000" lvl="1" indent="-276225">
              <a:lnSpc>
                <a:spcPct val="90000"/>
              </a:lnSpc>
            </a:pPr>
            <a:r>
              <a:rPr lang="en-US" sz="2100" dirty="0"/>
              <a:t>Demo Online Tutorial</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92A11C3B-14C1-45FE-8AF3-5A1BDDCA8C05}" type="slidenum">
              <a:rPr lang="en-US" altLang="en-US" smtClean="0"/>
              <a:pPr>
                <a:defRPr/>
              </a:pPr>
              <a:t>6</a:t>
            </a:fld>
            <a:endParaRPr lang="en-US" altLang="en-US"/>
          </a:p>
        </p:txBody>
      </p:sp>
    </p:spTree>
    <p:extLst>
      <p:ext uri="{BB962C8B-B14F-4D97-AF65-F5344CB8AC3E}">
        <p14:creationId xmlns:p14="http://schemas.microsoft.com/office/powerpoint/2010/main" val="147060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60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dirty="0">
                    <a:solidFill>
                      <a:srgbClr val="000000"/>
                    </a:solidFill>
                    <a:ea typeface="Microsoft YaHei" charset="0"/>
                    <a:cs typeface="Microsoft YaHei" charset="0"/>
                  </a:rPr>
                  <a:t>Manager of</a:t>
                </a:r>
                <a:br>
                  <a:rPr lang="en-US" sz="1600" dirty="0">
                    <a:solidFill>
                      <a:srgbClr val="000000"/>
                    </a:solidFill>
                    <a:ea typeface="Microsoft YaHei" charset="0"/>
                    <a:cs typeface="Microsoft YaHei" charset="0"/>
                  </a:rPr>
                </a:br>
                <a:r>
                  <a:rPr lang="en-US" sz="1600" dirty="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dirty="0">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61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1684" name="Text Box 3"/>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63</a:t>
            </a:fld>
            <a:endParaRPr lang="en-US" altLang="en-US" sz="1200">
              <a:solidFill>
                <a:srgbClr val="898989"/>
              </a:solidFill>
            </a:endParaRPr>
          </a:p>
        </p:txBody>
      </p:sp>
      <p:pic>
        <p:nvPicPr>
          <p:cNvPr id="3" name="Picture 2">
            <a:extLst>
              <a:ext uri="{FF2B5EF4-FFF2-40B4-BE49-F238E27FC236}">
                <a16:creationId xmlns:a16="http://schemas.microsoft.com/office/drawing/2014/main" id="{E27DF960-D277-468D-B789-B46889E1F2D5}"/>
              </a:ext>
            </a:extLst>
          </p:cNvPr>
          <p:cNvPicPr>
            <a:picLocks noChangeAspect="1"/>
          </p:cNvPicPr>
          <p:nvPr/>
        </p:nvPicPr>
        <p:blipFill>
          <a:blip r:embed="rId3"/>
          <a:stretch>
            <a:fillRect/>
          </a:stretch>
        </p:blipFill>
        <p:spPr>
          <a:xfrm>
            <a:off x="533400" y="808038"/>
            <a:ext cx="8153400" cy="580044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64</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65</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3253CE-5C75-46F2-8645-996F09B882C6}"/>
              </a:ext>
            </a:extLst>
          </p:cNvPr>
          <p:cNvSpPr>
            <a:spLocks noGrp="1"/>
          </p:cNvSpPr>
          <p:nvPr>
            <p:ph type="title"/>
          </p:nvPr>
        </p:nvSpPr>
        <p:spPr/>
        <p:txBody>
          <a:bodyPr/>
          <a:lstStyle/>
          <a:p>
            <a:r>
              <a:rPr lang="en-US" dirty="0"/>
              <a:t>Project Documents</a:t>
            </a:r>
          </a:p>
        </p:txBody>
      </p:sp>
      <p:sp>
        <p:nvSpPr>
          <p:cNvPr id="3" name="Content Placeholder 2">
            <a:extLst>
              <a:ext uri="{FF2B5EF4-FFF2-40B4-BE49-F238E27FC236}">
                <a16:creationId xmlns:a16="http://schemas.microsoft.com/office/drawing/2014/main" id="{E963EFCF-A95F-453A-B1E5-E8C71C9A1396}"/>
              </a:ext>
            </a:extLst>
          </p:cNvPr>
          <p:cNvSpPr>
            <a:spLocks noGrp="1"/>
          </p:cNvSpPr>
          <p:nvPr>
            <p:ph idx="1"/>
          </p:nvPr>
        </p:nvSpPr>
        <p:spPr/>
        <p:txBody>
          <a:bodyPr>
            <a:normAutofit fontScale="70000" lnSpcReduction="20000"/>
          </a:bodyPr>
          <a:lstStyle/>
          <a:p>
            <a:pPr marL="514350" indent="-514350">
              <a:buFont typeface="+mj-lt"/>
              <a:buAutoNum type="arabicPeriod"/>
            </a:pPr>
            <a:r>
              <a:rPr lang="en-IN" dirty="0"/>
              <a:t>Activity attributes</a:t>
            </a:r>
          </a:p>
          <a:p>
            <a:pPr marL="514350" indent="-514350">
              <a:buFont typeface="+mj-lt"/>
              <a:buAutoNum type="arabicPeriod"/>
            </a:pPr>
            <a:r>
              <a:rPr lang="en-IN" dirty="0"/>
              <a:t>Activity list</a:t>
            </a:r>
          </a:p>
          <a:p>
            <a:pPr marL="514350" indent="-514350">
              <a:buFont typeface="+mj-lt"/>
              <a:buAutoNum type="arabicPeriod"/>
            </a:pPr>
            <a:r>
              <a:rPr lang="en-IN" dirty="0"/>
              <a:t>Assumption log</a:t>
            </a:r>
          </a:p>
          <a:p>
            <a:pPr marL="514350" indent="-514350">
              <a:buFont typeface="+mj-lt"/>
              <a:buAutoNum type="arabicPeriod"/>
            </a:pPr>
            <a:r>
              <a:rPr lang="en-IN" dirty="0"/>
              <a:t>Basis of estimates</a:t>
            </a:r>
          </a:p>
          <a:p>
            <a:pPr marL="514350" indent="-514350">
              <a:buFont typeface="+mj-lt"/>
              <a:buAutoNum type="arabicPeriod"/>
            </a:pPr>
            <a:r>
              <a:rPr lang="en-IN" dirty="0"/>
              <a:t>Change log</a:t>
            </a:r>
          </a:p>
          <a:p>
            <a:pPr marL="514350" indent="-514350">
              <a:buFont typeface="+mj-lt"/>
              <a:buAutoNum type="arabicPeriod"/>
            </a:pPr>
            <a:r>
              <a:rPr lang="en-IN" dirty="0"/>
              <a:t>Cost estimates</a:t>
            </a:r>
          </a:p>
          <a:p>
            <a:pPr marL="514350" indent="-514350">
              <a:buFont typeface="+mj-lt"/>
              <a:buAutoNum type="arabicPeriod"/>
            </a:pPr>
            <a:r>
              <a:rPr lang="en-IN" dirty="0"/>
              <a:t>Cost forecasts</a:t>
            </a:r>
          </a:p>
          <a:p>
            <a:pPr marL="514350" indent="-514350">
              <a:buFont typeface="+mj-lt"/>
              <a:buAutoNum type="arabicPeriod"/>
            </a:pPr>
            <a:r>
              <a:rPr lang="en-IN" dirty="0"/>
              <a:t>Duration estimates</a:t>
            </a:r>
          </a:p>
          <a:p>
            <a:pPr marL="514350" indent="-514350">
              <a:buFont typeface="+mj-lt"/>
              <a:buAutoNum type="arabicPeriod"/>
            </a:pPr>
            <a:r>
              <a:rPr lang="en-IN" dirty="0"/>
              <a:t>Issue log</a:t>
            </a:r>
          </a:p>
          <a:p>
            <a:pPr marL="514350" indent="-514350">
              <a:buFont typeface="+mj-lt"/>
              <a:buAutoNum type="arabicPeriod"/>
            </a:pPr>
            <a:r>
              <a:rPr lang="en-IN" dirty="0"/>
              <a:t>Lessons learned register</a:t>
            </a:r>
          </a:p>
          <a:p>
            <a:pPr marL="514350" indent="-514350">
              <a:buFont typeface="+mj-lt"/>
              <a:buAutoNum type="arabicPeriod"/>
            </a:pPr>
            <a:r>
              <a:rPr lang="en-IN" dirty="0"/>
              <a:t>Milestone list</a:t>
            </a:r>
          </a:p>
          <a:p>
            <a:pPr marL="514350" indent="-514350">
              <a:buFont typeface="+mj-lt"/>
              <a:buAutoNum type="arabicPeriod"/>
            </a:pPr>
            <a:r>
              <a:rPr lang="en-IN" dirty="0"/>
              <a:t>Physical resource assignments</a:t>
            </a:r>
          </a:p>
          <a:p>
            <a:pPr marL="514350" indent="-514350">
              <a:buFont typeface="+mj-lt"/>
              <a:buAutoNum type="arabicPeriod"/>
            </a:pPr>
            <a:r>
              <a:rPr lang="en-IN" dirty="0"/>
              <a:t>Project calendars</a:t>
            </a:r>
          </a:p>
          <a:p>
            <a:pPr marL="514350" indent="-514350">
              <a:buFont typeface="+mj-lt"/>
              <a:buAutoNum type="arabicPeriod"/>
            </a:pPr>
            <a:r>
              <a:rPr lang="en-IN" dirty="0"/>
              <a:t>Project communications</a:t>
            </a:r>
          </a:p>
          <a:p>
            <a:pPr marL="514350" indent="-514350">
              <a:buFont typeface="+mj-lt"/>
              <a:buAutoNum type="arabicPeriod"/>
            </a:pPr>
            <a:r>
              <a:rPr lang="en-IN" dirty="0"/>
              <a:t>Project schedule</a:t>
            </a:r>
          </a:p>
          <a:p>
            <a:pPr marL="514350" indent="-514350">
              <a:buFont typeface="+mj-lt"/>
              <a:buAutoNum type="arabicPeriod"/>
            </a:pPr>
            <a:r>
              <a:rPr lang="en-IN" dirty="0"/>
              <a:t>Project schedule network diagrams</a:t>
            </a:r>
          </a:p>
          <a:p>
            <a:endParaRPr lang="en-IN" dirty="0"/>
          </a:p>
          <a:p>
            <a:endParaRPr lang="en-IN" dirty="0"/>
          </a:p>
          <a:p>
            <a:endParaRPr lang="en-US" dirty="0"/>
          </a:p>
        </p:txBody>
      </p:sp>
      <p:sp>
        <p:nvSpPr>
          <p:cNvPr id="7" name="Content Placeholder 6">
            <a:extLst>
              <a:ext uri="{FF2B5EF4-FFF2-40B4-BE49-F238E27FC236}">
                <a16:creationId xmlns:a16="http://schemas.microsoft.com/office/drawing/2014/main" id="{512DAF7D-AEA4-43E3-937D-F43C8EB2BD7E}"/>
              </a:ext>
            </a:extLst>
          </p:cNvPr>
          <p:cNvSpPr>
            <a:spLocks noGrp="1"/>
          </p:cNvSpPr>
          <p:nvPr>
            <p:ph idx="13"/>
          </p:nvPr>
        </p:nvSpPr>
        <p:spPr/>
        <p:txBody>
          <a:bodyPr>
            <a:normAutofit fontScale="92500" lnSpcReduction="20000"/>
          </a:bodyPr>
          <a:lstStyle/>
          <a:p>
            <a:pPr marL="514350" indent="-514350">
              <a:buFont typeface="+mj-lt"/>
              <a:buAutoNum type="arabicPeriod" startAt="17"/>
            </a:pPr>
            <a:r>
              <a:rPr lang="en-IN" sz="2000" dirty="0"/>
              <a:t>Project scope statement</a:t>
            </a:r>
          </a:p>
          <a:p>
            <a:pPr marL="514350" indent="-514350">
              <a:buFont typeface="+mj-lt"/>
              <a:buAutoNum type="arabicPeriod" startAt="17"/>
            </a:pPr>
            <a:r>
              <a:rPr lang="en-IN" sz="2000" dirty="0"/>
              <a:t>Project team assignments</a:t>
            </a:r>
          </a:p>
          <a:p>
            <a:pPr marL="514350" indent="-514350">
              <a:buFont typeface="+mj-lt"/>
              <a:buAutoNum type="arabicPeriod" startAt="17"/>
            </a:pPr>
            <a:r>
              <a:rPr lang="en-IN" sz="2000" dirty="0"/>
              <a:t>Quality control measurements</a:t>
            </a:r>
          </a:p>
          <a:p>
            <a:pPr marL="514350" indent="-514350">
              <a:buFont typeface="+mj-lt"/>
              <a:buAutoNum type="arabicPeriod" startAt="17"/>
            </a:pPr>
            <a:r>
              <a:rPr lang="en-IN" sz="2000" dirty="0"/>
              <a:t>Quality metrics</a:t>
            </a:r>
          </a:p>
          <a:p>
            <a:pPr marL="514350" indent="-514350">
              <a:buFont typeface="+mj-lt"/>
              <a:buAutoNum type="arabicPeriod" startAt="17"/>
            </a:pPr>
            <a:r>
              <a:rPr lang="en-IN" sz="2000" dirty="0"/>
              <a:t>Quality reports</a:t>
            </a:r>
          </a:p>
          <a:p>
            <a:pPr marL="514350" indent="-514350">
              <a:buFont typeface="+mj-lt"/>
              <a:buAutoNum type="arabicPeriod" startAt="17"/>
            </a:pPr>
            <a:r>
              <a:rPr lang="en-IN" sz="2000" dirty="0"/>
              <a:t>Requirements documentation</a:t>
            </a:r>
          </a:p>
          <a:p>
            <a:pPr marL="514350" indent="-514350">
              <a:buFont typeface="+mj-lt"/>
              <a:buAutoNum type="arabicPeriod" startAt="17"/>
            </a:pPr>
            <a:r>
              <a:rPr lang="en-IN" sz="2000" dirty="0"/>
              <a:t>Requirements traceability matrix</a:t>
            </a:r>
          </a:p>
          <a:p>
            <a:pPr marL="514350" indent="-514350">
              <a:buFont typeface="+mj-lt"/>
              <a:buAutoNum type="arabicPeriod" startAt="17"/>
            </a:pPr>
            <a:r>
              <a:rPr lang="en-IN" sz="2000" dirty="0"/>
              <a:t>Resource breakdown structure</a:t>
            </a:r>
          </a:p>
          <a:p>
            <a:pPr marL="514350" indent="-514350">
              <a:buFont typeface="+mj-lt"/>
              <a:buAutoNum type="arabicPeriod" startAt="17"/>
            </a:pPr>
            <a:r>
              <a:rPr lang="en-IN" sz="2000" dirty="0"/>
              <a:t>Resource calendars</a:t>
            </a:r>
          </a:p>
          <a:p>
            <a:pPr marL="514350" indent="-514350">
              <a:buFont typeface="+mj-lt"/>
              <a:buAutoNum type="arabicPeriod" startAt="17"/>
            </a:pPr>
            <a:r>
              <a:rPr lang="en-IN" sz="2000" dirty="0"/>
              <a:t>Resource requirements</a:t>
            </a:r>
          </a:p>
          <a:p>
            <a:pPr marL="514350" indent="-514350">
              <a:buFont typeface="+mj-lt"/>
              <a:buAutoNum type="arabicPeriod" startAt="17"/>
            </a:pPr>
            <a:r>
              <a:rPr lang="en-IN" sz="2000" dirty="0"/>
              <a:t>Risk register</a:t>
            </a:r>
          </a:p>
          <a:p>
            <a:pPr marL="514350" indent="-514350">
              <a:buFont typeface="+mj-lt"/>
              <a:buAutoNum type="arabicPeriod" startAt="17"/>
            </a:pPr>
            <a:r>
              <a:rPr lang="en-IN" sz="2000" dirty="0"/>
              <a:t>Risk report</a:t>
            </a:r>
          </a:p>
          <a:p>
            <a:pPr marL="514350" indent="-514350">
              <a:buFont typeface="+mj-lt"/>
              <a:buAutoNum type="arabicPeriod" startAt="17"/>
            </a:pPr>
            <a:r>
              <a:rPr lang="en-IN" sz="2000" dirty="0"/>
              <a:t>Schedule data</a:t>
            </a:r>
          </a:p>
          <a:p>
            <a:pPr marL="514350" indent="-514350">
              <a:buFont typeface="+mj-lt"/>
              <a:buAutoNum type="arabicPeriod" startAt="17"/>
            </a:pPr>
            <a:r>
              <a:rPr lang="en-IN" sz="2000" dirty="0"/>
              <a:t>Schedule forecasts</a:t>
            </a:r>
          </a:p>
          <a:p>
            <a:pPr marL="514350" indent="-514350">
              <a:buFont typeface="+mj-lt"/>
              <a:buAutoNum type="arabicPeriod" startAt="17"/>
            </a:pPr>
            <a:r>
              <a:rPr lang="en-IN" sz="2000" dirty="0"/>
              <a:t>Stakeholder register</a:t>
            </a:r>
          </a:p>
          <a:p>
            <a:pPr marL="514350" indent="-514350">
              <a:buFont typeface="+mj-lt"/>
              <a:buAutoNum type="arabicPeriod" startAt="17"/>
            </a:pPr>
            <a:r>
              <a:rPr lang="en-IN" sz="2000" dirty="0"/>
              <a:t>Team charter</a:t>
            </a:r>
          </a:p>
          <a:p>
            <a:pPr marL="514350" indent="-514350">
              <a:buFont typeface="+mj-lt"/>
              <a:buAutoNum type="arabicPeriod" startAt="17"/>
            </a:pPr>
            <a:r>
              <a:rPr lang="en-IN" sz="2000" dirty="0"/>
              <a:t>Test and evaluation documents</a:t>
            </a:r>
          </a:p>
          <a:p>
            <a:endParaRPr lang="en-US" sz="2000" dirty="0"/>
          </a:p>
        </p:txBody>
      </p:sp>
      <p:sp>
        <p:nvSpPr>
          <p:cNvPr id="4" name="Footer Placeholder 3">
            <a:extLst>
              <a:ext uri="{FF2B5EF4-FFF2-40B4-BE49-F238E27FC236}">
                <a16:creationId xmlns:a16="http://schemas.microsoft.com/office/drawing/2014/main" id="{971D91F3-53A5-4C1B-8A80-9C292628FF12}"/>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06CD002-C540-435F-B315-A6BFA8401A84}"/>
              </a:ext>
            </a:extLst>
          </p:cNvPr>
          <p:cNvSpPr>
            <a:spLocks noGrp="1"/>
          </p:cNvSpPr>
          <p:nvPr>
            <p:ph type="sldNum" sz="quarter" idx="16"/>
          </p:nvPr>
        </p:nvSpPr>
        <p:spPr/>
        <p:txBody>
          <a:bodyPr/>
          <a:lstStyle/>
          <a:p>
            <a:pPr>
              <a:defRPr/>
            </a:pPr>
            <a:fld id="{72DDD327-84E9-44EE-94DF-C6A9CABE3A3A}" type="slidenum">
              <a:rPr lang="en-US" altLang="en-US" smtClean="0"/>
              <a:pPr>
                <a:defRPr/>
              </a:pPr>
              <a:t>66</a:t>
            </a:fld>
            <a:endParaRPr lang="en-US" altLang="en-US"/>
          </a:p>
        </p:txBody>
      </p:sp>
    </p:spTree>
    <p:extLst>
      <p:ext uri="{BB962C8B-B14F-4D97-AF65-F5344CB8AC3E}">
        <p14:creationId xmlns:p14="http://schemas.microsoft.com/office/powerpoint/2010/main" val="3918457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67</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EFB086-F623-4A42-A776-ECDF16198370}"/>
              </a:ext>
            </a:extLst>
          </p:cNvPr>
          <p:cNvSpPr>
            <a:spLocks noGrp="1"/>
          </p:cNvSpPr>
          <p:nvPr>
            <p:ph type="title"/>
          </p:nvPr>
        </p:nvSpPr>
        <p:spPr/>
        <p:txBody>
          <a:bodyPr/>
          <a:lstStyle/>
          <a:p>
            <a:r>
              <a:rPr lang="en-US" dirty="0"/>
              <a:t>Project Management Plan</a:t>
            </a:r>
          </a:p>
        </p:txBody>
      </p:sp>
      <p:sp>
        <p:nvSpPr>
          <p:cNvPr id="3" name="Content Placeholder 2">
            <a:extLst>
              <a:ext uri="{FF2B5EF4-FFF2-40B4-BE49-F238E27FC236}">
                <a16:creationId xmlns:a16="http://schemas.microsoft.com/office/drawing/2014/main" id="{93EFBC66-6838-4016-AA91-6CA10C687730}"/>
              </a:ext>
            </a:extLst>
          </p:cNvPr>
          <p:cNvSpPr>
            <a:spLocks noGrp="1"/>
          </p:cNvSpPr>
          <p:nvPr>
            <p:ph idx="1"/>
          </p:nvPr>
        </p:nvSpPr>
        <p:spPr>
          <a:solidFill>
            <a:srgbClr val="FFC000">
              <a:alpha val="34000"/>
            </a:srgbClr>
          </a:solidFill>
        </p:spPr>
        <p:txBody>
          <a:bodyPr>
            <a:normAutofit fontScale="92500"/>
          </a:bodyPr>
          <a:lstStyle/>
          <a:p>
            <a:pPr marL="514350" indent="-514350">
              <a:buFont typeface="+mj-lt"/>
              <a:buAutoNum type="arabicPeriod"/>
            </a:pPr>
            <a:r>
              <a:rPr lang="en-US" sz="2400" dirty="0"/>
              <a:t>Scope management plan</a:t>
            </a:r>
          </a:p>
          <a:p>
            <a:pPr marL="514350" indent="-514350">
              <a:buFont typeface="+mj-lt"/>
              <a:buAutoNum type="arabicPeriod"/>
            </a:pPr>
            <a:r>
              <a:rPr lang="en-US" sz="2400" dirty="0"/>
              <a:t>Requirements management plan</a:t>
            </a:r>
          </a:p>
          <a:p>
            <a:pPr marL="514350" indent="-514350">
              <a:buFont typeface="+mj-lt"/>
              <a:buAutoNum type="arabicPeriod"/>
            </a:pPr>
            <a:r>
              <a:rPr lang="en-US" sz="2400" dirty="0"/>
              <a:t>Schedule management plan</a:t>
            </a:r>
          </a:p>
          <a:p>
            <a:pPr marL="514350" indent="-514350">
              <a:buFont typeface="+mj-lt"/>
              <a:buAutoNum type="arabicPeriod"/>
            </a:pPr>
            <a:r>
              <a:rPr lang="en-US" sz="2400" dirty="0"/>
              <a:t>Cost management plan</a:t>
            </a:r>
          </a:p>
          <a:p>
            <a:pPr marL="514350" indent="-514350">
              <a:buFont typeface="+mj-lt"/>
              <a:buAutoNum type="arabicPeriod"/>
            </a:pPr>
            <a:r>
              <a:rPr lang="en-US" sz="2400" dirty="0"/>
              <a:t>Quality management plan</a:t>
            </a:r>
          </a:p>
          <a:p>
            <a:pPr marL="514350" indent="-514350">
              <a:buFont typeface="+mj-lt"/>
              <a:buAutoNum type="arabicPeriod"/>
            </a:pPr>
            <a:r>
              <a:rPr lang="en-US" sz="2400" dirty="0"/>
              <a:t>Resource management plan</a:t>
            </a:r>
          </a:p>
          <a:p>
            <a:pPr marL="514350" indent="-514350">
              <a:buFont typeface="+mj-lt"/>
              <a:buAutoNum type="arabicPeriod"/>
            </a:pPr>
            <a:r>
              <a:rPr lang="en-US" sz="2400" dirty="0"/>
              <a:t>Communications management plan</a:t>
            </a:r>
          </a:p>
          <a:p>
            <a:pPr marL="514350" indent="-514350">
              <a:buFont typeface="+mj-lt"/>
              <a:buAutoNum type="arabicPeriod"/>
            </a:pPr>
            <a:r>
              <a:rPr lang="en-US" sz="2400" dirty="0"/>
              <a:t>Risk management plan</a:t>
            </a:r>
          </a:p>
          <a:p>
            <a:pPr marL="514350" indent="-514350">
              <a:buFont typeface="+mj-lt"/>
              <a:buAutoNum type="arabicPeriod"/>
            </a:pPr>
            <a:r>
              <a:rPr lang="en-US" sz="2400" dirty="0"/>
              <a:t>Procurement management plan</a:t>
            </a:r>
          </a:p>
          <a:p>
            <a:pPr marL="514350" indent="-514350">
              <a:buFont typeface="+mj-lt"/>
              <a:buAutoNum type="arabicPeriod"/>
            </a:pPr>
            <a:r>
              <a:rPr lang="en-US" sz="2400" dirty="0"/>
              <a:t>Stakeholder engagement plan</a:t>
            </a:r>
          </a:p>
        </p:txBody>
      </p:sp>
      <p:sp>
        <p:nvSpPr>
          <p:cNvPr id="7" name="Content Placeholder 6">
            <a:extLst>
              <a:ext uri="{FF2B5EF4-FFF2-40B4-BE49-F238E27FC236}">
                <a16:creationId xmlns:a16="http://schemas.microsoft.com/office/drawing/2014/main" id="{F0167B1A-1E6D-4049-9CA1-122BA4DE9ED5}"/>
              </a:ext>
            </a:extLst>
          </p:cNvPr>
          <p:cNvSpPr>
            <a:spLocks noGrp="1"/>
          </p:cNvSpPr>
          <p:nvPr>
            <p:ph idx="13"/>
          </p:nvPr>
        </p:nvSpPr>
        <p:spPr>
          <a:xfrm>
            <a:off x="4724400" y="990600"/>
            <a:ext cx="4114800" cy="3124200"/>
          </a:xfrm>
          <a:solidFill>
            <a:srgbClr val="FFFF00">
              <a:alpha val="48000"/>
            </a:srgbClr>
          </a:solidFill>
        </p:spPr>
        <p:txBody>
          <a:bodyPr>
            <a:normAutofit fontScale="92500"/>
          </a:bodyPr>
          <a:lstStyle/>
          <a:p>
            <a:pPr marL="514350" indent="-514350">
              <a:buFont typeface="+mj-lt"/>
              <a:buAutoNum type="arabicPeriod" startAt="11"/>
            </a:pPr>
            <a:r>
              <a:rPr lang="en-US" sz="2400" dirty="0"/>
              <a:t>Change Management Plan</a:t>
            </a:r>
          </a:p>
          <a:p>
            <a:pPr marL="514350" indent="-514350">
              <a:buFont typeface="+mj-lt"/>
              <a:buAutoNum type="arabicPeriod" startAt="11"/>
            </a:pPr>
            <a:r>
              <a:rPr lang="en-US" sz="2400" dirty="0"/>
              <a:t>Configuration Management Plan</a:t>
            </a:r>
          </a:p>
          <a:p>
            <a:pPr marL="514350" indent="-514350">
              <a:buFont typeface="+mj-lt"/>
              <a:buAutoNum type="arabicPeriod" startAt="11"/>
            </a:pPr>
            <a:r>
              <a:rPr lang="en-US" sz="2400" dirty="0"/>
              <a:t>Performance measurement baseline</a:t>
            </a:r>
          </a:p>
          <a:p>
            <a:pPr marL="514350" indent="-514350">
              <a:buFont typeface="+mj-lt"/>
              <a:buAutoNum type="arabicPeriod" startAt="11"/>
            </a:pPr>
            <a:r>
              <a:rPr lang="en-US" sz="2400" dirty="0"/>
              <a:t>Development approach</a:t>
            </a:r>
          </a:p>
          <a:p>
            <a:pPr marL="514350" indent="-514350">
              <a:buFont typeface="+mj-lt"/>
              <a:buAutoNum type="arabicPeriod" startAt="11"/>
            </a:pPr>
            <a:r>
              <a:rPr lang="en-US" sz="2400" dirty="0"/>
              <a:t>Project life cycle description</a:t>
            </a:r>
          </a:p>
          <a:p>
            <a:pPr marL="514350" indent="-514350">
              <a:buFont typeface="+mj-lt"/>
              <a:buAutoNum type="arabicPeriod" startAt="11"/>
            </a:pPr>
            <a:r>
              <a:rPr lang="en-US" sz="2400" dirty="0"/>
              <a:t>Management Reviews</a:t>
            </a:r>
          </a:p>
        </p:txBody>
      </p:sp>
      <p:sp>
        <p:nvSpPr>
          <p:cNvPr id="4" name="Footer Placeholder 3">
            <a:extLst>
              <a:ext uri="{FF2B5EF4-FFF2-40B4-BE49-F238E27FC236}">
                <a16:creationId xmlns:a16="http://schemas.microsoft.com/office/drawing/2014/main" id="{96B53D41-F754-4772-A00E-212D7088553E}"/>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1292917-DA3B-41B9-85F4-89FF5C6026FA}"/>
              </a:ext>
            </a:extLst>
          </p:cNvPr>
          <p:cNvSpPr>
            <a:spLocks noGrp="1"/>
          </p:cNvSpPr>
          <p:nvPr>
            <p:ph type="sldNum" sz="quarter" idx="16"/>
          </p:nvPr>
        </p:nvSpPr>
        <p:spPr/>
        <p:txBody>
          <a:bodyPr/>
          <a:lstStyle/>
          <a:p>
            <a:pPr>
              <a:defRPr/>
            </a:pPr>
            <a:fld id="{72DDD327-84E9-44EE-94DF-C6A9CABE3A3A}" type="slidenum">
              <a:rPr lang="en-US" altLang="en-US" smtClean="0"/>
              <a:pPr>
                <a:defRPr/>
              </a:pPr>
              <a:t>68</a:t>
            </a:fld>
            <a:endParaRPr lang="en-US" altLang="en-US"/>
          </a:p>
        </p:txBody>
      </p:sp>
      <p:sp>
        <p:nvSpPr>
          <p:cNvPr id="8" name="Rectangle 7">
            <a:extLst>
              <a:ext uri="{FF2B5EF4-FFF2-40B4-BE49-F238E27FC236}">
                <a16:creationId xmlns:a16="http://schemas.microsoft.com/office/drawing/2014/main" id="{547296FB-649B-4FF5-A59D-5357F810C471}"/>
              </a:ext>
            </a:extLst>
          </p:cNvPr>
          <p:cNvSpPr/>
          <p:nvPr/>
        </p:nvSpPr>
        <p:spPr>
          <a:xfrm>
            <a:off x="4724400" y="4675779"/>
            <a:ext cx="4114800" cy="1243417"/>
          </a:xfrm>
          <a:prstGeom prst="rect">
            <a:avLst/>
          </a:prstGeom>
          <a:solidFill>
            <a:srgbClr val="FF0000">
              <a:alpha val="44000"/>
            </a:srgbClr>
          </a:solidFill>
        </p:spPr>
        <p:txBody>
          <a:bodyPr wrap="square">
            <a:spAutoFit/>
          </a:bodyPr>
          <a:lstStyle/>
          <a:p>
            <a:pPr marL="514350" indent="-514350">
              <a:spcBef>
                <a:spcPct val="20000"/>
              </a:spcBef>
              <a:buFont typeface="+mj-lt"/>
              <a:buAutoNum type="arabicPeriod" startAt="17"/>
            </a:pPr>
            <a:r>
              <a:rPr lang="en-US" sz="2200" dirty="0">
                <a:latin typeface="+mn-lt"/>
              </a:rPr>
              <a:t>Scope baseline</a:t>
            </a:r>
          </a:p>
          <a:p>
            <a:pPr marL="514350" indent="-514350">
              <a:spcBef>
                <a:spcPct val="20000"/>
              </a:spcBef>
              <a:buFont typeface="+mj-lt"/>
              <a:buAutoNum type="arabicPeriod" startAt="17"/>
            </a:pPr>
            <a:r>
              <a:rPr lang="en-US" sz="2200" dirty="0">
                <a:latin typeface="+mn-lt"/>
              </a:rPr>
              <a:t>Schedule baseline</a:t>
            </a:r>
          </a:p>
          <a:p>
            <a:pPr marL="514350" indent="-514350">
              <a:spcBef>
                <a:spcPct val="20000"/>
              </a:spcBef>
              <a:buFont typeface="+mj-lt"/>
              <a:buAutoNum type="arabicPeriod" startAt="17"/>
            </a:pPr>
            <a:r>
              <a:rPr lang="en-US" sz="2200" dirty="0">
                <a:latin typeface="+mn-lt"/>
              </a:rPr>
              <a:t>Cost baseline</a:t>
            </a:r>
          </a:p>
        </p:txBody>
      </p:sp>
    </p:spTree>
    <p:extLst>
      <p:ext uri="{BB962C8B-B14F-4D97-AF65-F5344CB8AC3E}">
        <p14:creationId xmlns:p14="http://schemas.microsoft.com/office/powerpoint/2010/main" val="679260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279B4F-B428-47A3-A433-27D66A6CF02C}"/>
              </a:ext>
            </a:extLst>
          </p:cNvPr>
          <p:cNvSpPr>
            <a:spLocks noGrp="1"/>
          </p:cNvSpPr>
          <p:nvPr>
            <p:ph type="title"/>
          </p:nvPr>
        </p:nvSpPr>
        <p:spPr/>
        <p:txBody>
          <a:bodyPr/>
          <a:lstStyle/>
          <a:p>
            <a:r>
              <a:rPr lang="en-US" dirty="0"/>
              <a:t>Business Documents</a:t>
            </a:r>
          </a:p>
        </p:txBody>
      </p:sp>
      <p:sp>
        <p:nvSpPr>
          <p:cNvPr id="8" name="Content Placeholder 7">
            <a:extLst>
              <a:ext uri="{FF2B5EF4-FFF2-40B4-BE49-F238E27FC236}">
                <a16:creationId xmlns:a16="http://schemas.microsoft.com/office/drawing/2014/main" id="{7C6373DF-6903-4E52-A1BB-42C0274225F3}"/>
              </a:ext>
            </a:extLst>
          </p:cNvPr>
          <p:cNvSpPr>
            <a:spLocks noGrp="1"/>
          </p:cNvSpPr>
          <p:nvPr>
            <p:ph idx="1"/>
          </p:nvPr>
        </p:nvSpPr>
        <p:spPr/>
        <p:txBody>
          <a:bodyPr>
            <a:normAutofit fontScale="62500" lnSpcReduction="20000"/>
          </a:bodyPr>
          <a:lstStyle/>
          <a:p>
            <a:pPr marL="514350" indent="-514350">
              <a:buFont typeface="+mj-lt"/>
              <a:buAutoNum type="arabicPeriod"/>
            </a:pPr>
            <a:r>
              <a:rPr lang="en-IN" dirty="0"/>
              <a:t>Agreements</a:t>
            </a:r>
          </a:p>
          <a:p>
            <a:pPr marL="514350" indent="-514350">
              <a:buFont typeface="+mj-lt"/>
              <a:buAutoNum type="arabicPeriod"/>
            </a:pPr>
            <a:r>
              <a:rPr lang="en-IN" dirty="0"/>
              <a:t>Bid documents</a:t>
            </a:r>
          </a:p>
          <a:p>
            <a:pPr marL="514350" indent="-514350">
              <a:buFont typeface="+mj-lt"/>
              <a:buAutoNum type="arabicPeriod"/>
            </a:pPr>
            <a:r>
              <a:rPr lang="en-IN" dirty="0"/>
              <a:t>Benefits Management Plan.</a:t>
            </a:r>
          </a:p>
          <a:p>
            <a:pPr marL="514350" indent="-514350">
              <a:buFont typeface="+mj-lt"/>
              <a:buAutoNum type="arabicPeriod"/>
            </a:pPr>
            <a:r>
              <a:rPr lang="en-IN" dirty="0"/>
              <a:t>Independent cost estimates</a:t>
            </a:r>
          </a:p>
          <a:p>
            <a:pPr marL="514350" indent="-514350">
              <a:buFont typeface="+mj-lt"/>
              <a:buAutoNum type="arabicPeriod"/>
            </a:pPr>
            <a:r>
              <a:rPr lang="en-IN" dirty="0"/>
              <a:t>Project charter</a:t>
            </a:r>
          </a:p>
          <a:p>
            <a:pPr marL="514350" indent="-514350">
              <a:buFont typeface="+mj-lt"/>
              <a:buAutoNum type="arabicPeriod"/>
            </a:pPr>
            <a:endParaRPr lang="en-IN" dirty="0"/>
          </a:p>
          <a:p>
            <a:pPr marL="514350" indent="-514350">
              <a:buFont typeface="+mj-lt"/>
              <a:buAutoNum type="arabicPeriod"/>
            </a:pPr>
            <a:r>
              <a:rPr lang="en-IN" dirty="0"/>
              <a:t>Final report</a:t>
            </a:r>
          </a:p>
          <a:p>
            <a:pPr marL="514350" indent="-514350">
              <a:buFont typeface="+mj-lt"/>
              <a:buAutoNum type="arabicPeriod"/>
            </a:pPr>
            <a:r>
              <a:rPr lang="en-IN" dirty="0"/>
              <a:t>Make-or-buy decisions</a:t>
            </a:r>
          </a:p>
          <a:p>
            <a:pPr marL="514350" indent="-514350">
              <a:buFont typeface="+mj-lt"/>
              <a:buAutoNum type="arabicPeriod"/>
            </a:pPr>
            <a:r>
              <a:rPr lang="en-IN" dirty="0"/>
              <a:t>Procurement statement of work</a:t>
            </a:r>
          </a:p>
          <a:p>
            <a:pPr marL="514350" indent="-514350">
              <a:buFont typeface="+mj-lt"/>
              <a:buAutoNum type="arabicPeriod"/>
            </a:pPr>
            <a:r>
              <a:rPr lang="en-IN" dirty="0"/>
              <a:t>Procurement strategy</a:t>
            </a:r>
          </a:p>
          <a:p>
            <a:pPr marL="514350" indent="-514350">
              <a:buFont typeface="+mj-lt"/>
              <a:buAutoNum type="arabicPeriod"/>
            </a:pPr>
            <a:r>
              <a:rPr lang="en-IN" dirty="0"/>
              <a:t>Project funding requirements</a:t>
            </a:r>
          </a:p>
          <a:p>
            <a:pPr marL="514350" indent="-514350">
              <a:buFont typeface="+mj-lt"/>
              <a:buAutoNum type="arabicPeriod"/>
            </a:pPr>
            <a:r>
              <a:rPr lang="en-IN" dirty="0"/>
              <a:t>Team performance assessments</a:t>
            </a:r>
          </a:p>
          <a:p>
            <a:pPr marL="514350" indent="-514350">
              <a:buFont typeface="+mj-lt"/>
              <a:buAutoNum type="arabicPeriod"/>
            </a:pPr>
            <a:r>
              <a:rPr lang="en-IN" dirty="0"/>
              <a:t>Work performance data</a:t>
            </a:r>
          </a:p>
          <a:p>
            <a:pPr marL="514350" indent="-514350">
              <a:buFont typeface="+mj-lt"/>
              <a:buAutoNum type="arabicPeriod"/>
            </a:pPr>
            <a:r>
              <a:rPr lang="en-IN" dirty="0"/>
              <a:t>Work performance information</a:t>
            </a:r>
          </a:p>
          <a:p>
            <a:pPr marL="514350" indent="-514350">
              <a:buFont typeface="+mj-lt"/>
              <a:buAutoNum type="arabicPeriod"/>
            </a:pPr>
            <a:r>
              <a:rPr lang="en-IN" dirty="0"/>
              <a:t>Work performance reports</a:t>
            </a:r>
          </a:p>
          <a:p>
            <a:pPr marL="514350" indent="-514350">
              <a:buFont typeface="+mj-lt"/>
              <a:buAutoNum type="arabicPeriod"/>
            </a:pPr>
            <a:r>
              <a:rPr lang="en-IN" dirty="0"/>
              <a:t>Change requests</a:t>
            </a:r>
          </a:p>
          <a:p>
            <a:endParaRPr lang="en-US" dirty="0"/>
          </a:p>
        </p:txBody>
      </p:sp>
      <p:sp>
        <p:nvSpPr>
          <p:cNvPr id="5" name="Footer Placeholder 4">
            <a:extLst>
              <a:ext uri="{FF2B5EF4-FFF2-40B4-BE49-F238E27FC236}">
                <a16:creationId xmlns:a16="http://schemas.microsoft.com/office/drawing/2014/main" id="{467AD04F-848C-4837-8F12-054124FC4F4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AFB9E3E1-DFB0-43F1-AA99-A478ABD8D279}"/>
              </a:ext>
            </a:extLst>
          </p:cNvPr>
          <p:cNvSpPr>
            <a:spLocks noGrp="1"/>
          </p:cNvSpPr>
          <p:nvPr>
            <p:ph type="sldNum" sz="quarter" idx="12"/>
          </p:nvPr>
        </p:nvSpPr>
        <p:spPr/>
        <p:txBody>
          <a:bodyPr/>
          <a:lstStyle/>
          <a:p>
            <a:pPr>
              <a:defRPr/>
            </a:pPr>
            <a:fld id="{522FBC0A-C31D-419A-8A31-B5D651199208}" type="slidenum">
              <a:rPr lang="en-US" altLang="en-US" smtClean="0"/>
              <a:pPr>
                <a:defRPr/>
              </a:pPr>
              <a:t>69</a:t>
            </a:fld>
            <a:endParaRPr lang="en-US" altLang="en-US"/>
          </a:p>
        </p:txBody>
      </p:sp>
    </p:spTree>
    <p:extLst>
      <p:ext uri="{BB962C8B-B14F-4D97-AF65-F5344CB8AC3E}">
        <p14:creationId xmlns:p14="http://schemas.microsoft.com/office/powerpoint/2010/main" val="221636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92500" lnSpcReduction="20000"/>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Project Integration Management</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3:</a:t>
            </a:r>
          </a:p>
          <a:p>
            <a:pPr marL="566738" lvl="1" indent="-276225"/>
            <a:r>
              <a:rPr lang="en-US" sz="2000" dirty="0"/>
              <a:t>Project Cost Management</a:t>
            </a:r>
          </a:p>
          <a:p>
            <a:pPr marL="566738" lvl="1" indent="-276225"/>
            <a:r>
              <a:rPr lang="en-US" sz="2000" dirty="0"/>
              <a:t>Project Quality Management</a:t>
            </a:r>
          </a:p>
          <a:p>
            <a:pPr marL="566738" lvl="1" indent="-276225"/>
            <a:r>
              <a:rPr lang="en-US" sz="2000" dirty="0"/>
              <a:t>Project Human Resource Management</a:t>
            </a:r>
          </a:p>
          <a:p>
            <a:r>
              <a:rPr lang="en-US" sz="2000" b="1" dirty="0"/>
              <a:t>Day 4:</a:t>
            </a:r>
          </a:p>
          <a:p>
            <a:pPr marL="508000" lvl="1" indent="-276225"/>
            <a:r>
              <a:rPr lang="en-US" sz="2100" dirty="0"/>
              <a:t>Project Communication Management</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7</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21B-4338-4F0D-B67D-93B935FA8155}"/>
              </a:ext>
            </a:extLst>
          </p:cNvPr>
          <p:cNvSpPr>
            <a:spLocks noGrp="1"/>
          </p:cNvSpPr>
          <p:nvPr>
            <p:ph type="title"/>
          </p:nvPr>
        </p:nvSpPr>
        <p:spPr/>
        <p:txBody>
          <a:bodyPr/>
          <a:lstStyle/>
          <a:p>
            <a:r>
              <a:rPr lang="en-US" dirty="0"/>
              <a:t>Project Benefits Management Plan</a:t>
            </a:r>
          </a:p>
        </p:txBody>
      </p:sp>
      <p:sp>
        <p:nvSpPr>
          <p:cNvPr id="3" name="Content Placeholder 2">
            <a:extLst>
              <a:ext uri="{FF2B5EF4-FFF2-40B4-BE49-F238E27FC236}">
                <a16:creationId xmlns:a16="http://schemas.microsoft.com/office/drawing/2014/main" id="{405DE980-4225-4077-B2FE-F14498C7EDE1}"/>
              </a:ext>
            </a:extLst>
          </p:cNvPr>
          <p:cNvSpPr>
            <a:spLocks noGrp="1"/>
          </p:cNvSpPr>
          <p:nvPr>
            <p:ph idx="1"/>
          </p:nvPr>
        </p:nvSpPr>
        <p:spPr/>
        <p:txBody>
          <a:bodyPr>
            <a:normAutofit fontScale="70000" lnSpcReduction="20000"/>
          </a:bodyPr>
          <a:lstStyle/>
          <a:p>
            <a:r>
              <a:rPr lang="en-IN" b="1" dirty="0"/>
              <a:t>Target benefits </a:t>
            </a:r>
            <a:r>
              <a:rPr lang="en-IN" dirty="0"/>
              <a:t>(e.g., the expected tangible and intangible value to be gained by the implementation of the project; financial value is expressed as net present value);</a:t>
            </a:r>
          </a:p>
          <a:p>
            <a:r>
              <a:rPr lang="en-IN" b="1" dirty="0"/>
              <a:t>Strategic alignment </a:t>
            </a:r>
            <a:r>
              <a:rPr lang="en-IN" dirty="0"/>
              <a:t>(e.g., how well the project benefits align to the business strategies of the organization);</a:t>
            </a:r>
          </a:p>
          <a:p>
            <a:r>
              <a:rPr lang="en-IN" b="1" dirty="0"/>
              <a:t>Timeframe for realizing benefits </a:t>
            </a:r>
            <a:r>
              <a:rPr lang="en-IN" dirty="0"/>
              <a:t>(e.g., benefits by phase, short-term, long-term, and ongoing);</a:t>
            </a:r>
          </a:p>
          <a:p>
            <a:r>
              <a:rPr lang="en-IN" b="1" dirty="0"/>
              <a:t>Benefits owner </a:t>
            </a:r>
            <a:r>
              <a:rPr lang="en-IN" dirty="0"/>
              <a:t>(e.g., the accountable person to monitor, record, and report realized benefits throughout the timeframe established in the plan);</a:t>
            </a:r>
          </a:p>
          <a:p>
            <a:r>
              <a:rPr lang="en-IN" b="1" dirty="0"/>
              <a:t>Metrics </a:t>
            </a:r>
            <a:r>
              <a:rPr lang="en-IN" dirty="0"/>
              <a:t>(e.g., the measures to be used to show benefits realized, direct measures, and indirect measures);</a:t>
            </a:r>
          </a:p>
          <a:p>
            <a:r>
              <a:rPr lang="en-IN" b="1" dirty="0"/>
              <a:t>Assumptions </a:t>
            </a:r>
            <a:r>
              <a:rPr lang="en-IN" dirty="0"/>
              <a:t>(e.g., factors expected to be in place or to be in evidence); and</a:t>
            </a:r>
          </a:p>
          <a:p>
            <a:r>
              <a:rPr lang="en-IN" b="1" dirty="0"/>
              <a:t>Risks </a:t>
            </a:r>
            <a:r>
              <a:rPr lang="en-IN" dirty="0"/>
              <a:t>(e.g., risks for realization of benefits).</a:t>
            </a:r>
            <a:endParaRPr lang="en-US" dirty="0"/>
          </a:p>
        </p:txBody>
      </p:sp>
      <p:sp>
        <p:nvSpPr>
          <p:cNvPr id="4" name="Footer Placeholder 3">
            <a:extLst>
              <a:ext uri="{FF2B5EF4-FFF2-40B4-BE49-F238E27FC236}">
                <a16:creationId xmlns:a16="http://schemas.microsoft.com/office/drawing/2014/main" id="{B8921BBE-FE81-4693-B6EE-12C29F75DFF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71CB361-13A1-4096-8C79-71FB42687CDC}"/>
              </a:ext>
            </a:extLst>
          </p:cNvPr>
          <p:cNvSpPr>
            <a:spLocks noGrp="1"/>
          </p:cNvSpPr>
          <p:nvPr>
            <p:ph type="sldNum" sz="quarter" idx="12"/>
          </p:nvPr>
        </p:nvSpPr>
        <p:spPr/>
        <p:txBody>
          <a:bodyPr/>
          <a:lstStyle/>
          <a:p>
            <a:pPr>
              <a:defRPr/>
            </a:pPr>
            <a:fld id="{72DDD327-84E9-44EE-94DF-C6A9CABE3A3A}" type="slidenum">
              <a:rPr lang="en-US" altLang="en-US" smtClean="0"/>
              <a:pPr>
                <a:defRPr/>
              </a:pPr>
              <a:t>70</a:t>
            </a:fld>
            <a:endParaRPr lang="en-US" altLang="en-US"/>
          </a:p>
        </p:txBody>
      </p:sp>
    </p:spTree>
    <p:extLst>
      <p:ext uri="{BB962C8B-B14F-4D97-AF65-F5344CB8AC3E}">
        <p14:creationId xmlns:p14="http://schemas.microsoft.com/office/powerpoint/2010/main" val="4101350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33AA-415A-47C4-854F-0D53AC9AD04B}"/>
              </a:ext>
            </a:extLst>
          </p:cNvPr>
          <p:cNvSpPr>
            <a:spLocks noGrp="1"/>
          </p:cNvSpPr>
          <p:nvPr>
            <p:ph type="title"/>
          </p:nvPr>
        </p:nvSpPr>
        <p:spPr/>
        <p:txBody>
          <a:bodyPr/>
          <a:lstStyle/>
          <a:p>
            <a:r>
              <a:rPr lang="en-US" dirty="0"/>
              <a:t>Other Types of Outputs</a:t>
            </a:r>
          </a:p>
        </p:txBody>
      </p:sp>
      <p:sp>
        <p:nvSpPr>
          <p:cNvPr id="3" name="Content Placeholder 2">
            <a:extLst>
              <a:ext uri="{FF2B5EF4-FFF2-40B4-BE49-F238E27FC236}">
                <a16:creationId xmlns:a16="http://schemas.microsoft.com/office/drawing/2014/main" id="{6E9D04A9-9CE9-45F0-8E30-F1B285A4159D}"/>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Approved change requests</a:t>
            </a:r>
          </a:p>
          <a:p>
            <a:pPr marL="514350" indent="-514350">
              <a:buFont typeface="+mj-lt"/>
              <a:buAutoNum type="arabicPeriod"/>
            </a:pPr>
            <a:r>
              <a:rPr lang="en-US" dirty="0"/>
              <a:t>Closed procurements</a:t>
            </a:r>
          </a:p>
          <a:p>
            <a:pPr marL="514350" indent="-514350">
              <a:buFont typeface="+mj-lt"/>
              <a:buAutoNum type="arabicPeriod"/>
            </a:pPr>
            <a:r>
              <a:rPr lang="en-US" dirty="0"/>
              <a:t>Selected sellers</a:t>
            </a:r>
          </a:p>
          <a:p>
            <a:pPr marL="514350" indent="-514350">
              <a:buFont typeface="+mj-lt"/>
              <a:buAutoNum type="arabicPeriod"/>
            </a:pPr>
            <a:r>
              <a:rPr lang="en-US" dirty="0"/>
              <a:t>Source selection criteria</a:t>
            </a:r>
          </a:p>
          <a:p>
            <a:pPr marL="514350" indent="-514350">
              <a:buFont typeface="+mj-lt"/>
              <a:buAutoNum type="arabicPeriod"/>
            </a:pPr>
            <a:endParaRPr lang="en-US" dirty="0"/>
          </a:p>
          <a:p>
            <a:pPr marL="514350" indent="-514350">
              <a:buFont typeface="+mj-lt"/>
              <a:buAutoNum type="arabicPeriod"/>
            </a:pPr>
            <a:r>
              <a:rPr lang="en-US" dirty="0"/>
              <a:t>Deliverables</a:t>
            </a:r>
          </a:p>
          <a:p>
            <a:pPr marL="514350" indent="-514350">
              <a:buFont typeface="+mj-lt"/>
              <a:buAutoNum type="arabicPeriod"/>
            </a:pPr>
            <a:r>
              <a:rPr lang="en-US" dirty="0"/>
              <a:t>Verified deliverables</a:t>
            </a:r>
          </a:p>
          <a:p>
            <a:pPr marL="514350" indent="-514350">
              <a:buFont typeface="+mj-lt"/>
              <a:buAutoNum type="arabicPeriod"/>
            </a:pPr>
            <a:r>
              <a:rPr lang="en-US" dirty="0"/>
              <a:t>Accepted deliverables</a:t>
            </a:r>
          </a:p>
          <a:p>
            <a:pPr marL="514350" indent="-514350">
              <a:buFont typeface="+mj-lt"/>
              <a:buAutoNum type="arabicPeriod"/>
            </a:pPr>
            <a:r>
              <a:rPr lang="en-US" dirty="0"/>
              <a:t>Final product, service, or result transition</a:t>
            </a:r>
          </a:p>
          <a:p>
            <a:pPr marL="514350" indent="-514350">
              <a:buFont typeface="+mj-lt"/>
              <a:buAutoNum type="arabicPeriod"/>
            </a:pPr>
            <a:endParaRPr lang="en-US" dirty="0"/>
          </a:p>
          <a:p>
            <a:pPr marL="514350" indent="-514350">
              <a:buFont typeface="+mj-lt"/>
              <a:buAutoNum type="arabicPeriod"/>
            </a:pPr>
            <a:r>
              <a:rPr lang="en-US" dirty="0"/>
              <a:t>Project documents updates</a:t>
            </a:r>
          </a:p>
          <a:p>
            <a:pPr marL="514350" indent="-514350">
              <a:buFont typeface="+mj-lt"/>
              <a:buAutoNum type="arabicPeriod"/>
            </a:pPr>
            <a:r>
              <a:rPr lang="en-US" dirty="0"/>
              <a:t>Organizational process assets updates</a:t>
            </a:r>
          </a:p>
          <a:p>
            <a:pPr marL="514350" indent="-514350">
              <a:buFont typeface="+mj-lt"/>
              <a:buAutoNum type="arabicPeriod"/>
            </a:pPr>
            <a:r>
              <a:rPr lang="en-US" dirty="0"/>
              <a:t>Procurement documentation updates</a:t>
            </a:r>
          </a:p>
          <a:p>
            <a:pPr marL="514350" indent="-514350">
              <a:buFont typeface="+mj-lt"/>
              <a:buAutoNum type="arabicPeriod"/>
            </a:pPr>
            <a:r>
              <a:rPr lang="en-US" dirty="0"/>
              <a:t>Enterprise environmental factors updates</a:t>
            </a:r>
          </a:p>
          <a:p>
            <a:endParaRPr lang="en-US" dirty="0"/>
          </a:p>
        </p:txBody>
      </p:sp>
      <p:sp>
        <p:nvSpPr>
          <p:cNvPr id="4" name="Footer Placeholder 3">
            <a:extLst>
              <a:ext uri="{FF2B5EF4-FFF2-40B4-BE49-F238E27FC236}">
                <a16:creationId xmlns:a16="http://schemas.microsoft.com/office/drawing/2014/main" id="{EF5BB17C-3ECA-495C-BF82-41F3EC4E288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A9C0266-6199-4BA5-85FB-BCB832540939}"/>
              </a:ext>
            </a:extLst>
          </p:cNvPr>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Tree>
    <p:extLst>
      <p:ext uri="{BB962C8B-B14F-4D97-AF65-F5344CB8AC3E}">
        <p14:creationId xmlns:p14="http://schemas.microsoft.com/office/powerpoint/2010/main" val="903253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72</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73</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74</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75</a:t>
            </a:fld>
            <a:endParaRPr lang="en-US" altLang="en-US"/>
          </a:p>
        </p:txBody>
      </p:sp>
    </p:spTree>
    <p:extLst>
      <p:ext uri="{BB962C8B-B14F-4D97-AF65-F5344CB8AC3E}">
        <p14:creationId xmlns:p14="http://schemas.microsoft.com/office/powerpoint/2010/main" val="1585815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76</a:t>
            </a:fld>
            <a:endParaRPr lang="en-US" altLang="en-US"/>
          </a:p>
        </p:txBody>
      </p:sp>
    </p:spTree>
    <p:extLst>
      <p:ext uri="{BB962C8B-B14F-4D97-AF65-F5344CB8AC3E}">
        <p14:creationId xmlns:p14="http://schemas.microsoft.com/office/powerpoint/2010/main" val="1752579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5685-FBB7-4DD9-967E-D5468469814D}"/>
              </a:ext>
            </a:extLst>
          </p:cNvPr>
          <p:cNvSpPr>
            <a:spLocks noGrp="1"/>
          </p:cNvSpPr>
          <p:nvPr>
            <p:ph type="title"/>
          </p:nvPr>
        </p:nvSpPr>
        <p:spPr/>
        <p:txBody>
          <a:bodyPr>
            <a:noAutofit/>
          </a:bodyPr>
          <a:lstStyle/>
          <a:p>
            <a:r>
              <a:rPr lang="en-US" sz="3200" dirty="0"/>
              <a:t>Project Management Information Systems (PMIS)</a:t>
            </a:r>
          </a:p>
        </p:txBody>
      </p:sp>
      <p:sp>
        <p:nvSpPr>
          <p:cNvPr id="3" name="Content Placeholder 2">
            <a:extLst>
              <a:ext uri="{FF2B5EF4-FFF2-40B4-BE49-F238E27FC236}">
                <a16:creationId xmlns:a16="http://schemas.microsoft.com/office/drawing/2014/main" id="{77E4AAEE-C3D5-4EFD-A8DE-10DC702DC424}"/>
              </a:ext>
            </a:extLst>
          </p:cNvPr>
          <p:cNvSpPr>
            <a:spLocks noGrp="1"/>
          </p:cNvSpPr>
          <p:nvPr>
            <p:ph idx="1"/>
          </p:nvPr>
        </p:nvSpPr>
        <p:spPr/>
        <p:txBody>
          <a:bodyPr>
            <a:normAutofit lnSpcReduction="10000"/>
          </a:bodyPr>
          <a:lstStyle/>
          <a:p>
            <a:r>
              <a:rPr lang="en-IN" sz="2800" b="1" dirty="0"/>
              <a:t>Electronic project management tools. </a:t>
            </a:r>
            <a:r>
              <a:rPr lang="en-IN" sz="2800" dirty="0"/>
              <a:t>Project management software, meeting and virtual office support software, web interfaces, specialized project portals and dashboards, and collaborative work management tools.</a:t>
            </a:r>
          </a:p>
          <a:p>
            <a:r>
              <a:rPr lang="en-IN" sz="2800" b="1" dirty="0"/>
              <a:t>Electronic communications management. </a:t>
            </a:r>
            <a:r>
              <a:rPr lang="en-IN" sz="2800" dirty="0"/>
              <a:t>Email, fax, and voice mail; audio, video and web conferencing; and </a:t>
            </a:r>
            <a:r>
              <a:rPr lang="en-US" sz="2800" dirty="0"/>
              <a:t>websites and web publishing.</a:t>
            </a:r>
          </a:p>
          <a:p>
            <a:r>
              <a:rPr lang="en-IN" sz="2800" b="1" dirty="0"/>
              <a:t>Social media management. </a:t>
            </a:r>
            <a:r>
              <a:rPr lang="en-IN" sz="2800" dirty="0"/>
              <a:t>Websites and web publishing; and blogs and applications, which offer the opportunity to engage with stakeholders and form online communities.</a:t>
            </a:r>
            <a:endParaRPr lang="en-US" sz="2800" dirty="0"/>
          </a:p>
        </p:txBody>
      </p:sp>
      <p:sp>
        <p:nvSpPr>
          <p:cNvPr id="4" name="Footer Placeholder 3">
            <a:extLst>
              <a:ext uri="{FF2B5EF4-FFF2-40B4-BE49-F238E27FC236}">
                <a16:creationId xmlns:a16="http://schemas.microsoft.com/office/drawing/2014/main" id="{92E266D9-3645-4C82-817F-362E542B7E5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9454157-3AE9-4091-95A3-2637C15844B7}"/>
              </a:ext>
            </a:extLst>
          </p:cNvPr>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Tree>
    <p:extLst>
      <p:ext uri="{BB962C8B-B14F-4D97-AF65-F5344CB8AC3E}">
        <p14:creationId xmlns:p14="http://schemas.microsoft.com/office/powerpoint/2010/main" val="1804396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78</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038"/>
            <a:ext cx="8839200" cy="2525485"/>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3B819D-E569-4C61-AA7C-20DC6020420A}"/>
              </a:ext>
            </a:extLst>
          </p:cNvPr>
          <p:cNvPicPr>
            <a:picLocks noGrp="1" noChangeAspect="1"/>
          </p:cNvPicPr>
          <p:nvPr>
            <p:ph idx="1"/>
          </p:nvPr>
        </p:nvPicPr>
        <p:blipFill>
          <a:blip r:embed="rId2"/>
          <a:stretch>
            <a:fillRect/>
          </a:stretch>
        </p:blipFill>
        <p:spPr>
          <a:xfrm>
            <a:off x="2100136" y="228600"/>
            <a:ext cx="4943727" cy="5070489"/>
          </a:xfrm>
          <a:prstGeom prst="rect">
            <a:avLst/>
          </a:prstGeom>
        </p:spPr>
      </p:pic>
      <p:sp>
        <p:nvSpPr>
          <p:cNvPr id="2" name="Title 1">
            <a:extLst>
              <a:ext uri="{FF2B5EF4-FFF2-40B4-BE49-F238E27FC236}">
                <a16:creationId xmlns:a16="http://schemas.microsoft.com/office/drawing/2014/main" id="{2D6D5B2D-41E0-4C58-B500-45F85C707BD2}"/>
              </a:ext>
            </a:extLst>
          </p:cNvPr>
          <p:cNvSpPr>
            <a:spLocks noGrp="1"/>
          </p:cNvSpPr>
          <p:nvPr>
            <p:ph type="title"/>
          </p:nvPr>
        </p:nvSpPr>
        <p:spPr/>
        <p:txBody>
          <a:bodyPr/>
          <a:lstStyle/>
          <a:p>
            <a:r>
              <a:rPr lang="en-US" dirty="0"/>
              <a:t>PMI Talent Triangle</a:t>
            </a:r>
          </a:p>
        </p:txBody>
      </p:sp>
      <p:sp>
        <p:nvSpPr>
          <p:cNvPr id="4" name="Footer Placeholder 3">
            <a:extLst>
              <a:ext uri="{FF2B5EF4-FFF2-40B4-BE49-F238E27FC236}">
                <a16:creationId xmlns:a16="http://schemas.microsoft.com/office/drawing/2014/main" id="{9FCE29E8-7B20-411B-AD8D-AF1BFC4C917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95C4A83-76C0-4B39-BAEE-32803FEE6E7F}"/>
              </a:ext>
            </a:extLst>
          </p:cNvPr>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sp>
        <p:nvSpPr>
          <p:cNvPr id="8" name="Callout: Left Arrow 7">
            <a:extLst>
              <a:ext uri="{FF2B5EF4-FFF2-40B4-BE49-F238E27FC236}">
                <a16:creationId xmlns:a16="http://schemas.microsoft.com/office/drawing/2014/main" id="{40002007-DB54-41A9-99D3-7E51056AA3F8}"/>
              </a:ext>
            </a:extLst>
          </p:cNvPr>
          <p:cNvSpPr/>
          <p:nvPr/>
        </p:nvSpPr>
        <p:spPr>
          <a:xfrm>
            <a:off x="5562600" y="2133600"/>
            <a:ext cx="3505200" cy="1295017"/>
          </a:xfrm>
          <a:prstGeom prst="leftArrowCallout">
            <a:avLst>
              <a:gd name="adj1" fmla="val 9853"/>
              <a:gd name="adj2" fmla="val 12377"/>
              <a:gd name="adj3" fmla="val 25000"/>
              <a:gd name="adj4" fmla="val 7802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Leadership.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needed to guide, motivate, and direct a team, to help an organization achieve its business goals.</a:t>
            </a:r>
            <a:endParaRPr lang="en-US" sz="1400" dirty="0"/>
          </a:p>
        </p:txBody>
      </p:sp>
      <p:sp>
        <p:nvSpPr>
          <p:cNvPr id="9" name="Callout: Right Arrow 8">
            <a:extLst>
              <a:ext uri="{FF2B5EF4-FFF2-40B4-BE49-F238E27FC236}">
                <a16:creationId xmlns:a16="http://schemas.microsoft.com/office/drawing/2014/main" id="{7ED14102-DBA5-4332-ACFE-FC678270C982}"/>
              </a:ext>
            </a:extLst>
          </p:cNvPr>
          <p:cNvSpPr/>
          <p:nvPr/>
        </p:nvSpPr>
        <p:spPr>
          <a:xfrm>
            <a:off x="381000" y="1143000"/>
            <a:ext cx="3581400" cy="1653962"/>
          </a:xfrm>
          <a:prstGeom prst="rightArrowCallout">
            <a:avLst>
              <a:gd name="adj1" fmla="val 12683"/>
              <a:gd name="adj2" fmla="val 11804"/>
              <a:gd name="adj3" fmla="val 25000"/>
              <a:gd name="adj4" fmla="val 7774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Technical project management.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related to specific domains of project, program, and portfolio management. The technical aspects of performing one’s role.</a:t>
            </a:r>
            <a:endParaRPr lang="en-US" sz="1400" dirty="0"/>
          </a:p>
        </p:txBody>
      </p:sp>
      <p:sp>
        <p:nvSpPr>
          <p:cNvPr id="10" name="Callout: Up Arrow 9">
            <a:extLst>
              <a:ext uri="{FF2B5EF4-FFF2-40B4-BE49-F238E27FC236}">
                <a16:creationId xmlns:a16="http://schemas.microsoft.com/office/drawing/2014/main" id="{0711D8FB-2A32-4D49-BEA6-AE52892D1AAB}"/>
              </a:ext>
            </a:extLst>
          </p:cNvPr>
          <p:cNvSpPr/>
          <p:nvPr/>
        </p:nvSpPr>
        <p:spPr>
          <a:xfrm>
            <a:off x="1676400" y="5181600"/>
            <a:ext cx="5638800" cy="1165211"/>
          </a:xfrm>
          <a:prstGeom prst="upArrowCallout">
            <a:avLst>
              <a:gd name="adj1" fmla="val 17582"/>
              <a:gd name="adj2" fmla="val 17459"/>
              <a:gd name="adj3" fmla="val 25000"/>
              <a:gd name="adj4" fmla="val 6497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Strategic and business management. </a:t>
            </a:r>
            <a:r>
              <a:rPr lang="en-IN" sz="1400" dirty="0">
                <a:latin typeface="HelveticaNeue-Condensed"/>
              </a:rPr>
              <a:t>The knowledge of and expertise in the industry and organization that enhanced performance and better delivers business outcomes.</a:t>
            </a:r>
            <a:endParaRPr lang="en-US" sz="1400" dirty="0"/>
          </a:p>
        </p:txBody>
      </p:sp>
      <p:sp>
        <p:nvSpPr>
          <p:cNvPr id="11" name="Text Box 3">
            <a:extLst>
              <a:ext uri="{FF2B5EF4-FFF2-40B4-BE49-F238E27FC236}">
                <a16:creationId xmlns:a16="http://schemas.microsoft.com/office/drawing/2014/main" id="{C8C6E7F0-4AFA-4E1E-80BA-C171E1FD9ED9}"/>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17837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85000" lnSpcReduction="20000"/>
          </a:bodyPr>
          <a:lstStyle/>
          <a:p>
            <a:pPr marL="166688" indent="-276225"/>
            <a:r>
              <a:rPr lang="en-US" sz="2600" b="1" dirty="0"/>
              <a:t>Day 1:</a:t>
            </a:r>
          </a:p>
          <a:p>
            <a:pPr marL="566738" lvl="1" indent="-276225"/>
            <a:r>
              <a:rPr lang="en-US" sz="2000" dirty="0"/>
              <a:t>PMI &amp; PMP</a:t>
            </a:r>
          </a:p>
          <a:p>
            <a:pPr marL="566738" lvl="1" indent="-276225"/>
            <a:r>
              <a:rPr lang="en-US" sz="2000" dirty="0"/>
              <a:t>Project Management Framework</a:t>
            </a:r>
          </a:p>
          <a:p>
            <a:pPr marL="166688" indent="-276225"/>
            <a:r>
              <a:rPr lang="en-US" sz="2600" b="1" dirty="0"/>
              <a:t>Day 2:</a:t>
            </a:r>
          </a:p>
          <a:p>
            <a:pPr marL="566738" lvl="1" indent="-276225"/>
            <a:r>
              <a:rPr lang="en-US" sz="2000" dirty="0"/>
              <a:t>Project Integration Management</a:t>
            </a:r>
          </a:p>
          <a:p>
            <a:pPr marL="566738" lvl="1" indent="-276225"/>
            <a:r>
              <a:rPr lang="en-US" sz="2000" dirty="0"/>
              <a:t>Project Scope Management</a:t>
            </a:r>
          </a:p>
          <a:p>
            <a:pPr marL="166688" indent="-276225"/>
            <a:r>
              <a:rPr lang="en-US" sz="2600" b="1" dirty="0"/>
              <a:t>Day 3:</a:t>
            </a:r>
          </a:p>
          <a:p>
            <a:pPr marL="566738" lvl="1" indent="-276225"/>
            <a:r>
              <a:rPr lang="en-US" sz="2000" dirty="0"/>
              <a:t>Project Time Management</a:t>
            </a:r>
          </a:p>
          <a:p>
            <a:pPr marL="566738" lvl="1" indent="-276225"/>
            <a:r>
              <a:rPr lang="en-US" sz="2000" dirty="0"/>
              <a:t>Project Cost Management</a:t>
            </a:r>
          </a:p>
          <a:p>
            <a:pPr marL="166688" indent="-276225"/>
            <a:r>
              <a:rPr lang="en-US" sz="2600" b="1" dirty="0"/>
              <a:t>Day 4:</a:t>
            </a:r>
          </a:p>
          <a:p>
            <a:pPr marL="566738" lvl="1" indent="-276225"/>
            <a:r>
              <a:rPr lang="en-US" sz="2000" dirty="0"/>
              <a:t>Project Quality Management</a:t>
            </a:r>
          </a:p>
          <a:p>
            <a:pPr marL="566738" lvl="1" indent="-276225"/>
            <a:r>
              <a:rPr lang="en-US" sz="2000" dirty="0"/>
              <a:t>Project Human Resource Management</a:t>
            </a:r>
          </a:p>
          <a:p>
            <a:pPr marL="508000" lvl="1" indent="-276225"/>
            <a:r>
              <a:rPr lang="en-US" sz="2100" dirty="0"/>
              <a:t>Project Communication Management</a:t>
            </a:r>
          </a:p>
          <a:p>
            <a:pPr marL="166688" lvl="1" indent="-276225">
              <a:buFont typeface="Arial" panose="020B0604020202020204" pitchFamily="34" charset="0"/>
              <a:buChar char="•"/>
            </a:pPr>
            <a:r>
              <a:rPr lang="en-US" sz="2600" b="1" dirty="0"/>
              <a:t>Day 5:</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8</a:t>
            </a:fld>
            <a:endParaRPr lang="en-US" altLang="en-US"/>
          </a:p>
        </p:txBody>
      </p:sp>
    </p:spTree>
    <p:extLst>
      <p:ext uri="{BB962C8B-B14F-4D97-AF65-F5344CB8AC3E}">
        <p14:creationId xmlns:p14="http://schemas.microsoft.com/office/powerpoint/2010/main" val="1899782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79C-9A73-4DE1-A0AB-A096C31BAF41}"/>
              </a:ext>
            </a:extLst>
          </p:cNvPr>
          <p:cNvSpPr>
            <a:spLocks noGrp="1"/>
          </p:cNvSpPr>
          <p:nvPr>
            <p:ph type="title"/>
          </p:nvPr>
        </p:nvSpPr>
        <p:spPr/>
        <p:txBody>
          <a:bodyPr/>
          <a:lstStyle/>
          <a:p>
            <a:r>
              <a:rPr lang="en-US" dirty="0"/>
              <a:t>Management &amp; Leadership</a:t>
            </a:r>
          </a:p>
        </p:txBody>
      </p:sp>
      <p:pic>
        <p:nvPicPr>
          <p:cNvPr id="6" name="Content Placeholder 5">
            <a:extLst>
              <a:ext uri="{FF2B5EF4-FFF2-40B4-BE49-F238E27FC236}">
                <a16:creationId xmlns:a16="http://schemas.microsoft.com/office/drawing/2014/main" id="{55F556B5-897C-4004-90F9-0BC672CB9CCC}"/>
              </a:ext>
            </a:extLst>
          </p:cNvPr>
          <p:cNvPicPr>
            <a:picLocks noGrp="1" noChangeAspect="1"/>
          </p:cNvPicPr>
          <p:nvPr>
            <p:ph idx="1"/>
          </p:nvPr>
        </p:nvPicPr>
        <p:blipFill>
          <a:blip r:embed="rId2"/>
          <a:stretch>
            <a:fillRect/>
          </a:stretch>
        </p:blipFill>
        <p:spPr>
          <a:xfrm>
            <a:off x="533400" y="1066800"/>
            <a:ext cx="8427308" cy="4724400"/>
          </a:xfrm>
          <a:prstGeom prst="rect">
            <a:avLst/>
          </a:prstGeom>
        </p:spPr>
      </p:pic>
      <p:sp>
        <p:nvSpPr>
          <p:cNvPr id="4" name="Footer Placeholder 3">
            <a:extLst>
              <a:ext uri="{FF2B5EF4-FFF2-40B4-BE49-F238E27FC236}">
                <a16:creationId xmlns:a16="http://schemas.microsoft.com/office/drawing/2014/main" id="{1DDF004F-F802-4F1F-A1F0-E5D729A6EE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04B4710-1910-4C78-91AE-8D65C3F64371}"/>
              </a:ext>
            </a:extLst>
          </p:cNvPr>
          <p:cNvSpPr>
            <a:spLocks noGrp="1"/>
          </p:cNvSpPr>
          <p:nvPr>
            <p:ph type="sldNum" sz="quarter" idx="12"/>
          </p:nvPr>
        </p:nvSpPr>
        <p:spPr/>
        <p:txBody>
          <a:bodyPr/>
          <a:lstStyle/>
          <a:p>
            <a:pPr>
              <a:defRPr/>
            </a:pPr>
            <a:fld id="{72DDD327-84E9-44EE-94DF-C6A9CABE3A3A}" type="slidenum">
              <a:rPr lang="en-US" altLang="en-US" smtClean="0"/>
              <a:pPr>
                <a:defRPr/>
              </a:pPr>
              <a:t>80</a:t>
            </a:fld>
            <a:endParaRPr lang="en-US" altLang="en-US"/>
          </a:p>
        </p:txBody>
      </p:sp>
      <p:sp>
        <p:nvSpPr>
          <p:cNvPr id="7" name="Text Box 3">
            <a:extLst>
              <a:ext uri="{FF2B5EF4-FFF2-40B4-BE49-F238E27FC236}">
                <a16:creationId xmlns:a16="http://schemas.microsoft.com/office/drawing/2014/main" id="{1CB83602-4DF5-4D21-B2DA-99A404924D7D}"/>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3285948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81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82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83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84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85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92CA1E-E7B1-4003-A0AB-E6D9FF3F4CBB}"/>
              </a:ext>
            </a:extLst>
          </p:cNvPr>
          <p:cNvSpPr>
            <a:spLocks noGrp="1"/>
          </p:cNvSpPr>
          <p:nvPr>
            <p:ph type="ctrTitle"/>
          </p:nvPr>
        </p:nvSpPr>
        <p:spPr/>
        <p:txBody>
          <a:bodyPr/>
          <a:lstStyle/>
          <a:p>
            <a:r>
              <a:rPr lang="en-US" dirty="0"/>
              <a:t>Widely Used Tools &amp; Techniques in PMBOK 6</a:t>
            </a:r>
            <a:r>
              <a:rPr lang="en-US" baseline="30000" dirty="0"/>
              <a:t>th</a:t>
            </a:r>
            <a:r>
              <a:rPr lang="en-US" dirty="0"/>
              <a:t> Ed</a:t>
            </a:r>
          </a:p>
        </p:txBody>
      </p:sp>
      <p:sp>
        <p:nvSpPr>
          <p:cNvPr id="7" name="Subtitle 6">
            <a:extLst>
              <a:ext uri="{FF2B5EF4-FFF2-40B4-BE49-F238E27FC236}">
                <a16:creationId xmlns:a16="http://schemas.microsoft.com/office/drawing/2014/main" id="{778299CE-0D08-43C9-8495-3A200D421D2E}"/>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753C272B-7182-4E37-94EB-5D0ED1289C9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4C85B63-58F9-4A93-9306-B438EC54FC9B}"/>
              </a:ext>
            </a:extLst>
          </p:cNvPr>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spTree>
    <p:extLst>
      <p:ext uri="{BB962C8B-B14F-4D97-AF65-F5344CB8AC3E}">
        <p14:creationId xmlns:p14="http://schemas.microsoft.com/office/powerpoint/2010/main" val="2012497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6176-6D5C-469B-9D04-7D5A9037612D}"/>
              </a:ext>
            </a:extLst>
          </p:cNvPr>
          <p:cNvSpPr>
            <a:spLocks noGrp="1"/>
          </p:cNvSpPr>
          <p:nvPr>
            <p:ph type="title"/>
          </p:nvPr>
        </p:nvSpPr>
        <p:spPr/>
        <p:txBody>
          <a:bodyPr>
            <a:normAutofit/>
          </a:bodyPr>
          <a:lstStyle/>
          <a:p>
            <a:r>
              <a:rPr lang="en-IN" dirty="0"/>
              <a:t>Data Gathering Tools and Techniques</a:t>
            </a:r>
            <a:endParaRPr lang="en-US" dirty="0"/>
          </a:p>
        </p:txBody>
      </p:sp>
      <p:sp>
        <p:nvSpPr>
          <p:cNvPr id="3" name="Content Placeholder 2">
            <a:extLst>
              <a:ext uri="{FF2B5EF4-FFF2-40B4-BE49-F238E27FC236}">
                <a16:creationId xmlns:a16="http://schemas.microsoft.com/office/drawing/2014/main" id="{D4C62151-8BD6-4C27-BC6B-CB7D342E8C07}"/>
              </a:ext>
            </a:extLst>
          </p:cNvPr>
          <p:cNvSpPr>
            <a:spLocks noGrp="1"/>
          </p:cNvSpPr>
          <p:nvPr>
            <p:ph idx="1"/>
          </p:nvPr>
        </p:nvSpPr>
        <p:spPr/>
        <p:txBody>
          <a:bodyPr>
            <a:normAutofit lnSpcReduction="10000"/>
          </a:bodyPr>
          <a:lstStyle/>
          <a:p>
            <a:pPr marL="514350" indent="-514350">
              <a:buFont typeface="+mj-lt"/>
              <a:buAutoNum type="arabicPeriod"/>
            </a:pPr>
            <a:r>
              <a:rPr lang="en-IN" dirty="0"/>
              <a:t>Benchmarking</a:t>
            </a:r>
          </a:p>
          <a:p>
            <a:pPr marL="514350" indent="-514350">
              <a:buFont typeface="+mj-lt"/>
              <a:buAutoNum type="arabicPeriod"/>
            </a:pPr>
            <a:r>
              <a:rPr lang="en-IN" dirty="0"/>
              <a:t>Brainstorming</a:t>
            </a:r>
          </a:p>
          <a:p>
            <a:pPr marL="514350" indent="-514350">
              <a:buFont typeface="+mj-lt"/>
              <a:buAutoNum type="arabicPeriod"/>
            </a:pPr>
            <a:r>
              <a:rPr lang="en-IN" b="1" dirty="0"/>
              <a:t>Check-sheets</a:t>
            </a:r>
          </a:p>
          <a:p>
            <a:pPr marL="514350" indent="-514350">
              <a:buFont typeface="+mj-lt"/>
              <a:buAutoNum type="arabicPeriod"/>
            </a:pPr>
            <a:r>
              <a:rPr lang="en-IN" b="1" dirty="0"/>
              <a:t>Checklists</a:t>
            </a:r>
          </a:p>
          <a:p>
            <a:pPr marL="514350" indent="-514350">
              <a:buFont typeface="+mj-lt"/>
              <a:buAutoNum type="arabicPeriod"/>
            </a:pPr>
            <a:r>
              <a:rPr lang="en-IN" b="1" dirty="0"/>
              <a:t>Focus-groups</a:t>
            </a:r>
          </a:p>
          <a:p>
            <a:pPr marL="514350" indent="-514350">
              <a:buFont typeface="+mj-lt"/>
              <a:buAutoNum type="arabicPeriod"/>
            </a:pPr>
            <a:r>
              <a:rPr lang="en-IN" dirty="0"/>
              <a:t>Interviews</a:t>
            </a:r>
          </a:p>
          <a:p>
            <a:pPr marL="514350" indent="-514350">
              <a:buFont typeface="+mj-lt"/>
              <a:buAutoNum type="arabicPeriod"/>
            </a:pPr>
            <a:r>
              <a:rPr lang="en-IN" dirty="0"/>
              <a:t>Market-research </a:t>
            </a:r>
          </a:p>
          <a:p>
            <a:pPr marL="514350" indent="-514350">
              <a:buFont typeface="+mj-lt"/>
              <a:buAutoNum type="arabicPeriod"/>
            </a:pPr>
            <a:r>
              <a:rPr lang="en-IN" dirty="0"/>
              <a:t>Questionnaires-and-surveys</a:t>
            </a:r>
          </a:p>
          <a:p>
            <a:pPr marL="514350" indent="-514350">
              <a:buFont typeface="+mj-lt"/>
              <a:buAutoNum type="arabicPeriod"/>
            </a:pPr>
            <a:r>
              <a:rPr lang="en-IN" dirty="0"/>
              <a:t>Statistical-sampling</a:t>
            </a:r>
            <a:endParaRPr lang="en-US" dirty="0"/>
          </a:p>
        </p:txBody>
      </p:sp>
      <p:sp>
        <p:nvSpPr>
          <p:cNvPr id="4" name="Footer Placeholder 3">
            <a:extLst>
              <a:ext uri="{FF2B5EF4-FFF2-40B4-BE49-F238E27FC236}">
                <a16:creationId xmlns:a16="http://schemas.microsoft.com/office/drawing/2014/main" id="{F28E33D4-D437-42A6-A9F1-814CC4EF167E}"/>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C7DE46-83A9-4A3B-9669-20504047813A}"/>
              </a:ext>
            </a:extLst>
          </p:cNvPr>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spTree>
    <p:extLst>
      <p:ext uri="{BB962C8B-B14F-4D97-AF65-F5344CB8AC3E}">
        <p14:creationId xmlns:p14="http://schemas.microsoft.com/office/powerpoint/2010/main" val="385536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253C-5192-4BB4-AC2A-79566DBE9606}"/>
              </a:ext>
            </a:extLst>
          </p:cNvPr>
          <p:cNvSpPr>
            <a:spLocks noGrp="1"/>
          </p:cNvSpPr>
          <p:nvPr>
            <p:ph type="title"/>
          </p:nvPr>
        </p:nvSpPr>
        <p:spPr/>
        <p:txBody>
          <a:bodyPr>
            <a:normAutofit/>
          </a:bodyPr>
          <a:lstStyle/>
          <a:p>
            <a:r>
              <a:rPr lang="en-IN" dirty="0"/>
              <a:t>Data Gathering</a:t>
            </a:r>
            <a:endParaRPr lang="en-US" dirty="0"/>
          </a:p>
        </p:txBody>
      </p:sp>
      <p:pic>
        <p:nvPicPr>
          <p:cNvPr id="6" name="Content Placeholder 5">
            <a:extLst>
              <a:ext uri="{FF2B5EF4-FFF2-40B4-BE49-F238E27FC236}">
                <a16:creationId xmlns:a16="http://schemas.microsoft.com/office/drawing/2014/main" id="{BCEDEFEB-495D-4C89-81CF-D11F300AD6A7}"/>
              </a:ext>
            </a:extLst>
          </p:cNvPr>
          <p:cNvPicPr>
            <a:picLocks noGrp="1" noChangeAspect="1"/>
          </p:cNvPicPr>
          <p:nvPr>
            <p:ph idx="1"/>
          </p:nvPr>
        </p:nvPicPr>
        <p:blipFill>
          <a:blip r:embed="rId2"/>
          <a:stretch>
            <a:fillRect/>
          </a:stretch>
        </p:blipFill>
        <p:spPr>
          <a:xfrm>
            <a:off x="985837" y="922568"/>
            <a:ext cx="4276725" cy="1819275"/>
          </a:xfrm>
          <a:prstGeom prst="rect">
            <a:avLst/>
          </a:prstGeom>
        </p:spPr>
      </p:pic>
      <p:sp>
        <p:nvSpPr>
          <p:cNvPr id="4" name="Footer Placeholder 3">
            <a:extLst>
              <a:ext uri="{FF2B5EF4-FFF2-40B4-BE49-F238E27FC236}">
                <a16:creationId xmlns:a16="http://schemas.microsoft.com/office/drawing/2014/main" id="{B3DBD23C-08E2-4654-AB61-A0A199FFBBE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DF69811-D09B-4641-8C52-EF2A0245D5AC}"/>
              </a:ext>
            </a:extLst>
          </p:cNvPr>
          <p:cNvSpPr>
            <a:spLocks noGrp="1"/>
          </p:cNvSpPr>
          <p:nvPr>
            <p:ph type="sldNum" sz="quarter" idx="12"/>
          </p:nvPr>
        </p:nvSpPr>
        <p:spPr/>
        <p:txBody>
          <a:bodyPr/>
          <a:lstStyle/>
          <a:p>
            <a:pPr>
              <a:defRPr/>
            </a:pPr>
            <a:fld id="{72DDD327-84E9-44EE-94DF-C6A9CABE3A3A}" type="slidenum">
              <a:rPr lang="en-US" altLang="en-US" smtClean="0"/>
              <a:pPr>
                <a:defRPr/>
              </a:pPr>
              <a:t>88</a:t>
            </a:fld>
            <a:endParaRPr lang="en-US" altLang="en-US"/>
          </a:p>
        </p:txBody>
      </p:sp>
      <p:pic>
        <p:nvPicPr>
          <p:cNvPr id="852994" name="Picture 2" descr="Image result for checklist">
            <a:extLst>
              <a:ext uri="{FF2B5EF4-FFF2-40B4-BE49-F238E27FC236}">
                <a16:creationId xmlns:a16="http://schemas.microsoft.com/office/drawing/2014/main" id="{85460C42-9F2C-4D50-A039-291F80B8D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808038"/>
            <a:ext cx="2823210" cy="2895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11D4A6-B832-4CF3-A9F8-9F0CDA2217F9}"/>
              </a:ext>
            </a:extLst>
          </p:cNvPr>
          <p:cNvSpPr/>
          <p:nvPr/>
        </p:nvSpPr>
        <p:spPr>
          <a:xfrm>
            <a:off x="924231" y="3703638"/>
            <a:ext cx="4338331" cy="1569660"/>
          </a:xfrm>
          <a:prstGeom prst="rect">
            <a:avLst/>
          </a:prstGeom>
        </p:spPr>
        <p:txBody>
          <a:bodyPr wrap="square">
            <a:spAutoFit/>
          </a:bodyPr>
          <a:lstStyle/>
          <a:p>
            <a:r>
              <a:rPr lang="en-IN" sz="1600" dirty="0">
                <a:latin typeface="HelveticaNeue-Condensed"/>
              </a:rPr>
              <a:t>Focus groups bring together prequalified stakeholders and subject matter experts to learn about their expectations and attitudes about a proposed product, service, or result. A trained moderator guides the</a:t>
            </a:r>
          </a:p>
          <a:p>
            <a:r>
              <a:rPr lang="en-US" sz="1600" dirty="0">
                <a:latin typeface="HelveticaNeue-Condensed"/>
              </a:rPr>
              <a:t>group</a:t>
            </a:r>
            <a:endParaRPr lang="en-US" sz="1600" dirty="0"/>
          </a:p>
        </p:txBody>
      </p:sp>
      <p:pic>
        <p:nvPicPr>
          <p:cNvPr id="852996" name="Picture 4" descr="Image result for focus group">
            <a:extLst>
              <a:ext uri="{FF2B5EF4-FFF2-40B4-BE49-F238E27FC236}">
                <a16:creationId xmlns:a16="http://schemas.microsoft.com/office/drawing/2014/main" id="{2F01CF6F-BC2B-437E-BE3B-8EBC9BB3E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521" y="3814425"/>
            <a:ext cx="3217333" cy="1809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738653C-9B70-437B-BF3A-2EAA3EAE4C87}"/>
              </a:ext>
            </a:extLst>
          </p:cNvPr>
          <p:cNvSpPr/>
          <p:nvPr/>
        </p:nvSpPr>
        <p:spPr>
          <a:xfrm>
            <a:off x="2281660" y="2775819"/>
            <a:ext cx="1685077" cy="369332"/>
          </a:xfrm>
          <a:prstGeom prst="rect">
            <a:avLst/>
          </a:prstGeom>
          <a:solidFill>
            <a:srgbClr val="FFC000"/>
          </a:solidFill>
        </p:spPr>
        <p:txBody>
          <a:bodyPr wrap="none">
            <a:spAutoFit/>
          </a:bodyPr>
          <a:lstStyle/>
          <a:p>
            <a:r>
              <a:rPr lang="en-IN" b="1" dirty="0"/>
              <a:t>Check-sheets</a:t>
            </a:r>
          </a:p>
        </p:txBody>
      </p:sp>
      <p:sp>
        <p:nvSpPr>
          <p:cNvPr id="9" name="Rectangle 8">
            <a:extLst>
              <a:ext uri="{FF2B5EF4-FFF2-40B4-BE49-F238E27FC236}">
                <a16:creationId xmlns:a16="http://schemas.microsoft.com/office/drawing/2014/main" id="{33FFFBBC-30B4-49EF-B846-1971BF000D65}"/>
              </a:ext>
            </a:extLst>
          </p:cNvPr>
          <p:cNvSpPr/>
          <p:nvPr/>
        </p:nvSpPr>
        <p:spPr>
          <a:xfrm>
            <a:off x="6761991" y="1294706"/>
            <a:ext cx="1338828" cy="369332"/>
          </a:xfrm>
          <a:prstGeom prst="rect">
            <a:avLst/>
          </a:prstGeom>
          <a:solidFill>
            <a:srgbClr val="FFC000"/>
          </a:solidFill>
        </p:spPr>
        <p:txBody>
          <a:bodyPr wrap="none">
            <a:spAutoFit/>
          </a:bodyPr>
          <a:lstStyle/>
          <a:p>
            <a:r>
              <a:rPr lang="en-IN" b="1" dirty="0"/>
              <a:t>Checklists</a:t>
            </a:r>
          </a:p>
        </p:txBody>
      </p:sp>
      <p:sp>
        <p:nvSpPr>
          <p:cNvPr id="10" name="Rectangle 9">
            <a:extLst>
              <a:ext uri="{FF2B5EF4-FFF2-40B4-BE49-F238E27FC236}">
                <a16:creationId xmlns:a16="http://schemas.microsoft.com/office/drawing/2014/main" id="{A091EBF7-3486-4F1B-A35E-480EE2175287}"/>
              </a:ext>
            </a:extLst>
          </p:cNvPr>
          <p:cNvSpPr/>
          <p:nvPr/>
        </p:nvSpPr>
        <p:spPr>
          <a:xfrm>
            <a:off x="6569630" y="5682843"/>
            <a:ext cx="1723549" cy="369332"/>
          </a:xfrm>
          <a:prstGeom prst="rect">
            <a:avLst/>
          </a:prstGeom>
          <a:solidFill>
            <a:srgbClr val="FFC000"/>
          </a:solidFill>
        </p:spPr>
        <p:txBody>
          <a:bodyPr wrap="none">
            <a:spAutoFit/>
          </a:bodyPr>
          <a:lstStyle/>
          <a:p>
            <a:r>
              <a:rPr lang="en-IN" b="1" dirty="0"/>
              <a:t>Focus-groups</a:t>
            </a:r>
          </a:p>
        </p:txBody>
      </p:sp>
    </p:spTree>
    <p:extLst>
      <p:ext uri="{BB962C8B-B14F-4D97-AF65-F5344CB8AC3E}">
        <p14:creationId xmlns:p14="http://schemas.microsoft.com/office/powerpoint/2010/main" val="1079879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4643-D56F-4468-A1CF-BF9C399BA567}"/>
              </a:ext>
            </a:extLst>
          </p:cNvPr>
          <p:cNvSpPr>
            <a:spLocks noGrp="1"/>
          </p:cNvSpPr>
          <p:nvPr>
            <p:ph type="title"/>
          </p:nvPr>
        </p:nvSpPr>
        <p:spPr/>
        <p:txBody>
          <a:bodyPr/>
          <a:lstStyle/>
          <a:p>
            <a:r>
              <a:rPr lang="en-IN" dirty="0"/>
              <a:t>Data Analysis Tools and Techniques</a:t>
            </a:r>
            <a:endParaRPr lang="en-US" dirty="0"/>
          </a:p>
        </p:txBody>
      </p:sp>
      <p:sp>
        <p:nvSpPr>
          <p:cNvPr id="3" name="Content Placeholder 2">
            <a:extLst>
              <a:ext uri="{FF2B5EF4-FFF2-40B4-BE49-F238E27FC236}">
                <a16:creationId xmlns:a16="http://schemas.microsoft.com/office/drawing/2014/main" id="{B3AAD807-6924-4E55-A8C9-F16B2EB54469}"/>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Alternatives-analysis</a:t>
            </a:r>
          </a:p>
          <a:p>
            <a:pPr marL="514350" indent="-514350">
              <a:buFont typeface="+mj-lt"/>
              <a:buAutoNum type="arabicPeriod"/>
            </a:pPr>
            <a:r>
              <a:rPr lang="en-US" dirty="0"/>
              <a:t>Assessment of other risk parameters</a:t>
            </a:r>
          </a:p>
          <a:p>
            <a:pPr marL="514350" indent="-514350">
              <a:buFont typeface="+mj-lt"/>
              <a:buAutoNum type="arabicPeriod"/>
            </a:pPr>
            <a:r>
              <a:rPr lang="en-US" dirty="0"/>
              <a:t>Assumption and constraint analysis</a:t>
            </a:r>
          </a:p>
          <a:p>
            <a:pPr marL="514350" indent="-514350">
              <a:buFont typeface="+mj-lt"/>
              <a:buAutoNum type="arabicPeriod"/>
            </a:pPr>
            <a:r>
              <a:rPr lang="en-US" b="1" dirty="0"/>
              <a:t>Cost of quality</a:t>
            </a:r>
          </a:p>
          <a:p>
            <a:pPr marL="514350" indent="-514350">
              <a:buFont typeface="+mj-lt"/>
              <a:buAutoNum type="arabicPeriod"/>
            </a:pPr>
            <a:r>
              <a:rPr lang="en-US" b="1" dirty="0"/>
              <a:t>Cost-benefit analysis</a:t>
            </a:r>
          </a:p>
          <a:p>
            <a:pPr marL="514350" indent="-514350">
              <a:buFont typeface="+mj-lt"/>
              <a:buAutoNum type="arabicPeriod"/>
            </a:pPr>
            <a:r>
              <a:rPr lang="en-US" b="1" dirty="0"/>
              <a:t>Decision tree analysis</a:t>
            </a:r>
          </a:p>
          <a:p>
            <a:pPr marL="514350" indent="-514350">
              <a:buFont typeface="+mj-lt"/>
              <a:buAutoNum type="arabicPeriod"/>
            </a:pPr>
            <a:r>
              <a:rPr lang="en-US" dirty="0"/>
              <a:t>Document analysis</a:t>
            </a:r>
          </a:p>
          <a:p>
            <a:pPr marL="514350" indent="-514350">
              <a:buFont typeface="+mj-lt"/>
              <a:buAutoNum type="arabicPeriod"/>
            </a:pPr>
            <a:r>
              <a:rPr lang="en-US" dirty="0"/>
              <a:t>Earned value analysis</a:t>
            </a:r>
          </a:p>
          <a:p>
            <a:pPr marL="514350" indent="-514350">
              <a:buFont typeface="+mj-lt"/>
              <a:buAutoNum type="arabicPeriod"/>
            </a:pPr>
            <a:r>
              <a:rPr lang="en-US" b="1" dirty="0"/>
              <a:t>Influence diagrams </a:t>
            </a:r>
          </a:p>
          <a:p>
            <a:pPr marL="514350" indent="-514350">
              <a:buFont typeface="+mj-lt"/>
              <a:buAutoNum type="arabicPeriod"/>
            </a:pPr>
            <a:r>
              <a:rPr lang="en-US" b="1" dirty="0"/>
              <a:t>Iteration burndown chart</a:t>
            </a:r>
          </a:p>
          <a:p>
            <a:pPr marL="514350" indent="-514350">
              <a:buFont typeface="+mj-lt"/>
              <a:buAutoNum type="arabicPeriod"/>
            </a:pPr>
            <a:r>
              <a:rPr lang="en-US" dirty="0"/>
              <a:t>Make-or-buy analysis</a:t>
            </a:r>
          </a:p>
          <a:p>
            <a:pPr marL="514350" indent="-514350">
              <a:buFont typeface="+mj-lt"/>
              <a:buAutoNum type="arabicPeriod"/>
            </a:pPr>
            <a:r>
              <a:rPr lang="en-US" dirty="0"/>
              <a:t>Performance reviews</a:t>
            </a:r>
          </a:p>
          <a:p>
            <a:pPr marL="514350" indent="-514350">
              <a:buFont typeface="+mj-lt"/>
              <a:buAutoNum type="arabicPeriod"/>
            </a:pPr>
            <a:r>
              <a:rPr lang="en-US" dirty="0"/>
              <a:t>Process analysis</a:t>
            </a:r>
          </a:p>
        </p:txBody>
      </p:sp>
      <p:sp>
        <p:nvSpPr>
          <p:cNvPr id="6" name="Content Placeholder 5">
            <a:extLst>
              <a:ext uri="{FF2B5EF4-FFF2-40B4-BE49-F238E27FC236}">
                <a16:creationId xmlns:a16="http://schemas.microsoft.com/office/drawing/2014/main" id="{F305D6DE-CF59-4131-9318-D276D2B873DF}"/>
              </a:ext>
            </a:extLst>
          </p:cNvPr>
          <p:cNvSpPr>
            <a:spLocks noGrp="1"/>
          </p:cNvSpPr>
          <p:nvPr>
            <p:ph idx="13"/>
          </p:nvPr>
        </p:nvSpPr>
        <p:spPr/>
        <p:txBody>
          <a:bodyPr>
            <a:normAutofit fontScale="85000" lnSpcReduction="10000"/>
          </a:bodyPr>
          <a:lstStyle/>
          <a:p>
            <a:pPr marL="514350" indent="-514350">
              <a:buFont typeface="+mj-lt"/>
              <a:buAutoNum type="arabicPeriod" startAt="14"/>
            </a:pPr>
            <a:r>
              <a:rPr lang="en-US" sz="2400" dirty="0"/>
              <a:t>Proposal evaluation </a:t>
            </a:r>
          </a:p>
          <a:p>
            <a:pPr marL="514350" indent="-514350">
              <a:buFont typeface="+mj-lt"/>
              <a:buAutoNum type="arabicPeriod" startAt="14"/>
            </a:pPr>
            <a:r>
              <a:rPr lang="en-US" sz="2400" b="1" dirty="0"/>
              <a:t>Regression analysis</a:t>
            </a:r>
          </a:p>
          <a:p>
            <a:pPr marL="514350" indent="-514350">
              <a:buFont typeface="+mj-lt"/>
              <a:buAutoNum type="arabicPeriod" startAt="14"/>
            </a:pPr>
            <a:r>
              <a:rPr lang="en-US" sz="2400" dirty="0"/>
              <a:t>Reserve analysis</a:t>
            </a:r>
          </a:p>
          <a:p>
            <a:pPr marL="514350" indent="-514350">
              <a:buFont typeface="+mj-lt"/>
              <a:buAutoNum type="arabicPeriod" startAt="14"/>
            </a:pPr>
            <a:r>
              <a:rPr lang="en-US" sz="2400" dirty="0"/>
              <a:t>Risk data quality assessment</a:t>
            </a:r>
          </a:p>
          <a:p>
            <a:pPr marL="514350" indent="-514350">
              <a:buFont typeface="+mj-lt"/>
              <a:buAutoNum type="arabicPeriod" startAt="14"/>
            </a:pPr>
            <a:r>
              <a:rPr lang="en-US" sz="2400" dirty="0"/>
              <a:t>Risk probability and impact assessment</a:t>
            </a:r>
          </a:p>
          <a:p>
            <a:pPr marL="514350" indent="-514350">
              <a:buFont typeface="+mj-lt"/>
              <a:buAutoNum type="arabicPeriod" startAt="14"/>
            </a:pPr>
            <a:r>
              <a:rPr lang="en-US" sz="2400" dirty="0"/>
              <a:t>Root cause analysis</a:t>
            </a:r>
          </a:p>
          <a:p>
            <a:pPr marL="514350" indent="-514350">
              <a:buFont typeface="+mj-lt"/>
              <a:buAutoNum type="arabicPeriod" startAt="14"/>
            </a:pPr>
            <a:r>
              <a:rPr lang="en-US" sz="2400" b="1" dirty="0"/>
              <a:t>Sensitivity analysis </a:t>
            </a:r>
          </a:p>
          <a:p>
            <a:pPr marL="514350" indent="-514350">
              <a:buFont typeface="+mj-lt"/>
              <a:buAutoNum type="arabicPeriod" startAt="14"/>
            </a:pPr>
            <a:r>
              <a:rPr lang="en-US" sz="2400" dirty="0"/>
              <a:t>Simulation</a:t>
            </a:r>
          </a:p>
          <a:p>
            <a:pPr marL="514350" indent="-514350">
              <a:buFont typeface="+mj-lt"/>
              <a:buAutoNum type="arabicPeriod" startAt="14"/>
            </a:pPr>
            <a:r>
              <a:rPr lang="en-US" sz="2400" dirty="0"/>
              <a:t>Stakeholder analysis</a:t>
            </a:r>
          </a:p>
          <a:p>
            <a:pPr marL="514350" indent="-514350">
              <a:buFont typeface="+mj-lt"/>
              <a:buAutoNum type="arabicPeriod" startAt="14"/>
            </a:pPr>
            <a:r>
              <a:rPr lang="en-US" sz="2400" dirty="0"/>
              <a:t>SWOT analysis </a:t>
            </a:r>
          </a:p>
          <a:p>
            <a:pPr marL="514350" indent="-514350">
              <a:buFont typeface="+mj-lt"/>
              <a:buAutoNum type="arabicPeriod" startAt="14"/>
            </a:pPr>
            <a:r>
              <a:rPr lang="en-US" sz="2400" dirty="0"/>
              <a:t>Technical performance analysis</a:t>
            </a:r>
          </a:p>
          <a:p>
            <a:pPr marL="514350" indent="-514350">
              <a:buFont typeface="+mj-lt"/>
              <a:buAutoNum type="arabicPeriod" startAt="14"/>
            </a:pPr>
            <a:r>
              <a:rPr lang="en-US" sz="2400" dirty="0"/>
              <a:t>Trend analysis</a:t>
            </a:r>
          </a:p>
          <a:p>
            <a:pPr marL="514350" indent="-514350">
              <a:buFont typeface="+mj-lt"/>
              <a:buAutoNum type="arabicPeriod" startAt="14"/>
            </a:pPr>
            <a:r>
              <a:rPr lang="en-US" sz="2400" dirty="0"/>
              <a:t>Variance analysis</a:t>
            </a:r>
          </a:p>
          <a:p>
            <a:pPr marL="514350" indent="-514350">
              <a:buFont typeface="+mj-lt"/>
              <a:buAutoNum type="arabicPeriod" startAt="14"/>
            </a:pPr>
            <a:r>
              <a:rPr lang="en-US" sz="2400" dirty="0"/>
              <a:t>What-if scenario analysis</a:t>
            </a:r>
          </a:p>
          <a:p>
            <a:endParaRPr lang="en-US" sz="2400" dirty="0"/>
          </a:p>
        </p:txBody>
      </p:sp>
      <p:sp>
        <p:nvSpPr>
          <p:cNvPr id="4" name="Footer Placeholder 3">
            <a:extLst>
              <a:ext uri="{FF2B5EF4-FFF2-40B4-BE49-F238E27FC236}">
                <a16:creationId xmlns:a16="http://schemas.microsoft.com/office/drawing/2014/main" id="{F432C55F-2626-4EBD-8028-CA343ADC819A}"/>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FE698E5-9581-41B9-A77E-4C08739EA74C}"/>
              </a:ext>
            </a:extLst>
          </p:cNvPr>
          <p:cNvSpPr>
            <a:spLocks noGrp="1"/>
          </p:cNvSpPr>
          <p:nvPr>
            <p:ph type="sldNum" sz="quarter" idx="16"/>
          </p:nvPr>
        </p:nvSpPr>
        <p:spPr/>
        <p:txBody>
          <a:bodyPr/>
          <a:lstStyle/>
          <a:p>
            <a:pPr>
              <a:defRPr/>
            </a:pPr>
            <a:fld id="{72DDD327-84E9-44EE-94DF-C6A9CABE3A3A}" type="slidenum">
              <a:rPr lang="en-US" altLang="en-US" smtClean="0"/>
              <a:pPr>
                <a:defRPr/>
              </a:pPr>
              <a:t>89</a:t>
            </a:fld>
            <a:endParaRPr lang="en-US" altLang="en-US"/>
          </a:p>
        </p:txBody>
      </p:sp>
    </p:spTree>
    <p:extLst>
      <p:ext uri="{BB962C8B-B14F-4D97-AF65-F5344CB8AC3E}">
        <p14:creationId xmlns:p14="http://schemas.microsoft.com/office/powerpoint/2010/main" val="376956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9</a:t>
            </a:fld>
            <a:endParaRPr lang="en-US" altLang="en-US"/>
          </a:p>
        </p:txBody>
      </p:sp>
    </p:spTree>
    <p:extLst>
      <p:ext uri="{BB962C8B-B14F-4D97-AF65-F5344CB8AC3E}">
        <p14:creationId xmlns:p14="http://schemas.microsoft.com/office/powerpoint/2010/main" val="13627713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E771C5-CEEF-4AFE-9DC8-3535A8544224}"/>
              </a:ext>
            </a:extLst>
          </p:cNvPr>
          <p:cNvSpPr>
            <a:spLocks noGrp="1"/>
          </p:cNvSpPr>
          <p:nvPr>
            <p:ph type="title"/>
          </p:nvPr>
        </p:nvSpPr>
        <p:spPr/>
        <p:txBody>
          <a:bodyPr/>
          <a:lstStyle/>
          <a:p>
            <a:r>
              <a:rPr lang="en-IN" dirty="0"/>
              <a:t>Data Analysis</a:t>
            </a:r>
            <a:endParaRPr lang="en-US" dirty="0"/>
          </a:p>
        </p:txBody>
      </p:sp>
      <p:sp>
        <p:nvSpPr>
          <p:cNvPr id="5" name="Footer Placeholder 4">
            <a:extLst>
              <a:ext uri="{FF2B5EF4-FFF2-40B4-BE49-F238E27FC236}">
                <a16:creationId xmlns:a16="http://schemas.microsoft.com/office/drawing/2014/main" id="{1FCB41CD-8FA1-4175-95E9-982678C9E8D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958DD489-9AF9-46C7-965D-8F06B05D7C9F}"/>
              </a:ext>
            </a:extLst>
          </p:cNvPr>
          <p:cNvSpPr>
            <a:spLocks noGrp="1"/>
          </p:cNvSpPr>
          <p:nvPr>
            <p:ph type="sldNum" sz="quarter" idx="12"/>
          </p:nvPr>
        </p:nvSpPr>
        <p:spPr/>
        <p:txBody>
          <a:bodyPr/>
          <a:lstStyle/>
          <a:p>
            <a:pPr>
              <a:defRPr/>
            </a:pPr>
            <a:fld id="{522FBC0A-C31D-419A-8A31-B5D651199208}" type="slidenum">
              <a:rPr lang="en-US" altLang="en-US" smtClean="0"/>
              <a:pPr>
                <a:defRPr/>
              </a:pPr>
              <a:t>90</a:t>
            </a:fld>
            <a:endParaRPr lang="en-US" altLang="en-US"/>
          </a:p>
        </p:txBody>
      </p:sp>
      <p:pic>
        <p:nvPicPr>
          <p:cNvPr id="854018" name="Picture 2" descr="Linear_Regression">
            <a:extLst>
              <a:ext uri="{FF2B5EF4-FFF2-40B4-BE49-F238E27FC236}">
                <a16:creationId xmlns:a16="http://schemas.microsoft.com/office/drawing/2014/main" id="{8FCF8C9B-9DE0-4336-841C-E75DF2BA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838200"/>
            <a:ext cx="4533900" cy="2695575"/>
          </a:xfrm>
          <a:prstGeom prst="rect">
            <a:avLst/>
          </a:prstGeom>
          <a:noFill/>
          <a:ln w="12700">
            <a:solidFill>
              <a:srgbClr val="FFC000"/>
            </a:solidFill>
          </a:ln>
          <a:extLst>
            <a:ext uri="{909E8E84-426E-40DD-AFC4-6F175D3DCCD1}">
              <a14:hiddenFill xmlns:a14="http://schemas.microsoft.com/office/drawing/2010/main">
                <a:solidFill>
                  <a:srgbClr val="FFFFFF"/>
                </a:solidFill>
              </a14:hiddenFill>
            </a:ext>
          </a:extLst>
        </p:spPr>
      </p:pic>
      <p:pic>
        <p:nvPicPr>
          <p:cNvPr id="854020" name="Picture 4" descr="Image result for cost of quality">
            <a:extLst>
              <a:ext uri="{FF2B5EF4-FFF2-40B4-BE49-F238E27FC236}">
                <a16:creationId xmlns:a16="http://schemas.microsoft.com/office/drawing/2014/main" id="{8540094D-B038-4256-8CBC-739A2342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39116"/>
            <a:ext cx="3452813" cy="211440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854022" name="Picture 6" descr="Image result for Sensitivity analysis ">
            <a:extLst>
              <a:ext uri="{FF2B5EF4-FFF2-40B4-BE49-F238E27FC236}">
                <a16:creationId xmlns:a16="http://schemas.microsoft.com/office/drawing/2014/main" id="{26214172-2233-4F03-A659-FEB0FD74D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9257"/>
            <a:ext cx="3422240" cy="2981151"/>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C70587-4D97-4FE1-9553-8F5C6530CACD}"/>
              </a:ext>
            </a:extLst>
          </p:cNvPr>
          <p:cNvSpPr/>
          <p:nvPr/>
        </p:nvSpPr>
        <p:spPr>
          <a:xfrm>
            <a:off x="1447800" y="4724400"/>
            <a:ext cx="2457724" cy="369332"/>
          </a:xfrm>
          <a:prstGeom prst="rect">
            <a:avLst/>
          </a:prstGeom>
          <a:solidFill>
            <a:srgbClr val="FFC000"/>
          </a:solidFill>
        </p:spPr>
        <p:txBody>
          <a:bodyPr wrap="none">
            <a:spAutoFit/>
          </a:bodyPr>
          <a:lstStyle/>
          <a:p>
            <a:r>
              <a:rPr lang="en-US" b="1" dirty="0"/>
              <a:t>Sensitivity analysis </a:t>
            </a:r>
          </a:p>
        </p:txBody>
      </p:sp>
      <p:sp>
        <p:nvSpPr>
          <p:cNvPr id="10" name="Rectangle 9">
            <a:extLst>
              <a:ext uri="{FF2B5EF4-FFF2-40B4-BE49-F238E27FC236}">
                <a16:creationId xmlns:a16="http://schemas.microsoft.com/office/drawing/2014/main" id="{41540149-002E-4AE3-BE07-62808C01875D}"/>
              </a:ext>
            </a:extLst>
          </p:cNvPr>
          <p:cNvSpPr/>
          <p:nvPr/>
        </p:nvSpPr>
        <p:spPr>
          <a:xfrm>
            <a:off x="6400800" y="869784"/>
            <a:ext cx="1787669" cy="369332"/>
          </a:xfrm>
          <a:prstGeom prst="rect">
            <a:avLst/>
          </a:prstGeom>
          <a:solidFill>
            <a:srgbClr val="FFC000"/>
          </a:solidFill>
        </p:spPr>
        <p:txBody>
          <a:bodyPr wrap="none">
            <a:spAutoFit/>
          </a:bodyPr>
          <a:lstStyle/>
          <a:p>
            <a:r>
              <a:rPr lang="en-US" b="1" dirty="0"/>
              <a:t>Cost of quality</a:t>
            </a:r>
          </a:p>
        </p:txBody>
      </p:sp>
      <p:sp>
        <p:nvSpPr>
          <p:cNvPr id="11" name="Rectangle 10">
            <a:extLst>
              <a:ext uri="{FF2B5EF4-FFF2-40B4-BE49-F238E27FC236}">
                <a16:creationId xmlns:a16="http://schemas.microsoft.com/office/drawing/2014/main" id="{BF88FBCD-E034-4464-8A93-1C76F7CFD98E}"/>
              </a:ext>
            </a:extLst>
          </p:cNvPr>
          <p:cNvSpPr/>
          <p:nvPr/>
        </p:nvSpPr>
        <p:spPr>
          <a:xfrm>
            <a:off x="1768194" y="1371600"/>
            <a:ext cx="2416046" cy="369332"/>
          </a:xfrm>
          <a:prstGeom prst="rect">
            <a:avLst/>
          </a:prstGeom>
          <a:solidFill>
            <a:srgbClr val="FFC000"/>
          </a:solidFill>
        </p:spPr>
        <p:txBody>
          <a:bodyPr wrap="none">
            <a:spAutoFit/>
          </a:bodyPr>
          <a:lstStyle/>
          <a:p>
            <a:r>
              <a:rPr lang="en-US" b="1" dirty="0"/>
              <a:t>Regression analysis</a:t>
            </a:r>
          </a:p>
        </p:txBody>
      </p:sp>
      <p:pic>
        <p:nvPicPr>
          <p:cNvPr id="854024" name="Picture 8" descr="Image result for decision tree analysis">
            <a:extLst>
              <a:ext uri="{FF2B5EF4-FFF2-40B4-BE49-F238E27FC236}">
                <a16:creationId xmlns:a16="http://schemas.microsoft.com/office/drawing/2014/main" id="{17FBF09D-7039-42CC-9FE9-2F05FCCCF4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616" y="3698956"/>
            <a:ext cx="3375584" cy="221581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FF1EF55-961B-4B1F-B434-7927795BA6AA}"/>
              </a:ext>
            </a:extLst>
          </p:cNvPr>
          <p:cNvSpPr/>
          <p:nvPr/>
        </p:nvSpPr>
        <p:spPr>
          <a:xfrm>
            <a:off x="6150643" y="6031468"/>
            <a:ext cx="2688557" cy="369332"/>
          </a:xfrm>
          <a:prstGeom prst="rect">
            <a:avLst/>
          </a:prstGeom>
          <a:solidFill>
            <a:srgbClr val="FFC000"/>
          </a:solidFill>
        </p:spPr>
        <p:txBody>
          <a:bodyPr wrap="none">
            <a:spAutoFit/>
          </a:bodyPr>
          <a:lstStyle/>
          <a:p>
            <a:r>
              <a:rPr lang="en-US" b="1" dirty="0"/>
              <a:t>Decision tree analysis</a:t>
            </a:r>
          </a:p>
        </p:txBody>
      </p:sp>
    </p:spTree>
    <p:extLst>
      <p:ext uri="{BB962C8B-B14F-4D97-AF65-F5344CB8AC3E}">
        <p14:creationId xmlns:p14="http://schemas.microsoft.com/office/powerpoint/2010/main" val="707668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0005-9A7A-4BCC-9B4B-C4E2AEB136BE}"/>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D308FCD8-5B94-41F3-838C-9B7B9E03D4C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B90AE42-2DFA-4111-876F-3819BDA490A0}"/>
              </a:ext>
            </a:extLst>
          </p:cNvPr>
          <p:cNvSpPr>
            <a:spLocks noGrp="1"/>
          </p:cNvSpPr>
          <p:nvPr>
            <p:ph type="sldNum" sz="quarter" idx="12"/>
          </p:nvPr>
        </p:nvSpPr>
        <p:spPr/>
        <p:txBody>
          <a:bodyPr/>
          <a:lstStyle/>
          <a:p>
            <a:pPr>
              <a:defRPr/>
            </a:pPr>
            <a:fld id="{72DDD327-84E9-44EE-94DF-C6A9CABE3A3A}" type="slidenum">
              <a:rPr lang="en-US" altLang="en-US" smtClean="0"/>
              <a:pPr>
                <a:defRPr/>
              </a:pPr>
              <a:t>91</a:t>
            </a:fld>
            <a:endParaRPr lang="en-US" altLang="en-US"/>
          </a:p>
        </p:txBody>
      </p:sp>
      <p:pic>
        <p:nvPicPr>
          <p:cNvPr id="855042" name="Picture 2" descr="Image result for influence diagram">
            <a:extLst>
              <a:ext uri="{FF2B5EF4-FFF2-40B4-BE49-F238E27FC236}">
                <a16:creationId xmlns:a16="http://schemas.microsoft.com/office/drawing/2014/main" id="{57C0C47A-7BAB-4182-9EEC-CC0E5318E2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088165"/>
            <a:ext cx="5138869" cy="25694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858B1-D578-49D6-8BAC-A3C071D2912B}"/>
              </a:ext>
            </a:extLst>
          </p:cNvPr>
          <p:cNvSpPr/>
          <p:nvPr/>
        </p:nvSpPr>
        <p:spPr>
          <a:xfrm>
            <a:off x="3344376" y="881824"/>
            <a:ext cx="2432076" cy="369332"/>
          </a:xfrm>
          <a:prstGeom prst="rect">
            <a:avLst/>
          </a:prstGeom>
          <a:solidFill>
            <a:srgbClr val="FFC000"/>
          </a:solidFill>
        </p:spPr>
        <p:txBody>
          <a:bodyPr wrap="none">
            <a:spAutoFit/>
          </a:bodyPr>
          <a:lstStyle/>
          <a:p>
            <a:r>
              <a:rPr lang="en-US" b="1" dirty="0"/>
              <a:t>Influence diagrams </a:t>
            </a:r>
          </a:p>
        </p:txBody>
      </p:sp>
      <p:pic>
        <p:nvPicPr>
          <p:cNvPr id="855044" name="Picture 4" descr="Image result for burndown chart">
            <a:extLst>
              <a:ext uri="{FF2B5EF4-FFF2-40B4-BE49-F238E27FC236}">
                <a16:creationId xmlns:a16="http://schemas.microsoft.com/office/drawing/2014/main" id="{091C41CD-21F8-472C-8BBC-E6C59E3675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4164012"/>
            <a:ext cx="5215069" cy="24653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EDBA07-2E34-48A0-A9A7-A89415C452A5}"/>
              </a:ext>
            </a:extLst>
          </p:cNvPr>
          <p:cNvSpPr/>
          <p:nvPr/>
        </p:nvSpPr>
        <p:spPr>
          <a:xfrm>
            <a:off x="3352800" y="3897868"/>
            <a:ext cx="2983509" cy="369332"/>
          </a:xfrm>
          <a:prstGeom prst="rect">
            <a:avLst/>
          </a:prstGeom>
          <a:solidFill>
            <a:srgbClr val="FFC000"/>
          </a:solidFill>
        </p:spPr>
        <p:txBody>
          <a:bodyPr wrap="none">
            <a:spAutoFit/>
          </a:bodyPr>
          <a:lstStyle/>
          <a:p>
            <a:r>
              <a:rPr lang="en-US" b="1" dirty="0"/>
              <a:t>Iteration burndown chart</a:t>
            </a:r>
          </a:p>
        </p:txBody>
      </p:sp>
    </p:spTree>
    <p:extLst>
      <p:ext uri="{BB962C8B-B14F-4D97-AF65-F5344CB8AC3E}">
        <p14:creationId xmlns:p14="http://schemas.microsoft.com/office/powerpoint/2010/main" val="3659028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C329-D76B-4511-B71D-C985998BEFC2}"/>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F9852CE1-6292-4F6D-AB0A-BF11EA38954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7109EEE-FB79-45EB-81DB-5C2371612264}"/>
              </a:ext>
            </a:extLst>
          </p:cNvPr>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pic>
        <p:nvPicPr>
          <p:cNvPr id="856066" name="Picture 2" descr="Image result for cost benefit analysis">
            <a:extLst>
              <a:ext uri="{FF2B5EF4-FFF2-40B4-BE49-F238E27FC236}">
                <a16:creationId xmlns:a16="http://schemas.microsoft.com/office/drawing/2014/main" id="{6BC3E5C2-E316-4849-B280-15D1E20E7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7441532" cy="4039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5C2ED0-2FE7-45B4-A086-67C9BBEA55F0}"/>
              </a:ext>
            </a:extLst>
          </p:cNvPr>
          <p:cNvSpPr/>
          <p:nvPr/>
        </p:nvSpPr>
        <p:spPr>
          <a:xfrm>
            <a:off x="3360094" y="4954089"/>
            <a:ext cx="2585964" cy="369332"/>
          </a:xfrm>
          <a:prstGeom prst="rect">
            <a:avLst/>
          </a:prstGeom>
          <a:solidFill>
            <a:srgbClr val="FFC000"/>
          </a:solidFill>
        </p:spPr>
        <p:txBody>
          <a:bodyPr wrap="none">
            <a:spAutoFit/>
          </a:bodyPr>
          <a:lstStyle/>
          <a:p>
            <a:r>
              <a:rPr lang="en-US" b="1" dirty="0"/>
              <a:t>Cost-benefit analysis</a:t>
            </a:r>
          </a:p>
        </p:txBody>
      </p:sp>
    </p:spTree>
    <p:extLst>
      <p:ext uri="{BB962C8B-B14F-4D97-AF65-F5344CB8AC3E}">
        <p14:creationId xmlns:p14="http://schemas.microsoft.com/office/powerpoint/2010/main" val="3214169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130C-4C47-4C9A-A4E3-33F52BAC1282}"/>
              </a:ext>
            </a:extLst>
          </p:cNvPr>
          <p:cNvSpPr>
            <a:spLocks noGrp="1"/>
          </p:cNvSpPr>
          <p:nvPr>
            <p:ph type="title"/>
          </p:nvPr>
        </p:nvSpPr>
        <p:spPr/>
        <p:txBody>
          <a:bodyPr>
            <a:normAutofit/>
          </a:bodyPr>
          <a:lstStyle/>
          <a:p>
            <a:r>
              <a:rPr lang="en-IN" sz="3600" dirty="0"/>
              <a:t>Data Representation Tools and Techniques</a:t>
            </a:r>
            <a:endParaRPr lang="en-US" sz="3600" dirty="0"/>
          </a:p>
        </p:txBody>
      </p:sp>
      <p:sp>
        <p:nvSpPr>
          <p:cNvPr id="3" name="Content Placeholder 2">
            <a:extLst>
              <a:ext uri="{FF2B5EF4-FFF2-40B4-BE49-F238E27FC236}">
                <a16:creationId xmlns:a16="http://schemas.microsoft.com/office/drawing/2014/main" id="{08D7055E-74DA-46DF-8E5A-4CA9EFECF126}"/>
              </a:ext>
            </a:extLst>
          </p:cNvPr>
          <p:cNvSpPr>
            <a:spLocks noGrp="1"/>
          </p:cNvSpPr>
          <p:nvPr>
            <p:ph idx="1"/>
          </p:nvPr>
        </p:nvSpPr>
        <p:spPr/>
        <p:txBody>
          <a:bodyPr>
            <a:normAutofit fontScale="70000" lnSpcReduction="20000"/>
          </a:bodyPr>
          <a:lstStyle/>
          <a:p>
            <a:pPr marL="514350" indent="-514350">
              <a:buFont typeface="+mj-lt"/>
              <a:buAutoNum type="arabicPeriod"/>
            </a:pPr>
            <a:r>
              <a:rPr lang="en-US" b="1" dirty="0"/>
              <a:t>Affinity diagrams</a:t>
            </a:r>
          </a:p>
          <a:p>
            <a:pPr marL="514350" indent="-514350">
              <a:buFont typeface="+mj-lt"/>
              <a:buAutoNum type="arabicPeriod"/>
            </a:pPr>
            <a:r>
              <a:rPr lang="en-US" b="1" dirty="0"/>
              <a:t>Cause-and-effect diagrams</a:t>
            </a:r>
          </a:p>
          <a:p>
            <a:pPr marL="514350" indent="-514350">
              <a:buFont typeface="+mj-lt"/>
              <a:buAutoNum type="arabicPeriod"/>
            </a:pPr>
            <a:r>
              <a:rPr lang="en-US" dirty="0"/>
              <a:t>Control charts</a:t>
            </a:r>
          </a:p>
          <a:p>
            <a:pPr marL="514350" indent="-514350">
              <a:buFont typeface="+mj-lt"/>
              <a:buAutoNum type="arabicPeriod"/>
            </a:pPr>
            <a:r>
              <a:rPr lang="en-US" dirty="0"/>
              <a:t>Flowcharts</a:t>
            </a:r>
          </a:p>
          <a:p>
            <a:pPr marL="514350" indent="-514350">
              <a:buFont typeface="+mj-lt"/>
              <a:buAutoNum type="arabicPeriod"/>
            </a:pPr>
            <a:r>
              <a:rPr lang="en-US" dirty="0"/>
              <a:t>Hierarchical charts</a:t>
            </a:r>
          </a:p>
          <a:p>
            <a:pPr marL="514350" indent="-514350">
              <a:buFont typeface="+mj-lt"/>
              <a:buAutoNum type="arabicPeriod"/>
            </a:pPr>
            <a:r>
              <a:rPr lang="en-US" dirty="0"/>
              <a:t>Histograms</a:t>
            </a:r>
          </a:p>
          <a:p>
            <a:pPr marL="514350" indent="-514350">
              <a:buFont typeface="+mj-lt"/>
              <a:buAutoNum type="arabicPeriod"/>
            </a:pPr>
            <a:r>
              <a:rPr lang="en-US" dirty="0"/>
              <a:t>Logical data model</a:t>
            </a:r>
          </a:p>
          <a:p>
            <a:pPr marL="514350" indent="-514350">
              <a:buFont typeface="+mj-lt"/>
              <a:buAutoNum type="arabicPeriod"/>
            </a:pPr>
            <a:r>
              <a:rPr lang="en-US" b="1" dirty="0"/>
              <a:t>Matrix diagrams</a:t>
            </a:r>
          </a:p>
          <a:p>
            <a:pPr marL="514350" indent="-514350">
              <a:buFont typeface="+mj-lt"/>
              <a:buAutoNum type="arabicPeriod"/>
            </a:pPr>
            <a:r>
              <a:rPr lang="en-US" dirty="0"/>
              <a:t>Matrix-based charts</a:t>
            </a:r>
          </a:p>
          <a:p>
            <a:pPr marL="514350" indent="-514350">
              <a:buFont typeface="+mj-lt"/>
              <a:buAutoNum type="arabicPeriod"/>
            </a:pPr>
            <a:r>
              <a:rPr lang="en-US" dirty="0"/>
              <a:t>Mind mapping</a:t>
            </a:r>
          </a:p>
          <a:p>
            <a:pPr marL="514350" indent="-514350">
              <a:buFont typeface="+mj-lt"/>
              <a:buAutoNum type="arabicPeriod"/>
            </a:pPr>
            <a:r>
              <a:rPr lang="en-US" dirty="0"/>
              <a:t>Probability and impact matrix</a:t>
            </a:r>
          </a:p>
          <a:p>
            <a:pPr marL="514350" indent="-514350">
              <a:buFont typeface="+mj-lt"/>
              <a:buAutoNum type="arabicPeriod"/>
            </a:pPr>
            <a:r>
              <a:rPr lang="en-US" dirty="0"/>
              <a:t>Scatter diagrams</a:t>
            </a:r>
          </a:p>
          <a:p>
            <a:pPr marL="514350" indent="-514350">
              <a:buFont typeface="+mj-lt"/>
              <a:buAutoNum type="arabicPeriod"/>
            </a:pPr>
            <a:r>
              <a:rPr lang="en-US" b="1" dirty="0"/>
              <a:t>Stakeholder engagement assessment </a:t>
            </a:r>
            <a:r>
              <a:rPr lang="en-US" dirty="0"/>
              <a:t>matrix</a:t>
            </a:r>
          </a:p>
          <a:p>
            <a:pPr marL="514350" indent="-514350">
              <a:buFont typeface="+mj-lt"/>
              <a:buAutoNum type="arabicPeriod"/>
            </a:pPr>
            <a:r>
              <a:rPr lang="en-US" dirty="0"/>
              <a:t>Stakeholder mapping/ representation</a:t>
            </a:r>
          </a:p>
          <a:p>
            <a:pPr marL="514350" indent="-514350">
              <a:buFont typeface="+mj-lt"/>
              <a:buAutoNum type="arabicPeriod"/>
            </a:pPr>
            <a:r>
              <a:rPr lang="en-US" dirty="0"/>
              <a:t>Text-oriented formats</a:t>
            </a:r>
          </a:p>
        </p:txBody>
      </p:sp>
      <p:sp>
        <p:nvSpPr>
          <p:cNvPr id="5" name="Footer Placeholder 4">
            <a:extLst>
              <a:ext uri="{FF2B5EF4-FFF2-40B4-BE49-F238E27FC236}">
                <a16:creationId xmlns:a16="http://schemas.microsoft.com/office/drawing/2014/main" id="{09C02381-C94C-4A09-8761-BB7CF2DCD8B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01484E51-647F-4A14-AEAE-29DE8CCDAC75}"/>
              </a:ext>
            </a:extLst>
          </p:cNvPr>
          <p:cNvSpPr>
            <a:spLocks noGrp="1"/>
          </p:cNvSpPr>
          <p:nvPr>
            <p:ph type="sldNum" sz="quarter" idx="12"/>
          </p:nvPr>
        </p:nvSpPr>
        <p:spPr/>
        <p:txBody>
          <a:bodyPr/>
          <a:lstStyle/>
          <a:p>
            <a:pPr>
              <a:defRPr/>
            </a:pPr>
            <a:fld id="{522FBC0A-C31D-419A-8A31-B5D651199208}" type="slidenum">
              <a:rPr lang="en-US" altLang="en-US" smtClean="0"/>
              <a:pPr>
                <a:defRPr/>
              </a:pPr>
              <a:t>93</a:t>
            </a:fld>
            <a:endParaRPr lang="en-US" altLang="en-US"/>
          </a:p>
        </p:txBody>
      </p:sp>
    </p:spTree>
    <p:extLst>
      <p:ext uri="{BB962C8B-B14F-4D97-AF65-F5344CB8AC3E}">
        <p14:creationId xmlns:p14="http://schemas.microsoft.com/office/powerpoint/2010/main" val="2504079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2EC3-F418-4A9B-BBF4-A361E971BEC8}"/>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3028D381-E832-401A-8C2E-B05D437C781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710C278-9CF8-4B54-ADAF-079C72311CA4}"/>
              </a:ext>
            </a:extLst>
          </p:cNvPr>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pic>
        <p:nvPicPr>
          <p:cNvPr id="857090" name="Picture 2" descr="Image result for affinity diagram">
            <a:extLst>
              <a:ext uri="{FF2B5EF4-FFF2-40B4-BE49-F238E27FC236}">
                <a16:creationId xmlns:a16="http://schemas.microsoft.com/office/drawing/2014/main" id="{5FA183E2-768A-44EF-9F40-F92934F4EA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4343" y="1066800"/>
            <a:ext cx="4869657" cy="3246438"/>
          </a:xfrm>
          <a:prstGeom prst="rect">
            <a:avLst/>
          </a:prstGeom>
          <a:noFill/>
          <a:extLst>
            <a:ext uri="{909E8E84-426E-40DD-AFC4-6F175D3DCCD1}">
              <a14:hiddenFill xmlns:a14="http://schemas.microsoft.com/office/drawing/2010/main">
                <a:solidFill>
                  <a:srgbClr val="FFFFFF"/>
                </a:solidFill>
              </a14:hiddenFill>
            </a:ext>
          </a:extLst>
        </p:spPr>
      </p:pic>
      <p:pic>
        <p:nvPicPr>
          <p:cNvPr id="857092" name="Picture 4" descr="Image result for cause and effect diagram">
            <a:extLst>
              <a:ext uri="{FF2B5EF4-FFF2-40B4-BE49-F238E27FC236}">
                <a16:creationId xmlns:a16="http://schemas.microsoft.com/office/drawing/2014/main" id="{7E41A4E9-C784-4379-9B9B-EC78AC02E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75274"/>
            <a:ext cx="3962400" cy="2786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FAA162-B9E3-44C5-81DB-60D25E28144E}"/>
              </a:ext>
            </a:extLst>
          </p:cNvPr>
          <p:cNvSpPr/>
          <p:nvPr/>
        </p:nvSpPr>
        <p:spPr>
          <a:xfrm>
            <a:off x="990600" y="3364468"/>
            <a:ext cx="3227165" cy="369332"/>
          </a:xfrm>
          <a:prstGeom prst="rect">
            <a:avLst/>
          </a:prstGeom>
        </p:spPr>
        <p:txBody>
          <a:bodyPr wrap="none">
            <a:spAutoFit/>
          </a:bodyPr>
          <a:lstStyle/>
          <a:p>
            <a:r>
              <a:rPr lang="en-US" b="1" dirty="0"/>
              <a:t>Cause-and-effect diagrams</a:t>
            </a:r>
          </a:p>
        </p:txBody>
      </p:sp>
    </p:spTree>
    <p:extLst>
      <p:ext uri="{BB962C8B-B14F-4D97-AF65-F5344CB8AC3E}">
        <p14:creationId xmlns:p14="http://schemas.microsoft.com/office/powerpoint/2010/main" val="990214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A700-EA3F-47F5-AE5D-2414BF0DD125}"/>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D3695EA3-64C0-4784-8D3B-F021C690B2E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09D901D-E3AA-4F75-9434-01A5664019BD}"/>
              </a:ext>
            </a:extLst>
          </p:cNvPr>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pic>
        <p:nvPicPr>
          <p:cNvPr id="859138" name="Picture 2" descr="Image result for matrix diagram">
            <a:extLst>
              <a:ext uri="{FF2B5EF4-FFF2-40B4-BE49-F238E27FC236}">
                <a16:creationId xmlns:a16="http://schemas.microsoft.com/office/drawing/2014/main" id="{4BA0236A-6695-4344-9BC6-EB5EDFCDE3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808038"/>
            <a:ext cx="5657127" cy="3382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0BAC56-9A6F-4492-A5D2-248DD7ED8655}"/>
              </a:ext>
            </a:extLst>
          </p:cNvPr>
          <p:cNvSpPr/>
          <p:nvPr/>
        </p:nvSpPr>
        <p:spPr>
          <a:xfrm>
            <a:off x="2594321" y="4006334"/>
            <a:ext cx="1954381" cy="369332"/>
          </a:xfrm>
          <a:prstGeom prst="rect">
            <a:avLst/>
          </a:prstGeom>
          <a:solidFill>
            <a:srgbClr val="FFC000"/>
          </a:solidFill>
        </p:spPr>
        <p:txBody>
          <a:bodyPr wrap="none">
            <a:spAutoFit/>
          </a:bodyPr>
          <a:lstStyle/>
          <a:p>
            <a:r>
              <a:rPr lang="en-US" b="1" dirty="0"/>
              <a:t>Matrix diagrams</a:t>
            </a:r>
          </a:p>
        </p:txBody>
      </p:sp>
      <p:pic>
        <p:nvPicPr>
          <p:cNvPr id="7" name="Picture 6">
            <a:extLst>
              <a:ext uri="{FF2B5EF4-FFF2-40B4-BE49-F238E27FC236}">
                <a16:creationId xmlns:a16="http://schemas.microsoft.com/office/drawing/2014/main" id="{DF6A935E-809B-4270-B3FA-D178E284DFEF}"/>
              </a:ext>
            </a:extLst>
          </p:cNvPr>
          <p:cNvPicPr>
            <a:picLocks noChangeAspect="1"/>
          </p:cNvPicPr>
          <p:nvPr/>
        </p:nvPicPr>
        <p:blipFill>
          <a:blip r:embed="rId3"/>
          <a:stretch>
            <a:fillRect/>
          </a:stretch>
        </p:blipFill>
        <p:spPr>
          <a:xfrm>
            <a:off x="742949" y="4572000"/>
            <a:ext cx="6000750" cy="1476375"/>
          </a:xfrm>
          <a:prstGeom prst="rect">
            <a:avLst/>
          </a:prstGeom>
        </p:spPr>
      </p:pic>
      <p:sp>
        <p:nvSpPr>
          <p:cNvPr id="8" name="TextBox 7">
            <a:extLst>
              <a:ext uri="{FF2B5EF4-FFF2-40B4-BE49-F238E27FC236}">
                <a16:creationId xmlns:a16="http://schemas.microsoft.com/office/drawing/2014/main" id="{F75EE511-9CDD-407C-AB01-AA172A767130}"/>
              </a:ext>
            </a:extLst>
          </p:cNvPr>
          <p:cNvSpPr txBox="1"/>
          <p:nvPr/>
        </p:nvSpPr>
        <p:spPr>
          <a:xfrm>
            <a:off x="641864" y="4340940"/>
            <a:ext cx="1967205" cy="307777"/>
          </a:xfrm>
          <a:prstGeom prst="rect">
            <a:avLst/>
          </a:prstGeom>
          <a:noFill/>
        </p:spPr>
        <p:txBody>
          <a:bodyPr wrap="none" rtlCol="0">
            <a:spAutoFit/>
          </a:bodyPr>
          <a:lstStyle/>
          <a:p>
            <a:r>
              <a:rPr lang="en-US" sz="1400" b="1" dirty="0"/>
              <a:t>C-Current, D-Desired</a:t>
            </a:r>
          </a:p>
        </p:txBody>
      </p:sp>
      <p:sp>
        <p:nvSpPr>
          <p:cNvPr id="9" name="Rectangle 8">
            <a:extLst>
              <a:ext uri="{FF2B5EF4-FFF2-40B4-BE49-F238E27FC236}">
                <a16:creationId xmlns:a16="http://schemas.microsoft.com/office/drawing/2014/main" id="{DA77D6A9-78C6-4AEC-A97D-96F4028C7722}"/>
              </a:ext>
            </a:extLst>
          </p:cNvPr>
          <p:cNvSpPr/>
          <p:nvPr/>
        </p:nvSpPr>
        <p:spPr>
          <a:xfrm>
            <a:off x="1382450" y="6070497"/>
            <a:ext cx="4378122" cy="369332"/>
          </a:xfrm>
          <a:prstGeom prst="rect">
            <a:avLst/>
          </a:prstGeom>
          <a:solidFill>
            <a:srgbClr val="FFC000"/>
          </a:solidFill>
        </p:spPr>
        <p:txBody>
          <a:bodyPr wrap="none">
            <a:spAutoFit/>
          </a:bodyPr>
          <a:lstStyle/>
          <a:p>
            <a:r>
              <a:rPr lang="en-US" b="1" dirty="0"/>
              <a:t>Stakeholder engagement assessment </a:t>
            </a:r>
            <a:endParaRPr lang="en-US" dirty="0"/>
          </a:p>
        </p:txBody>
      </p:sp>
    </p:spTree>
    <p:extLst>
      <p:ext uri="{BB962C8B-B14F-4D97-AF65-F5344CB8AC3E}">
        <p14:creationId xmlns:p14="http://schemas.microsoft.com/office/powerpoint/2010/main" val="21626853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0FEC-1409-4126-BD16-8A0D2CC065E5}"/>
              </a:ext>
            </a:extLst>
          </p:cNvPr>
          <p:cNvSpPr>
            <a:spLocks noGrp="1"/>
          </p:cNvSpPr>
          <p:nvPr>
            <p:ph type="title"/>
          </p:nvPr>
        </p:nvSpPr>
        <p:spPr/>
        <p:txBody>
          <a:bodyPr>
            <a:normAutofit/>
          </a:bodyPr>
          <a:lstStyle/>
          <a:p>
            <a:r>
              <a:rPr lang="en-IN" dirty="0"/>
              <a:t>Decision-Making Tools and Techniques</a:t>
            </a:r>
            <a:endParaRPr lang="en-US" dirty="0"/>
          </a:p>
        </p:txBody>
      </p:sp>
      <p:sp>
        <p:nvSpPr>
          <p:cNvPr id="3" name="Content Placeholder 2">
            <a:extLst>
              <a:ext uri="{FF2B5EF4-FFF2-40B4-BE49-F238E27FC236}">
                <a16:creationId xmlns:a16="http://schemas.microsoft.com/office/drawing/2014/main" id="{7ED9D891-02C4-4B22-9656-5EFDCBA9F670}"/>
              </a:ext>
            </a:extLst>
          </p:cNvPr>
          <p:cNvSpPr>
            <a:spLocks noGrp="1"/>
          </p:cNvSpPr>
          <p:nvPr>
            <p:ph idx="1"/>
          </p:nvPr>
        </p:nvSpPr>
        <p:spPr/>
        <p:txBody>
          <a:bodyPr>
            <a:normAutofit/>
          </a:bodyPr>
          <a:lstStyle/>
          <a:p>
            <a:pPr marL="514350" indent="-514350">
              <a:buFont typeface="+mj-lt"/>
              <a:buAutoNum type="arabicPeriod"/>
            </a:pPr>
            <a:r>
              <a:rPr lang="en-IN" sz="2800" dirty="0"/>
              <a:t>Multicriteria decision analysis</a:t>
            </a:r>
          </a:p>
          <a:p>
            <a:pPr marL="400050" lvl="1" indent="0">
              <a:buNone/>
            </a:pPr>
            <a:r>
              <a:rPr lang="en-IN" sz="2400" dirty="0"/>
              <a:t>Prioritization matrix. Identify criteria. Criteria are prioritized and weighted before being applied to all available alternatives to obtain a mathematical score for each alternative.</a:t>
            </a:r>
          </a:p>
          <a:p>
            <a:pPr marL="514350" indent="-514350">
              <a:buFont typeface="+mj-lt"/>
              <a:buAutoNum type="arabicPeriod"/>
            </a:pPr>
            <a:r>
              <a:rPr lang="en-IN" sz="2800" dirty="0"/>
              <a:t>Voting</a:t>
            </a:r>
          </a:p>
          <a:p>
            <a:pPr marL="400050" lvl="1" indent="0" defTabSz="574675">
              <a:buNone/>
            </a:pPr>
            <a:r>
              <a:rPr lang="en-IN" sz="2400" dirty="0"/>
              <a:t>	Unanimity, Majority, Plurality</a:t>
            </a:r>
            <a:endParaRPr lang="en-US" sz="2400" dirty="0"/>
          </a:p>
        </p:txBody>
      </p:sp>
      <p:sp>
        <p:nvSpPr>
          <p:cNvPr id="4" name="Footer Placeholder 3">
            <a:extLst>
              <a:ext uri="{FF2B5EF4-FFF2-40B4-BE49-F238E27FC236}">
                <a16:creationId xmlns:a16="http://schemas.microsoft.com/office/drawing/2014/main" id="{898074CB-E90E-4212-BC0A-EFFCC377764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29CA166-B577-4E87-92B6-266924B71714}"/>
              </a:ext>
            </a:extLst>
          </p:cNvPr>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Tree>
    <p:extLst>
      <p:ext uri="{BB962C8B-B14F-4D97-AF65-F5344CB8AC3E}">
        <p14:creationId xmlns:p14="http://schemas.microsoft.com/office/powerpoint/2010/main" val="17349234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9595-9072-43D9-96E0-BCF890971F0F}"/>
              </a:ext>
            </a:extLst>
          </p:cNvPr>
          <p:cNvSpPr>
            <a:spLocks noGrp="1"/>
          </p:cNvSpPr>
          <p:nvPr>
            <p:ph type="title"/>
          </p:nvPr>
        </p:nvSpPr>
        <p:spPr/>
        <p:txBody>
          <a:bodyPr>
            <a:normAutofit/>
          </a:bodyPr>
          <a:lstStyle/>
          <a:p>
            <a:r>
              <a:rPr lang="en-IN" sz="3600" dirty="0"/>
              <a:t>Communication Skills Tools and Techniques</a:t>
            </a:r>
            <a:endParaRPr lang="en-US" sz="3600" dirty="0"/>
          </a:p>
        </p:txBody>
      </p:sp>
      <p:sp>
        <p:nvSpPr>
          <p:cNvPr id="3" name="Content Placeholder 2">
            <a:extLst>
              <a:ext uri="{FF2B5EF4-FFF2-40B4-BE49-F238E27FC236}">
                <a16:creationId xmlns:a16="http://schemas.microsoft.com/office/drawing/2014/main" id="{311534B3-522E-4EDF-8BA8-5FAF947551E9}"/>
              </a:ext>
            </a:extLst>
          </p:cNvPr>
          <p:cNvSpPr>
            <a:spLocks noGrp="1"/>
          </p:cNvSpPr>
          <p:nvPr>
            <p:ph idx="1"/>
          </p:nvPr>
        </p:nvSpPr>
        <p:spPr/>
        <p:txBody>
          <a:bodyPr/>
          <a:lstStyle/>
          <a:p>
            <a:pPr marL="514350" indent="-514350">
              <a:buFont typeface="+mj-lt"/>
              <a:buAutoNum type="arabicPeriod"/>
            </a:pPr>
            <a:r>
              <a:rPr lang="en-IN" dirty="0"/>
              <a:t>Feedback </a:t>
            </a:r>
          </a:p>
          <a:p>
            <a:pPr marL="400050" lvl="1" indent="0">
              <a:buNone/>
            </a:pPr>
            <a:r>
              <a:rPr lang="en-US" dirty="0"/>
              <a:t>Interactive Communication like Coaching, Mentoring, and Negotiating</a:t>
            </a:r>
            <a:endParaRPr lang="en-IN" dirty="0"/>
          </a:p>
          <a:p>
            <a:pPr marL="514350" indent="-514350">
              <a:buFont typeface="+mj-lt"/>
              <a:buAutoNum type="arabicPeriod"/>
            </a:pPr>
            <a:r>
              <a:rPr lang="en-IN" dirty="0"/>
              <a:t>Presentations </a:t>
            </a:r>
            <a:endParaRPr lang="en-US" dirty="0"/>
          </a:p>
        </p:txBody>
      </p:sp>
      <p:sp>
        <p:nvSpPr>
          <p:cNvPr id="4" name="Footer Placeholder 3">
            <a:extLst>
              <a:ext uri="{FF2B5EF4-FFF2-40B4-BE49-F238E27FC236}">
                <a16:creationId xmlns:a16="http://schemas.microsoft.com/office/drawing/2014/main" id="{827CAC81-644B-4A71-BAC8-3C7D4E71148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AA41BB8-8111-40E3-BE39-24E04E5D6D70}"/>
              </a:ext>
            </a:extLst>
          </p:cNvPr>
          <p:cNvSpPr>
            <a:spLocks noGrp="1"/>
          </p:cNvSpPr>
          <p:nvPr>
            <p:ph type="sldNum" sz="quarter" idx="12"/>
          </p:nvPr>
        </p:nvSpPr>
        <p:spPr/>
        <p:txBody>
          <a:bodyPr/>
          <a:lstStyle/>
          <a:p>
            <a:pPr>
              <a:defRPr/>
            </a:pPr>
            <a:fld id="{72DDD327-84E9-44EE-94DF-C6A9CABE3A3A}" type="slidenum">
              <a:rPr lang="en-US" altLang="en-US" smtClean="0"/>
              <a:pPr>
                <a:defRPr/>
              </a:pPr>
              <a:t>97</a:t>
            </a:fld>
            <a:endParaRPr lang="en-US" altLang="en-US"/>
          </a:p>
        </p:txBody>
      </p:sp>
    </p:spTree>
    <p:extLst>
      <p:ext uri="{BB962C8B-B14F-4D97-AF65-F5344CB8AC3E}">
        <p14:creationId xmlns:p14="http://schemas.microsoft.com/office/powerpoint/2010/main" val="32904369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3831-785F-4A7E-9151-0114D6A1C4B0}"/>
              </a:ext>
            </a:extLst>
          </p:cNvPr>
          <p:cNvSpPr>
            <a:spLocks noGrp="1"/>
          </p:cNvSpPr>
          <p:nvPr>
            <p:ph type="title"/>
          </p:nvPr>
        </p:nvSpPr>
        <p:spPr/>
        <p:txBody>
          <a:bodyPr>
            <a:noAutofit/>
          </a:bodyPr>
          <a:lstStyle/>
          <a:p>
            <a:r>
              <a:rPr lang="en-IN" sz="3200" dirty="0"/>
              <a:t>Interpersonal and Team Skills Tools and Techniques</a:t>
            </a:r>
            <a:endParaRPr lang="en-US" sz="3200" dirty="0"/>
          </a:p>
        </p:txBody>
      </p:sp>
      <p:sp>
        <p:nvSpPr>
          <p:cNvPr id="3" name="Content Placeholder 2">
            <a:extLst>
              <a:ext uri="{FF2B5EF4-FFF2-40B4-BE49-F238E27FC236}">
                <a16:creationId xmlns:a16="http://schemas.microsoft.com/office/drawing/2014/main" id="{442F5172-E81E-48B8-AF3F-3DFC185A3494}"/>
              </a:ext>
            </a:extLst>
          </p:cNvPr>
          <p:cNvSpPr>
            <a:spLocks noGrp="1"/>
          </p:cNvSpPr>
          <p:nvPr>
            <p:ph idx="1"/>
          </p:nvPr>
        </p:nvSpPr>
        <p:spPr/>
        <p:txBody>
          <a:bodyPr>
            <a:normAutofit/>
          </a:bodyPr>
          <a:lstStyle/>
          <a:p>
            <a:pPr marL="514350" indent="-514350">
              <a:buFont typeface="+mj-lt"/>
              <a:buAutoNum type="arabicPeriod"/>
            </a:pPr>
            <a:r>
              <a:rPr lang="en-IN" dirty="0"/>
              <a:t>Active listening</a:t>
            </a:r>
          </a:p>
          <a:p>
            <a:pPr marL="514350" indent="-514350">
              <a:buFont typeface="+mj-lt"/>
              <a:buAutoNum type="arabicPeriod"/>
            </a:pPr>
            <a:r>
              <a:rPr lang="en-IN" dirty="0"/>
              <a:t>Communication styles assessment</a:t>
            </a:r>
          </a:p>
          <a:p>
            <a:pPr marL="514350" indent="-514350">
              <a:buFont typeface="+mj-lt"/>
              <a:buAutoNum type="arabicPeriod"/>
            </a:pPr>
            <a:r>
              <a:rPr lang="en-IN" dirty="0"/>
              <a:t>Conflict management</a:t>
            </a:r>
          </a:p>
          <a:p>
            <a:pPr marL="514350" indent="-514350">
              <a:buFont typeface="+mj-lt"/>
              <a:buAutoNum type="arabicPeriod"/>
            </a:pPr>
            <a:r>
              <a:rPr lang="en-IN" dirty="0"/>
              <a:t>Cultural awareness </a:t>
            </a:r>
          </a:p>
          <a:p>
            <a:pPr marL="514350" indent="-514350">
              <a:buFont typeface="+mj-lt"/>
              <a:buAutoNum type="arabicPeriod"/>
            </a:pPr>
            <a:r>
              <a:rPr lang="en-IN" dirty="0"/>
              <a:t>Decision making</a:t>
            </a:r>
          </a:p>
          <a:p>
            <a:pPr marL="514350" indent="-514350">
              <a:buFont typeface="+mj-lt"/>
              <a:buAutoNum type="arabicPeriod"/>
            </a:pPr>
            <a:r>
              <a:rPr lang="en-IN" dirty="0"/>
              <a:t>Emotional intelligence</a:t>
            </a:r>
          </a:p>
          <a:p>
            <a:pPr marL="514350" indent="-514350">
              <a:buFont typeface="+mj-lt"/>
              <a:buAutoNum type="arabicPeriod"/>
            </a:pPr>
            <a:r>
              <a:rPr lang="en-IN" dirty="0"/>
              <a:t>Facilitation</a:t>
            </a:r>
          </a:p>
          <a:p>
            <a:pPr marL="514350" indent="-514350">
              <a:buFont typeface="+mj-lt"/>
              <a:buAutoNum type="arabicPeriod"/>
            </a:pPr>
            <a:r>
              <a:rPr lang="en-IN" dirty="0"/>
              <a:t>Influencing</a:t>
            </a:r>
          </a:p>
          <a:p>
            <a:pPr marL="514350" indent="-514350">
              <a:buFont typeface="+mj-lt"/>
              <a:buAutoNum type="arabicPeriod"/>
            </a:pPr>
            <a:r>
              <a:rPr lang="en-IN" dirty="0"/>
              <a:t>Leadership</a:t>
            </a:r>
          </a:p>
        </p:txBody>
      </p:sp>
      <p:sp>
        <p:nvSpPr>
          <p:cNvPr id="6" name="Content Placeholder 5">
            <a:extLst>
              <a:ext uri="{FF2B5EF4-FFF2-40B4-BE49-F238E27FC236}">
                <a16:creationId xmlns:a16="http://schemas.microsoft.com/office/drawing/2014/main" id="{FF533778-03BD-40C2-81D6-31C9702338A8}"/>
              </a:ext>
            </a:extLst>
          </p:cNvPr>
          <p:cNvSpPr>
            <a:spLocks noGrp="1"/>
          </p:cNvSpPr>
          <p:nvPr>
            <p:ph idx="13"/>
          </p:nvPr>
        </p:nvSpPr>
        <p:spPr/>
        <p:txBody>
          <a:bodyPr/>
          <a:lstStyle/>
          <a:p>
            <a:pPr marL="514350" indent="-514350">
              <a:buFont typeface="+mj-lt"/>
              <a:buAutoNum type="arabicPeriod" startAt="10"/>
            </a:pPr>
            <a:r>
              <a:rPr lang="en-IN" dirty="0"/>
              <a:t>Meeting management</a:t>
            </a:r>
          </a:p>
          <a:p>
            <a:pPr marL="514350" indent="-514350">
              <a:buFont typeface="+mj-lt"/>
              <a:buAutoNum type="arabicPeriod" startAt="10"/>
            </a:pPr>
            <a:r>
              <a:rPr lang="en-IN" dirty="0"/>
              <a:t>Motivation</a:t>
            </a:r>
          </a:p>
          <a:p>
            <a:pPr marL="514350" indent="-514350">
              <a:buFont typeface="+mj-lt"/>
              <a:buAutoNum type="arabicPeriod" startAt="10"/>
            </a:pPr>
            <a:r>
              <a:rPr lang="en-IN" dirty="0"/>
              <a:t>Negotiation</a:t>
            </a:r>
          </a:p>
          <a:p>
            <a:pPr marL="514350" indent="-514350">
              <a:buFont typeface="+mj-lt"/>
              <a:buAutoNum type="arabicPeriod" startAt="10"/>
            </a:pPr>
            <a:r>
              <a:rPr lang="en-IN" dirty="0"/>
              <a:t>Networking</a:t>
            </a:r>
          </a:p>
          <a:p>
            <a:pPr marL="514350" indent="-514350">
              <a:buFont typeface="+mj-lt"/>
              <a:buAutoNum type="arabicPeriod" startAt="10"/>
            </a:pPr>
            <a:r>
              <a:rPr lang="en-IN" b="1" dirty="0"/>
              <a:t>Nominal group technique</a:t>
            </a:r>
          </a:p>
          <a:p>
            <a:pPr marL="514350" indent="-514350">
              <a:buFont typeface="+mj-lt"/>
              <a:buAutoNum type="arabicPeriod" startAt="10"/>
            </a:pPr>
            <a:r>
              <a:rPr lang="en-IN" dirty="0"/>
              <a:t>Observation/ conversation</a:t>
            </a:r>
          </a:p>
          <a:p>
            <a:pPr marL="514350" indent="-514350">
              <a:buFont typeface="+mj-lt"/>
              <a:buAutoNum type="arabicPeriod" startAt="10"/>
            </a:pPr>
            <a:r>
              <a:rPr lang="en-IN" dirty="0"/>
              <a:t>Political awareness</a:t>
            </a:r>
          </a:p>
          <a:p>
            <a:pPr marL="514350" indent="-514350">
              <a:buFont typeface="+mj-lt"/>
              <a:buAutoNum type="arabicPeriod" startAt="10"/>
            </a:pPr>
            <a:r>
              <a:rPr lang="en-IN" dirty="0"/>
              <a:t>Team building</a:t>
            </a:r>
            <a:endParaRPr lang="en-US" dirty="0"/>
          </a:p>
          <a:p>
            <a:endParaRPr lang="en-US" dirty="0"/>
          </a:p>
        </p:txBody>
      </p:sp>
      <p:sp>
        <p:nvSpPr>
          <p:cNvPr id="4" name="Footer Placeholder 3">
            <a:extLst>
              <a:ext uri="{FF2B5EF4-FFF2-40B4-BE49-F238E27FC236}">
                <a16:creationId xmlns:a16="http://schemas.microsoft.com/office/drawing/2014/main" id="{D4143A99-2BF9-44CC-BA6D-022B4CC79483}"/>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ED9536F6-8670-4B7F-AEE2-A438D8068646}"/>
              </a:ext>
            </a:extLst>
          </p:cNvPr>
          <p:cNvSpPr>
            <a:spLocks noGrp="1"/>
          </p:cNvSpPr>
          <p:nvPr>
            <p:ph type="sldNum" sz="quarter" idx="16"/>
          </p:nvPr>
        </p:nvSpPr>
        <p:spPr/>
        <p:txBody>
          <a:bodyPr/>
          <a:lstStyle/>
          <a:p>
            <a:pPr>
              <a:defRPr/>
            </a:pPr>
            <a:fld id="{72DDD327-84E9-44EE-94DF-C6A9CABE3A3A}" type="slidenum">
              <a:rPr lang="en-US" altLang="en-US" smtClean="0"/>
              <a:pPr>
                <a:defRPr/>
              </a:pPr>
              <a:t>98</a:t>
            </a:fld>
            <a:endParaRPr lang="en-US" altLang="en-US"/>
          </a:p>
        </p:txBody>
      </p:sp>
    </p:spTree>
    <p:extLst>
      <p:ext uri="{BB962C8B-B14F-4D97-AF65-F5344CB8AC3E}">
        <p14:creationId xmlns:p14="http://schemas.microsoft.com/office/powerpoint/2010/main" val="1685914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D4C423-1B1D-41CF-8377-A08ED084A07F}"/>
              </a:ext>
            </a:extLst>
          </p:cNvPr>
          <p:cNvSpPr>
            <a:spLocks noGrp="1"/>
          </p:cNvSpPr>
          <p:nvPr>
            <p:ph type="title"/>
          </p:nvPr>
        </p:nvSpPr>
        <p:spPr/>
        <p:txBody>
          <a:bodyPr/>
          <a:lstStyle/>
          <a:p>
            <a:r>
              <a:rPr lang="en-IN" dirty="0"/>
              <a:t>Nominal Group Technique</a:t>
            </a:r>
            <a:endParaRPr lang="en-US" dirty="0"/>
          </a:p>
        </p:txBody>
      </p:sp>
      <p:sp>
        <p:nvSpPr>
          <p:cNvPr id="8" name="Content Placeholder 7">
            <a:extLst>
              <a:ext uri="{FF2B5EF4-FFF2-40B4-BE49-F238E27FC236}">
                <a16:creationId xmlns:a16="http://schemas.microsoft.com/office/drawing/2014/main" id="{4F1BC187-2502-46AF-8BD5-A188B0FB3C3C}"/>
              </a:ext>
            </a:extLst>
          </p:cNvPr>
          <p:cNvSpPr>
            <a:spLocks noGrp="1"/>
          </p:cNvSpPr>
          <p:nvPr>
            <p:ph idx="1"/>
          </p:nvPr>
        </p:nvSpPr>
        <p:spPr/>
        <p:txBody>
          <a:bodyPr>
            <a:normAutofit/>
          </a:bodyPr>
          <a:lstStyle/>
          <a:p>
            <a:pPr marL="0" indent="0">
              <a:buNone/>
            </a:pPr>
            <a:r>
              <a:rPr lang="en-IN" sz="2800" dirty="0"/>
              <a:t>The nominal group technique enhances brainstorming with a voting process used to rank the most useful ideas for further brainstorming or for prioritization. The nominal group technique is a structured form of brainstorming consisting of four steps:</a:t>
            </a:r>
          </a:p>
          <a:p>
            <a:pPr marL="0" indent="0">
              <a:buNone/>
            </a:pPr>
            <a:endParaRPr lang="en-IN" sz="2800" dirty="0"/>
          </a:p>
        </p:txBody>
      </p:sp>
      <p:sp>
        <p:nvSpPr>
          <p:cNvPr id="5" name="Footer Placeholder 4">
            <a:extLst>
              <a:ext uri="{FF2B5EF4-FFF2-40B4-BE49-F238E27FC236}">
                <a16:creationId xmlns:a16="http://schemas.microsoft.com/office/drawing/2014/main" id="{8F6A222C-F05B-4C69-A021-15E5932430A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612E31D-209F-40CA-8637-A735278BA5EC}"/>
              </a:ext>
            </a:extLst>
          </p:cNvPr>
          <p:cNvSpPr>
            <a:spLocks noGrp="1"/>
          </p:cNvSpPr>
          <p:nvPr>
            <p:ph type="sldNum" sz="quarter" idx="12"/>
          </p:nvPr>
        </p:nvSpPr>
        <p:spPr/>
        <p:txBody>
          <a:bodyPr/>
          <a:lstStyle/>
          <a:p>
            <a:pPr>
              <a:defRPr/>
            </a:pPr>
            <a:fld id="{522FBC0A-C31D-419A-8A31-B5D651199208}" type="slidenum">
              <a:rPr lang="en-US" altLang="en-US" smtClean="0"/>
              <a:pPr>
                <a:defRPr/>
              </a:pPr>
              <a:t>99</a:t>
            </a:fld>
            <a:endParaRPr lang="en-US" altLang="en-US"/>
          </a:p>
        </p:txBody>
      </p:sp>
      <p:graphicFrame>
        <p:nvGraphicFramePr>
          <p:cNvPr id="11" name="Diagram 10">
            <a:extLst>
              <a:ext uri="{FF2B5EF4-FFF2-40B4-BE49-F238E27FC236}">
                <a16:creationId xmlns:a16="http://schemas.microsoft.com/office/drawing/2014/main" id="{E26A211F-5933-4AC6-90E7-6D8F0A69824E}"/>
              </a:ext>
            </a:extLst>
          </p:cNvPr>
          <p:cNvGraphicFramePr/>
          <p:nvPr>
            <p:extLst>
              <p:ext uri="{D42A27DB-BD31-4B8C-83A1-F6EECF244321}">
                <p14:modId xmlns:p14="http://schemas.microsoft.com/office/powerpoint/2010/main" val="3152024342"/>
              </p:ext>
            </p:extLst>
          </p:nvPr>
        </p:nvGraphicFramePr>
        <p:xfrm>
          <a:off x="685800" y="3276600"/>
          <a:ext cx="81534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112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18968</TotalTime>
  <Words>23889</Words>
  <Application>Microsoft Office PowerPoint</Application>
  <PresentationFormat>On-screen Show (4:3)</PresentationFormat>
  <Paragraphs>6372</Paragraphs>
  <Slides>480</Slides>
  <Notes>386</Notes>
  <HiddenSlides>5</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480</vt:i4>
      </vt:variant>
    </vt:vector>
  </HeadingPairs>
  <TitlesOfParts>
    <vt:vector size="504" baseType="lpstr">
      <vt:lpstr>Arial Unicode MS</vt:lpstr>
      <vt:lpstr>Microsoft YaHei</vt:lpstr>
      <vt:lpstr>Arial</vt:lpstr>
      <vt:lpstr>Arial Narrow</vt:lpstr>
      <vt:lpstr>Berlin Sans FB</vt:lpstr>
      <vt:lpstr>Bliss Regular</vt:lpstr>
      <vt:lpstr>Book Antiqua</vt:lpstr>
      <vt:lpstr>Calibri</vt:lpstr>
      <vt:lpstr>Century</vt:lpstr>
      <vt:lpstr>Helvetica Neue</vt:lpstr>
      <vt:lpstr>HelveticaNeue-BoldCond</vt:lpstr>
      <vt:lpstr>HelveticaNeue-Condensed</vt:lpstr>
      <vt:lpstr>HGSMinchoL</vt:lpstr>
      <vt:lpstr>inherit</vt:lpstr>
      <vt:lpstr>Kabel Bk BT</vt:lpstr>
      <vt:lpstr>Lucida Sans Unicode</vt:lpstr>
      <vt:lpstr>Symbol</vt:lpstr>
      <vt:lpstr>Tahoma</vt:lpstr>
      <vt:lpstr>Times New Roman</vt:lpstr>
      <vt:lpstr>Verdana</vt:lpstr>
      <vt:lpstr>WenQuanYi Micro Hei</vt:lpstr>
      <vt:lpstr>Wingdings</vt:lpstr>
      <vt:lpstr>Office Theme</vt:lpstr>
      <vt:lpstr>Visio</vt:lpstr>
      <vt:lpstr>PowerPoint Presentation</vt:lpstr>
      <vt:lpstr>PowerPoint Presentation</vt:lpstr>
      <vt:lpstr>PowerPoint Presentation</vt:lpstr>
      <vt:lpstr>PowerPoint Presentation</vt:lpstr>
      <vt:lpstr>Introduction</vt:lpstr>
      <vt:lpstr>Workshop Agenda</vt:lpstr>
      <vt:lpstr>Workshop Agenda</vt:lpstr>
      <vt:lpstr>Workshop Agenda</vt:lpstr>
      <vt:lpstr>Workshop Ground Rules</vt:lpstr>
      <vt:lpstr>Workshop Objective</vt:lpstr>
      <vt:lpstr>PMI®   &amp;   PMP® An Overview</vt:lpstr>
      <vt:lpstr>PMI® - Overview</vt:lpstr>
      <vt:lpstr>PMI Facts</vt:lpstr>
      <vt:lpstr>PMI® – Membership Benefits</vt:lpstr>
      <vt:lpstr>PMP® – Certification Benefits</vt:lpstr>
      <vt:lpstr>PMI Standards</vt:lpstr>
      <vt:lpstr>Certifications from PMI</vt:lpstr>
      <vt:lpstr>PMP Exam Prerequisite</vt:lpstr>
      <vt:lpstr>Exam Fees, Validity, Exam</vt:lpstr>
      <vt:lpstr>PMP Certification Process</vt:lpstr>
      <vt:lpstr>Questions Distribution in Exam</vt:lpstr>
      <vt:lpstr>Earning 60 PDU for Maintaining PMP</vt:lpstr>
      <vt:lpstr>Ways to get 60 PDUs</vt:lpstr>
      <vt:lpstr>Benefits of Project Management</vt:lpstr>
      <vt:lpstr>Top 10 Reasons NOT to Use Project Management</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Project vs Development Lifecycle</vt:lpstr>
      <vt:lpstr>Iterative vs Predictive Life Cycles</vt:lpstr>
      <vt:lpstr>Change Driven Life Cycle</vt:lpstr>
      <vt:lpstr>Hybrid Life Cycle</vt:lpstr>
      <vt:lpstr>Typical Project Lifecycle</vt:lpstr>
      <vt:lpstr>Product Life Cycle</vt:lpstr>
      <vt:lpstr>Typical Costing &amp; Staffing across PLC</vt:lpstr>
      <vt:lpstr>Risk, Cost of Change in PLC</vt:lpstr>
      <vt:lpstr>Project Boundaries are Important!</vt:lpstr>
      <vt:lpstr>Relationship between Process Group &amp; Phases</vt:lpstr>
      <vt:lpstr>Project Management</vt:lpstr>
      <vt:lpstr>What is Program?</vt:lpstr>
      <vt:lpstr>Project Portfolio Management</vt:lpstr>
      <vt:lpstr>Relationship Between PPP</vt:lpstr>
      <vt:lpstr>PPP Overview</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Configuration Management System</vt:lpstr>
      <vt:lpstr>Project Documents</vt:lpstr>
      <vt:lpstr>Project Documents</vt:lpstr>
      <vt:lpstr>Project Management Plan</vt:lpstr>
      <vt:lpstr>Project Management Plan</vt:lpstr>
      <vt:lpstr>Business Documents</vt:lpstr>
      <vt:lpstr>Project Benefits Management Plan</vt:lpstr>
      <vt:lpstr>Other Types of Outputs</vt:lpstr>
      <vt:lpstr>Subsidiary Plan</vt:lpstr>
      <vt:lpstr>Organizational Process Assets</vt:lpstr>
      <vt:lpstr>Enterprise Environmental Factors</vt:lpstr>
      <vt:lpstr>Progressive Elaboration</vt:lpstr>
      <vt:lpstr>Rolling Wave Planning</vt:lpstr>
      <vt:lpstr>Project Management Information Systems (PMIS)</vt:lpstr>
      <vt:lpstr>Project Selection Criteria</vt:lpstr>
      <vt:lpstr>PMI Talent Triangle</vt:lpstr>
      <vt:lpstr>Management &amp; Leadership</vt:lpstr>
      <vt:lpstr>PM Competencies</vt:lpstr>
      <vt:lpstr>Project Manager Responsibilities</vt:lpstr>
      <vt:lpstr>Project Manager Responsibilities</vt:lpstr>
      <vt:lpstr>Project Manager Responsibilities</vt:lpstr>
      <vt:lpstr>Project Manager Competencies</vt:lpstr>
      <vt:lpstr>Widely Used Tools &amp; Techniques in PMBOK 6th Ed</vt:lpstr>
      <vt:lpstr>Data Gathering Tools and Techniques</vt:lpstr>
      <vt:lpstr>Data Gathering</vt:lpstr>
      <vt:lpstr>Data Analysis Tools and Techniques</vt:lpstr>
      <vt:lpstr>Data Analysis</vt:lpstr>
      <vt:lpstr>Data Analysis</vt:lpstr>
      <vt:lpstr>Data Analysis</vt:lpstr>
      <vt:lpstr>Data Representation Tools and Techniques</vt:lpstr>
      <vt:lpstr>Data Representation</vt:lpstr>
      <vt:lpstr>Data Representation</vt:lpstr>
      <vt:lpstr>Decision-Making Tools and Techniques</vt:lpstr>
      <vt:lpstr>Communication Skills Tools and Techniques</vt:lpstr>
      <vt:lpstr>Interpersonal and Team Skills Tools and Techniques</vt:lpstr>
      <vt:lpstr>Nominal Group Technique</vt:lpstr>
      <vt:lpstr>Expert Judgement</vt:lpstr>
      <vt:lpstr>Meetings</vt:lpstr>
      <vt:lpstr>Project Management Knowledge Areas</vt:lpstr>
      <vt:lpstr>Process Groups</vt:lpstr>
      <vt:lpstr>Process is not</vt:lpstr>
      <vt:lpstr>What is PMBOK?</vt:lpstr>
      <vt:lpstr>PowerPoint Presentation</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Manage Project Knowledge</vt:lpstr>
      <vt:lpstr>Manage Project Knowledge</vt:lpstr>
      <vt:lpstr>Knowledge Management</vt:lpstr>
      <vt:lpstr>Information  management</vt:lpstr>
      <vt:lpstr>5. Monitor &amp; Control Project Work</vt:lpstr>
      <vt:lpstr>Monitor and Control Project Work</vt:lpstr>
      <vt:lpstr>Exercise-4</vt:lpstr>
      <vt:lpstr>6. Perform Integrated Change Control</vt:lpstr>
      <vt:lpstr>Perform Integrated Change Control</vt:lpstr>
      <vt:lpstr>Exercise-5</vt:lpstr>
      <vt:lpstr>7.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8. Plan Scope Management</vt:lpstr>
      <vt:lpstr>Plan Scope Management</vt:lpstr>
      <vt:lpstr>Plan Scope Management IO</vt:lpstr>
      <vt:lpstr>9. Collect Requirements</vt:lpstr>
      <vt:lpstr>Collect Requirements</vt:lpstr>
      <vt:lpstr>PowerPoint Presentation</vt:lpstr>
      <vt:lpstr>Requirement Traceability Matrix</vt:lpstr>
      <vt:lpstr>Requirement vs Scope</vt:lpstr>
      <vt:lpstr>Requirement Documentation includes</vt:lpstr>
      <vt:lpstr>Discussion/Exercise-7</vt:lpstr>
      <vt:lpstr>10. Define Scope</vt:lpstr>
      <vt:lpstr>Define Scope</vt:lpstr>
      <vt:lpstr>Define Scope</vt:lpstr>
      <vt:lpstr>Scope Statement</vt:lpstr>
      <vt:lpstr>Discussion/Exercise 8</vt:lpstr>
      <vt:lpstr>11. Create WBS</vt:lpstr>
      <vt:lpstr>Create WBS</vt:lpstr>
      <vt:lpstr>Scope baseline</vt:lpstr>
      <vt:lpstr>WBS Types</vt:lpstr>
      <vt:lpstr>Phase oriented WBS</vt:lpstr>
      <vt:lpstr>Department oriented WBS</vt:lpstr>
      <vt:lpstr>Subproject Oriented WBS</vt:lpstr>
      <vt:lpstr>Discussion/Exercise 9</vt:lpstr>
      <vt:lpstr>12. Validate Scope</vt:lpstr>
      <vt:lpstr>Validate Scope</vt:lpstr>
      <vt:lpstr>Discussion/Exercise 10</vt:lpstr>
      <vt:lpstr>13. Control Scope</vt:lpstr>
      <vt:lpstr>Control Scope</vt:lpstr>
      <vt:lpstr>Discussion/Exercise-11</vt:lpstr>
      <vt:lpstr>PowerPoint Presentation</vt:lpstr>
      <vt:lpstr>Project Schedule Management</vt:lpstr>
      <vt:lpstr>Project Time Management</vt:lpstr>
      <vt:lpstr>Project Time Management</vt:lpstr>
      <vt:lpstr>Project Time Management</vt:lpstr>
      <vt:lpstr>Project Time Management</vt:lpstr>
      <vt:lpstr>14. Plan Schedule Management</vt:lpstr>
      <vt:lpstr>Plan Schedule Management</vt:lpstr>
      <vt:lpstr>Schedule Management Plan</vt:lpstr>
      <vt:lpstr>15. Define Activities</vt:lpstr>
      <vt:lpstr>Define Activities</vt:lpstr>
      <vt:lpstr>Activity Attributes</vt:lpstr>
      <vt:lpstr>Discussion/Exercise 12</vt:lpstr>
      <vt:lpstr>16. Sequence Activities</vt:lpstr>
      <vt:lpstr>Sequence Activities</vt:lpstr>
      <vt:lpstr>Discussion/Exercise 13</vt:lpstr>
      <vt:lpstr>Precedence Diagramming Method (PDM)</vt:lpstr>
      <vt:lpstr>Activity Type</vt:lpstr>
      <vt:lpstr>Time Constraints</vt:lpstr>
      <vt:lpstr>Network Development</vt:lpstr>
      <vt:lpstr>Network Development</vt:lpstr>
      <vt:lpstr>17. Estimate Activity Durations</vt:lpstr>
      <vt:lpstr>Estimate Activity Durations</vt:lpstr>
      <vt:lpstr>PERT – Program Evaluation and Review Technique</vt:lpstr>
      <vt:lpstr>Discussion/Exercise 15</vt:lpstr>
      <vt:lpstr>18. Develop Schedule</vt:lpstr>
      <vt:lpstr>Develop Schedule</vt:lpstr>
      <vt:lpstr>Schedule Compression Techniques</vt:lpstr>
      <vt:lpstr>Resource Optimization techniques</vt:lpstr>
      <vt:lpstr>Modeling Techniques</vt:lpstr>
      <vt:lpstr>19. Control Schedule</vt:lpstr>
      <vt:lpstr>Control Schedule</vt:lpstr>
      <vt:lpstr>Product Vision, Release, Iteration Planning</vt:lpstr>
      <vt:lpstr>Burndown Chart</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Project Budget Component</vt:lpstr>
      <vt:lpstr>EAC, ETC, PV, AC, EV</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24. Plan Quality Management</vt:lpstr>
      <vt:lpstr>Plan Quality Management</vt:lpstr>
      <vt:lpstr>Cost of Quality </vt:lpstr>
      <vt:lpstr>Cost of Nonconformance- Iceberg</vt:lpstr>
      <vt:lpstr>Exercise-21</vt:lpstr>
      <vt:lpstr>25. Manage Quality</vt:lpstr>
      <vt:lpstr>Manage Quality</vt:lpstr>
      <vt:lpstr>Design for x</vt:lpstr>
      <vt:lpstr>Exercise-22</vt:lpstr>
      <vt:lpstr>26. Control Quality</vt:lpstr>
      <vt:lpstr>Control Quality</vt:lpstr>
      <vt:lpstr>Data Analysis</vt:lpstr>
      <vt:lpstr>Sigma Values</vt:lpstr>
      <vt:lpstr>Exercise-23</vt:lpstr>
      <vt:lpstr>PowerPoint Presentation</vt:lpstr>
      <vt:lpstr>Project Resource Management</vt:lpstr>
      <vt:lpstr>Project Resource Management</vt:lpstr>
      <vt:lpstr>Project Resource Management</vt:lpstr>
      <vt:lpstr>27. Plan Resource Management</vt:lpstr>
      <vt:lpstr>Plan Resource Management</vt:lpstr>
      <vt:lpstr>Human Resource Management Plan</vt:lpstr>
      <vt:lpstr>PowerPoint Presentation</vt:lpstr>
      <vt:lpstr>Responsibility Assignment Matrix - RAM</vt:lpstr>
      <vt:lpstr>Resource Histogram</vt:lpstr>
      <vt:lpstr>28. Estimate Activity Resources</vt:lpstr>
      <vt:lpstr>Estimate Activity Resources</vt:lpstr>
      <vt:lpstr>Resource Breakdown Structure</vt:lpstr>
      <vt:lpstr>Discussion/Exercise 14</vt:lpstr>
      <vt:lpstr>29. Acquire Resources</vt:lpstr>
      <vt:lpstr>Acquire Resources</vt:lpstr>
      <vt:lpstr>30. Develop Team</vt:lpstr>
      <vt:lpstr>Develop Team</vt:lpstr>
      <vt:lpstr>Team Performance Assessment..</vt:lpstr>
      <vt:lpstr>PowerPoint Presentation</vt:lpstr>
      <vt:lpstr>31. Manage Team</vt:lpstr>
      <vt:lpstr>Manage Team</vt:lpstr>
      <vt:lpstr>Types of Power</vt:lpstr>
      <vt:lpstr>Team Development / Tuckman Model</vt:lpstr>
      <vt:lpstr>32. Control Resources</vt:lpstr>
      <vt:lpstr>Control Resources</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vt:lpstr>
      <vt:lpstr>Personality</vt:lpstr>
      <vt:lpstr>Leadership Style Depends..</vt:lpstr>
      <vt:lpstr>Leadership Types</vt:lpstr>
      <vt:lpstr>Leadership Theories</vt:lpstr>
      <vt:lpstr>Leadership Theories</vt:lpstr>
      <vt:lpstr>Key to Successful Team Management</vt:lpstr>
      <vt:lpstr>Key to Successful Team Management</vt:lpstr>
      <vt:lpstr>Halo effect</vt:lpstr>
      <vt:lpstr>Exercise-24</vt:lpstr>
      <vt:lpstr>PowerPoint Presentation</vt:lpstr>
      <vt:lpstr>Project Communication Management</vt:lpstr>
      <vt:lpstr>Project Communications Management</vt:lpstr>
      <vt:lpstr>Project Communication Management</vt:lpstr>
      <vt:lpstr>Project Communications Management</vt:lpstr>
      <vt:lpstr>33. Plan Communications</vt:lpstr>
      <vt:lpstr>Plan Communication Management</vt:lpstr>
      <vt:lpstr>Communication Requirements Analysis</vt:lpstr>
      <vt:lpstr>Number of Communication Channels</vt:lpstr>
      <vt:lpstr>Communication Methods</vt:lpstr>
      <vt:lpstr>Communication Model</vt:lpstr>
      <vt:lpstr>34. Manage Communication</vt:lpstr>
      <vt:lpstr>Manage Communications</vt:lpstr>
      <vt:lpstr>Communication Methods</vt:lpstr>
      <vt:lpstr>Information distribution tools </vt:lpstr>
      <vt:lpstr>Distribute Information</vt:lpstr>
      <vt:lpstr>35. Monitor Communications</vt:lpstr>
      <vt:lpstr>Monitor Communications</vt:lpstr>
      <vt:lpstr>Communication Types</vt:lpstr>
      <vt:lpstr>Communication Management</vt:lpstr>
      <vt:lpstr>Communication Management</vt:lpstr>
      <vt:lpstr>Cross Cultural Problems</vt:lpstr>
      <vt:lpstr>Exercise 25</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Assumption, Constraint, Dependency &amp; Risk</vt:lpstr>
      <vt:lpstr>36. Plan Risk Management</vt:lpstr>
      <vt:lpstr>Plan Risk Management</vt:lpstr>
      <vt:lpstr>Risk Breakdown Structure </vt:lpstr>
      <vt:lpstr>Definition of Impact</vt:lpstr>
      <vt:lpstr>37. Identify Risks</vt:lpstr>
      <vt:lpstr>Identify Risks</vt:lpstr>
      <vt:lpstr>Diagramming Techniques</vt:lpstr>
      <vt:lpstr>38. Perform Qualitative Risk Analysis</vt:lpstr>
      <vt:lpstr>Perform Qualitative Risk Analysis</vt:lpstr>
      <vt:lpstr>Probability Impact Matrix</vt:lpstr>
      <vt:lpstr>39. Perform Quantitative Risk Analysis</vt:lpstr>
      <vt:lpstr>Perform Quantitative Risk Analysis</vt:lpstr>
      <vt:lpstr>PQnRA- Tools &amp; Techniques</vt:lpstr>
      <vt:lpstr>Formulae</vt:lpstr>
      <vt:lpstr>Decision Tree</vt:lpstr>
      <vt:lpstr>Decision Tree</vt:lpstr>
      <vt:lpstr>Decision Tree- Solution</vt:lpstr>
      <vt:lpstr>40. Plan Risk Response</vt:lpstr>
      <vt:lpstr>Plan Risk Response</vt:lpstr>
      <vt:lpstr>Risk Response Strategies</vt:lpstr>
      <vt:lpstr>Negative Risk Responses</vt:lpstr>
      <vt:lpstr>Positive Risk Responses</vt:lpstr>
      <vt:lpstr>Understanding Reserves </vt:lpstr>
      <vt:lpstr>41. Implement Risk Responses</vt:lpstr>
      <vt:lpstr>Implement Risk Responses</vt:lpstr>
      <vt:lpstr>42. Monitor Risks</vt:lpstr>
      <vt:lpstr>Control Risks</vt:lpstr>
      <vt:lpstr>Risk Management Terms</vt:lpstr>
      <vt:lpstr>Exercise 26</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43. Plan Procurement Management</vt:lpstr>
      <vt:lpstr>Plan Procurement</vt:lpstr>
      <vt:lpstr>Procurement Strategy</vt:lpstr>
      <vt:lpstr>Procurement Management Plan</vt:lpstr>
      <vt:lpstr>Source selection criteria</vt:lpstr>
      <vt:lpstr>44. Conduct Procurements</vt:lpstr>
      <vt:lpstr>Conduct Procurement</vt:lpstr>
      <vt:lpstr>TOC of Agreement</vt:lpstr>
      <vt:lpstr>45. Control Procurement</vt:lpstr>
      <vt:lpstr>Control Procurement</vt:lpstr>
      <vt:lpstr>Claim Administration</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Point of Total Assumption</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Stakeholder Management</vt:lpstr>
      <vt:lpstr>46. Identify Stakeholders</vt:lpstr>
      <vt:lpstr>Identify Stakeholders</vt:lpstr>
      <vt:lpstr>Sample Stakeholder Analysis Matrix</vt:lpstr>
      <vt:lpstr>Sample Stakeholder Analysis Matrix</vt:lpstr>
      <vt:lpstr>Power/Interest Grid with stakeholders</vt:lpstr>
      <vt:lpstr>Level of Stakeholder Engagements</vt:lpstr>
      <vt:lpstr>Engagement Approaches</vt:lpstr>
      <vt:lpstr>Stakeholder Engagement Matrix</vt:lpstr>
      <vt:lpstr>47. Plan Stakeholder Engagement</vt:lpstr>
      <vt:lpstr>Plan Stakeholders Engagement</vt:lpstr>
      <vt:lpstr>48. Manage Stakeholder Engagements</vt:lpstr>
      <vt:lpstr>Manage Stakeholders Engagements</vt:lpstr>
      <vt:lpstr>49. Monitor Stakeholder Engagements</vt:lpstr>
      <vt:lpstr>Monitor Stakeholder Engagements</vt:lpstr>
      <vt:lpstr>PowerPoint Presentation</vt:lpstr>
      <vt:lpstr>PowerPoint Presentation</vt:lpstr>
      <vt:lpstr>Every Projects Exists in an Environment</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Free Mock PMP® Exam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259</cp:revision>
  <cp:lastPrinted>2017-08-22T12:48:37Z</cp:lastPrinted>
  <dcterms:created xsi:type="dcterms:W3CDTF">2010-10-14T06:04:22Z</dcterms:created>
  <dcterms:modified xsi:type="dcterms:W3CDTF">2017-12-22T10:48:19Z</dcterms:modified>
</cp:coreProperties>
</file>